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E5C8FE-86A7-4511-BEE7-E7080FBD72AE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AFF437-1619-4720-A167-AAEE14FABB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bject-oriented_programming" TargetMode="External"/><Relationship Id="rId3" Type="http://schemas.openxmlformats.org/officeDocument/2006/relationships/hyperlink" Target="http://en.wikipedia.org/wiki/Workspace" TargetMode="External"/><Relationship Id="rId7" Type="http://schemas.openxmlformats.org/officeDocument/2006/relationships/hyperlink" Target="http://en.wikipedia.org/wiki/Class-based" TargetMode="External"/><Relationship Id="rId2" Type="http://schemas.openxmlformats.org/officeDocument/2006/relationships/hyperlink" Target="http://en.wikipedia.org/wiki/Software_development_environ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ncurrent_computing" TargetMode="External"/><Relationship Id="rId5" Type="http://schemas.openxmlformats.org/officeDocument/2006/relationships/hyperlink" Target="http://en.wikipedia.org/wiki/General_purpose_programming_language" TargetMode="External"/><Relationship Id="rId4" Type="http://schemas.openxmlformats.org/officeDocument/2006/relationships/hyperlink" Target="http://en.wikipedia.org/wiki/Plug-in_%28computing%29" TargetMode="External"/><Relationship Id="rId9" Type="http://schemas.openxmlformats.org/officeDocument/2006/relationships/hyperlink" Target="http://en.wikipedia.org/wiki/Computer_programming_langu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058152" cy="2357454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University of Science and Technology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College for Graduate Studies and Academic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Advancement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6400800" cy="5715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Master of Information System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28" y="471488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14348" y="3500438"/>
            <a:ext cx="8072494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Analysis of the current system.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b="1" dirty="0" smtClean="0"/>
              <a:t>Current System</a:t>
            </a:r>
          </a:p>
          <a:p>
            <a:pPr lvl="1">
              <a:buNone/>
            </a:pPr>
            <a:r>
              <a:rPr lang="en-US" dirty="0" smtClean="0"/>
              <a:t>In </a:t>
            </a:r>
            <a:r>
              <a:rPr lang="en-US" dirty="0"/>
              <a:t>Sudan English being taught the English language using the prescribed curriculum of the Ministry of </a:t>
            </a:r>
            <a:r>
              <a:rPr lang="en-US" dirty="0" smtClean="0"/>
              <a:t>Education</a:t>
            </a:r>
            <a:r>
              <a:rPr lang="en-US" dirty="0"/>
              <a:t>, this approach is called </a:t>
            </a:r>
            <a:r>
              <a:rPr lang="en-US" dirty="0" smtClean="0"/>
              <a:t>SPINE</a:t>
            </a:r>
          </a:p>
          <a:p>
            <a:pPr lvl="1">
              <a:buNone/>
            </a:pPr>
            <a:r>
              <a:rPr lang="en-US" dirty="0"/>
              <a:t>The SPINE book consists of 6 levels in the basis stage </a:t>
            </a:r>
            <a:r>
              <a:rPr lang="en-US" dirty="0" smtClean="0"/>
              <a:t>3</a:t>
            </a:r>
          </a:p>
          <a:p>
            <a:r>
              <a:rPr lang="en-US" dirty="0"/>
              <a:t>Most teachers of English language in Sudan uses the standard tools in the class to teach English, tools are:</a:t>
            </a:r>
            <a:endParaRPr lang="en-US" sz="2800" dirty="0"/>
          </a:p>
          <a:p>
            <a:pPr lvl="1"/>
            <a:r>
              <a:rPr lang="en-US" dirty="0"/>
              <a:t>SPINE Books</a:t>
            </a:r>
            <a:endParaRPr lang="en-US" sz="2400" dirty="0"/>
          </a:p>
          <a:p>
            <a:pPr lvl="1"/>
            <a:r>
              <a:rPr lang="en-US" dirty="0"/>
              <a:t>Blackboard &amp; </a:t>
            </a:r>
            <a:r>
              <a:rPr lang="en-US" dirty="0" smtClean="0"/>
              <a:t>Chalks</a:t>
            </a:r>
            <a:endParaRPr lang="en-US" sz="2400" dirty="0" smtClean="0"/>
          </a:p>
          <a:p>
            <a:pPr lvl="1"/>
            <a:r>
              <a:rPr lang="en-US" dirty="0" smtClean="0"/>
              <a:t>Complete </a:t>
            </a:r>
            <a:r>
              <a:rPr lang="en-US" dirty="0"/>
              <a:t>absence of audible aids and multimedia </a:t>
            </a:r>
            <a:endParaRPr lang="en-US" sz="2800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of proposal application.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Learning Design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The </a:t>
            </a:r>
            <a:r>
              <a:rPr lang="en-US" dirty="0"/>
              <a:t>concept of learning design arrived in the literature of </a:t>
            </a:r>
            <a:r>
              <a:rPr lang="en-US" dirty="0" smtClean="0"/>
              <a:t>technology </a:t>
            </a:r>
            <a:r>
              <a:rPr lang="en-US" dirty="0"/>
              <a:t>for education with the idea that "designers and instructors need to choose for themselves the best mixture of behaviorist and constructivist learning experiences for their online </a:t>
            </a:r>
            <a:r>
              <a:rPr lang="en-US" dirty="0" smtClean="0"/>
              <a:t>courses</a:t>
            </a:r>
          </a:p>
          <a:p>
            <a:r>
              <a:rPr lang="en-US" b="1" dirty="0"/>
              <a:t>Linear Design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pPr>
              <a:buNone/>
            </a:pPr>
            <a:r>
              <a:rPr lang="en-US" baseline="30000" dirty="0"/>
              <a:t>	</a:t>
            </a:r>
            <a:r>
              <a:rPr lang="en-US" baseline="30000" dirty="0" smtClean="0"/>
              <a:t>	</a:t>
            </a:r>
            <a:r>
              <a:rPr lang="en-US" dirty="0" smtClean="0"/>
              <a:t>Linear </a:t>
            </a:r>
            <a:r>
              <a:rPr lang="en-US" dirty="0"/>
              <a:t>Design is most basic methods of program design, but all learners required to walk in the same steps in educational software. In order to student learns a certain concept is essential for him to pass all the procedures decided by the program and in the same order of information, examples and exercises.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Linear Design</a:t>
            </a:r>
            <a:r>
              <a:rPr lang="en-US" baseline="300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Advantages of Linear Design:</a:t>
            </a:r>
            <a:endParaRPr lang="en-US" dirty="0"/>
          </a:p>
          <a:p>
            <a:pPr lvl="1"/>
            <a:r>
              <a:rPr lang="en-US" dirty="0"/>
              <a:t>The ability to fully control in all actions of the learning process.</a:t>
            </a:r>
          </a:p>
          <a:p>
            <a:pPr lvl="1"/>
            <a:r>
              <a:rPr lang="en-US" dirty="0"/>
              <a:t>That planning for the design of this type of program is less complicated than other designs (ease of planning).</a:t>
            </a:r>
          </a:p>
          <a:p>
            <a:pPr lvl="1"/>
            <a:r>
              <a:rPr lang="en-US" dirty="0"/>
              <a:t>Useful and effective when students levels homogeneous.</a:t>
            </a:r>
          </a:p>
          <a:p>
            <a:pPr lvl="0"/>
            <a:r>
              <a:rPr lang="en-US" b="1" dirty="0"/>
              <a:t>Disadvantages of Linear Design:</a:t>
            </a:r>
            <a:endParaRPr lang="en-US" dirty="0"/>
          </a:p>
          <a:p>
            <a:pPr lvl="1"/>
            <a:r>
              <a:rPr lang="en-US" dirty="0"/>
              <a:t>It’s not suitable for students with different levels - does not use decision-making procedures Decision-Making which can represent the advanced capabilities of the application.</a:t>
            </a:r>
          </a:p>
          <a:p>
            <a:pPr lvl="1"/>
            <a:r>
              <a:rPr lang="en-US" dirty="0"/>
              <a:t>Not flexible enough.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Survey and </a:t>
            </a:r>
            <a:r>
              <a:rPr lang="en-US" b="1" dirty="0" smtClean="0"/>
              <a:t>Questionnaire</a:t>
            </a:r>
          </a:p>
          <a:p>
            <a:r>
              <a:rPr lang="en-US" dirty="0"/>
              <a:t>A selective sample was chosen. It is al </a:t>
            </a:r>
            <a:r>
              <a:rPr lang="en-US" dirty="0" err="1"/>
              <a:t>nawabbig</a:t>
            </a:r>
            <a:r>
              <a:rPr lang="en-US" dirty="0"/>
              <a:t> basic school in Khartoum – Sudan. 20 students from grade 8</a:t>
            </a:r>
            <a:r>
              <a:rPr lang="en-US" baseline="30000" dirty="0"/>
              <a:t>th</a:t>
            </a:r>
            <a:r>
              <a:rPr lang="en-US" dirty="0"/>
              <a:t> constitute the sample size. A questionnaire was then distributed to them </a:t>
            </a:r>
            <a:r>
              <a:rPr lang="en-US" b="1" dirty="0"/>
              <a:t>[Appendix A] </a:t>
            </a:r>
            <a:endParaRPr lang="en-US" dirty="0"/>
          </a:p>
          <a:p>
            <a:r>
              <a:rPr lang="en-US" b="1" dirty="0"/>
              <a:t>Results of Questionnaire:</a:t>
            </a:r>
            <a:endParaRPr lang="en-US" sz="2800" dirty="0"/>
          </a:p>
          <a:p>
            <a:pPr lvl="1"/>
            <a:r>
              <a:rPr lang="en-US" dirty="0"/>
              <a:t>60% of students have using mobile phone, They spend more than 6 hours </a:t>
            </a:r>
            <a:r>
              <a:rPr lang="en-US" sz="3200" dirty="0"/>
              <a:t>daily in using mobile phone</a:t>
            </a:r>
            <a:endParaRPr lang="en-US" dirty="0"/>
          </a:p>
          <a:p>
            <a:pPr lvl="1"/>
            <a:r>
              <a:rPr lang="en-US" dirty="0"/>
              <a:t>30 % of students used learning application before.	</a:t>
            </a:r>
            <a:endParaRPr lang="en-US" sz="2400" dirty="0"/>
          </a:p>
          <a:p>
            <a:pPr lvl="1"/>
            <a:r>
              <a:rPr lang="en-US" dirty="0"/>
              <a:t>Base on this result the researcher then designed learning application to be used by the students.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 of testing the research hypotheses is to design application for mobile phone running under Android, To develop application different software tools were used </a:t>
            </a:r>
          </a:p>
          <a:p>
            <a:r>
              <a:rPr lang="en-US" b="1" dirty="0"/>
              <a:t>Eclipse </a:t>
            </a:r>
            <a:r>
              <a:rPr lang="en-US" dirty="0" smtClean="0"/>
              <a:t>is </a:t>
            </a:r>
            <a:r>
              <a:rPr lang="en-US" dirty="0"/>
              <a:t>a multi-language </a:t>
            </a:r>
            <a:r>
              <a:rPr lang="en-US" dirty="0">
                <a:hlinkClick r:id="rId2" tooltip="Software development environment"/>
              </a:rPr>
              <a:t>software development environment</a:t>
            </a:r>
            <a:r>
              <a:rPr lang="en-US" dirty="0"/>
              <a:t> comprising a </a:t>
            </a:r>
            <a:r>
              <a:rPr lang="en-US" dirty="0">
                <a:hlinkClick r:id="rId3" tooltip="Workspace"/>
              </a:rPr>
              <a:t>workspace</a:t>
            </a:r>
            <a:r>
              <a:rPr lang="en-US" dirty="0"/>
              <a:t> and an extensible </a:t>
            </a:r>
            <a:r>
              <a:rPr lang="en-US" dirty="0">
                <a:hlinkClick r:id="rId4" tooltip="Plug-in (computing)"/>
              </a:rPr>
              <a:t>plug-in</a:t>
            </a:r>
            <a:r>
              <a:rPr lang="en-US" dirty="0"/>
              <a:t> system</a:t>
            </a:r>
            <a:r>
              <a:rPr lang="en-US" dirty="0" smtClean="0"/>
              <a:t>.</a:t>
            </a:r>
          </a:p>
          <a:p>
            <a:r>
              <a:rPr lang="en-US" b="1" dirty="0"/>
              <a:t>Java Languages 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hlinkClick r:id="rId5" tooltip="General purpose programming language"/>
              </a:rPr>
              <a:t>general-purpose</a:t>
            </a:r>
            <a:r>
              <a:rPr lang="en-US" dirty="0"/>
              <a:t>, </a:t>
            </a:r>
            <a:r>
              <a:rPr lang="en-US" dirty="0">
                <a:hlinkClick r:id="rId6" tooltip="Concurrent computing"/>
              </a:rPr>
              <a:t>concurrent</a:t>
            </a:r>
            <a:r>
              <a:rPr lang="en-US" dirty="0"/>
              <a:t>, </a:t>
            </a:r>
            <a:r>
              <a:rPr lang="en-US" dirty="0">
                <a:hlinkClick r:id="rId7" tooltip="Class-based"/>
              </a:rPr>
              <a:t>class-based</a:t>
            </a:r>
            <a:r>
              <a:rPr lang="en-US" dirty="0"/>
              <a:t>, </a:t>
            </a:r>
            <a:r>
              <a:rPr lang="en-US" dirty="0">
                <a:hlinkClick r:id="rId8" tooltip="Object-oriented programming"/>
              </a:rPr>
              <a:t>object-oriented</a:t>
            </a:r>
            <a:r>
              <a:rPr lang="en-US" dirty="0"/>
              <a:t> </a:t>
            </a:r>
            <a:r>
              <a:rPr lang="en-US" dirty="0">
                <a:hlinkClick r:id="rId9" tooltip="Computer programming language"/>
              </a:rPr>
              <a:t>computer programming language</a:t>
            </a:r>
            <a:r>
              <a:rPr lang="en-US" dirty="0"/>
              <a:t> that is specifically designed to have as few implementation dependencies as </a:t>
            </a:r>
            <a:r>
              <a:rPr lang="en-US" dirty="0" smtClean="0"/>
              <a:t>possible</a:t>
            </a:r>
          </a:p>
          <a:p>
            <a:pPr lvl="0"/>
            <a:r>
              <a:rPr lang="en-US" b="1" dirty="0"/>
              <a:t>Extensible Markup </a:t>
            </a:r>
            <a:r>
              <a:rPr lang="en-US" b="1" dirty="0" smtClean="0"/>
              <a:t>Language</a:t>
            </a:r>
            <a:r>
              <a:rPr lang="en-US" dirty="0" smtClean="0"/>
              <a:t> (</a:t>
            </a:r>
            <a:r>
              <a:rPr lang="en-US" dirty="0"/>
              <a:t>XML) is a markup language that defines a set of rules for encoding documents in a format that is both human-readable and machine-readable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 noGrp="1"/>
          </p:cNvSpPr>
          <p:nvPr>
            <p:ph type="ctrTitle"/>
          </p:nvPr>
        </p:nvSpPr>
        <p:spPr>
          <a:xfrm>
            <a:off x="357158" y="2786058"/>
            <a:ext cx="8358246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Using Mobile Phone in Learning English Language in Sudanese Public Basic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Schools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/>
              <a:t> </a:t>
            </a:r>
            <a:r>
              <a:rPr lang="en-US" sz="3600" dirty="0"/>
              <a:t>Case Study: (El-</a:t>
            </a:r>
            <a:r>
              <a:rPr lang="en-US" sz="3600" dirty="0" err="1"/>
              <a:t>nawabig</a:t>
            </a:r>
            <a:r>
              <a:rPr lang="en-US" sz="3600" dirty="0"/>
              <a:t> Basic School)</a:t>
            </a:r>
            <a:r>
              <a:rPr lang="en-US" sz="2800" dirty="0"/>
              <a:t/>
            </a:r>
            <a:br>
              <a:rPr lang="en-US" sz="2800" dirty="0"/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By: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 	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Mohamed Moutassim Mohamed Yassin</a:t>
            </a:r>
            <a:endParaRPr lang="en-US" sz="20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Introduction</a:t>
            </a:r>
          </a:p>
          <a:p>
            <a:r>
              <a:rPr lang="en-US" sz="2000" b="1" dirty="0" smtClean="0"/>
              <a:t>Research Problem</a:t>
            </a:r>
          </a:p>
          <a:p>
            <a:r>
              <a:rPr lang="en-US" sz="2000" b="1" dirty="0" smtClean="0"/>
              <a:t>Objectives of the Study</a:t>
            </a:r>
          </a:p>
          <a:p>
            <a:r>
              <a:rPr lang="en-US" sz="2000" b="1" dirty="0" smtClean="0"/>
              <a:t>Research Questions</a:t>
            </a:r>
          </a:p>
          <a:p>
            <a:r>
              <a:rPr lang="en-US" sz="2000" b="1" dirty="0" smtClean="0"/>
              <a:t>Hypotheses of the Study</a:t>
            </a:r>
            <a:endParaRPr lang="ar-SA" sz="2000" b="1" dirty="0" smtClean="0"/>
          </a:p>
          <a:p>
            <a:r>
              <a:rPr lang="en-US" sz="2000" b="1" dirty="0"/>
              <a:t>Research </a:t>
            </a:r>
            <a:r>
              <a:rPr lang="en-US" sz="2000" b="1" dirty="0" smtClean="0"/>
              <a:t>Methodology</a:t>
            </a:r>
            <a:endParaRPr lang="ar-S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From visual aids </a:t>
            </a:r>
            <a:endParaRPr lang="en-US" dirty="0" smtClean="0"/>
          </a:p>
          <a:p>
            <a:r>
              <a:rPr lang="en-US" dirty="0" smtClean="0"/>
              <a:t>To computer </a:t>
            </a:r>
            <a:r>
              <a:rPr lang="en-US" dirty="0"/>
              <a:t>and interactive </a:t>
            </a:r>
            <a:r>
              <a:rPr lang="en-US" dirty="0" smtClean="0"/>
              <a:t>whiteboards</a:t>
            </a:r>
          </a:p>
          <a:p>
            <a:r>
              <a:rPr lang="en-US" dirty="0" smtClean="0"/>
              <a:t>To mobile learning (</a:t>
            </a:r>
            <a:r>
              <a:rPr lang="en-US" dirty="0"/>
              <a:t>educational approach does not adhere to time or place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Problem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 of teaching English language in Sudan and especially in basic </a:t>
            </a:r>
            <a:r>
              <a:rPr lang="en-US" dirty="0" smtClean="0"/>
              <a:t>schools</a:t>
            </a:r>
          </a:p>
          <a:p>
            <a:r>
              <a:rPr lang="en-US" dirty="0" smtClean="0"/>
              <a:t>observed </a:t>
            </a:r>
            <a:r>
              <a:rPr lang="en-US" dirty="0"/>
              <a:t>English language is not an interesting lesson and low marks are almost scored by students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Source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have 4 </a:t>
            </a:r>
            <a:r>
              <a:rPr lang="en-US" dirty="0"/>
              <a:t>periods per week to study English </a:t>
            </a:r>
            <a:r>
              <a:rPr lang="en-US" dirty="0" smtClean="0"/>
              <a:t>language</a:t>
            </a:r>
          </a:p>
          <a:p>
            <a:r>
              <a:rPr lang="en-US" dirty="0"/>
              <a:t>it takes  40 minutes for each </a:t>
            </a:r>
            <a:r>
              <a:rPr lang="en-US" dirty="0" smtClean="0"/>
              <a:t>subject 4 </a:t>
            </a:r>
            <a:r>
              <a:rPr lang="en-US" dirty="0"/>
              <a:t>subjects not enough to learning Foreign </a:t>
            </a:r>
            <a:r>
              <a:rPr lang="en-US" dirty="0" smtClean="0"/>
              <a:t>languages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Lacks of tools use to teaching English language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Weakness of the lessons in SPINE Books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Students haven't enough time to learn English in the class                      because students have four hours per weeks, and it’s not enough to learn Foreign </a:t>
            </a:r>
            <a:r>
              <a:rPr lang="en-US" dirty="0" smtClean="0"/>
              <a:t>language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Lacks of media contribution through English programs on T.V or radio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street </a:t>
            </a:r>
            <a:r>
              <a:rPr lang="en-US" sz="2400" dirty="0"/>
              <a:t>never speak English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Objectives of the Study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Trying to determine the impacts of mobile phone in learning</a:t>
            </a:r>
          </a:p>
          <a:p>
            <a:pPr lvl="0"/>
            <a:r>
              <a:rPr lang="en-US" dirty="0"/>
              <a:t>Trying to design an educational application works on a mobile phone.</a:t>
            </a:r>
          </a:p>
          <a:p>
            <a:pPr lvl="0"/>
            <a:r>
              <a:rPr lang="en-US" dirty="0"/>
              <a:t>Attract the largest number of students to use e-learning programs that run on a mobile phone in order to improve the level of the English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Why do students get low degree in Exams?</a:t>
            </a:r>
          </a:p>
          <a:p>
            <a:pPr lvl="0"/>
            <a:r>
              <a:rPr lang="en-US" dirty="0"/>
              <a:t>Why students do not like English language?</a:t>
            </a:r>
          </a:p>
          <a:p>
            <a:pPr lvl="0"/>
            <a:r>
              <a:rPr lang="en-US" dirty="0"/>
              <a:t>Why school students aren't studying the English language at home?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33575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sz="2400" b="1" dirty="0" smtClean="0"/>
              <a:t>Hypotheses of the Study</a:t>
            </a:r>
            <a:endParaRPr lang="ar-SA" sz="24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4429132"/>
            <a:ext cx="8229600" cy="1328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Many </a:t>
            </a:r>
            <a:r>
              <a:rPr lang="en-US" sz="2400" dirty="0"/>
              <a:t>students of basic schools use mobile phone</a:t>
            </a:r>
            <a:r>
              <a:rPr lang="en-US" sz="2400" b="1" dirty="0"/>
              <a:t>s</a:t>
            </a:r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Using </a:t>
            </a:r>
            <a:r>
              <a:rPr lang="en-US" sz="2400" dirty="0"/>
              <a:t>mobile phone improves learning capacities of English language.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Mobile </a:t>
            </a:r>
            <a:r>
              <a:rPr lang="en-US" sz="2400" dirty="0"/>
              <a:t>phones are interested tools for learning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Research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A- Functional Requirements</a:t>
            </a:r>
            <a:endParaRPr lang="en-US" b="1" dirty="0"/>
          </a:p>
          <a:p>
            <a:pPr>
              <a:buNone/>
            </a:pPr>
            <a:r>
              <a:rPr lang="en-US" dirty="0" smtClean="0"/>
              <a:t>Develop level </a:t>
            </a:r>
            <a:r>
              <a:rPr lang="en-US" dirty="0"/>
              <a:t>of English </a:t>
            </a:r>
            <a:r>
              <a:rPr lang="en-US" dirty="0" smtClean="0"/>
              <a:t>language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Design </a:t>
            </a:r>
            <a:r>
              <a:rPr lang="en-US" dirty="0"/>
              <a:t>an educational </a:t>
            </a:r>
            <a:r>
              <a:rPr lang="en-US" dirty="0" smtClean="0"/>
              <a:t>program works </a:t>
            </a:r>
            <a:r>
              <a:rPr lang="en-US" dirty="0"/>
              <a:t>on a mobile </a:t>
            </a:r>
            <a:r>
              <a:rPr lang="en-US" dirty="0" smtClean="0"/>
              <a:t>phone.</a:t>
            </a:r>
            <a:endParaRPr lang="en-US" sz="2000" dirty="0"/>
          </a:p>
          <a:p>
            <a:pPr>
              <a:buNone/>
            </a:pPr>
            <a:r>
              <a:rPr lang="en-US" dirty="0" smtClean="0"/>
              <a:t>Design </a:t>
            </a:r>
            <a:r>
              <a:rPr lang="en-US" dirty="0"/>
              <a:t>an educational program easy to use and easy to understand by </a:t>
            </a:r>
            <a:r>
              <a:rPr lang="en-US" dirty="0" smtClean="0"/>
              <a:t>students</a:t>
            </a:r>
          </a:p>
          <a:p>
            <a:pPr>
              <a:buNone/>
            </a:pPr>
            <a:r>
              <a:rPr lang="en-US" b="1" dirty="0" smtClean="0"/>
              <a:t>B- </a:t>
            </a:r>
            <a:r>
              <a:rPr lang="en-US" b="1" dirty="0" smtClean="0"/>
              <a:t>Operational Requirements</a:t>
            </a:r>
            <a:endParaRPr lang="en-US" dirty="0" smtClean="0"/>
          </a:p>
          <a:p>
            <a:pPr lvl="0"/>
            <a:r>
              <a:rPr lang="en-US" dirty="0" smtClean="0"/>
              <a:t>students</a:t>
            </a:r>
            <a:r>
              <a:rPr lang="en-US" dirty="0"/>
              <a:t>		</a:t>
            </a:r>
            <a:endParaRPr lang="en-US" dirty="0" smtClean="0"/>
          </a:p>
          <a:p>
            <a:pPr lvl="0"/>
            <a:r>
              <a:rPr lang="en-US" dirty="0" smtClean="0"/>
              <a:t>Books </a:t>
            </a:r>
            <a:endParaRPr lang="en-US" sz="2800" dirty="0"/>
          </a:p>
          <a:p>
            <a:pPr lvl="0"/>
            <a:r>
              <a:rPr lang="en-US" dirty="0"/>
              <a:t>Class Room 		</a:t>
            </a:r>
            <a:endParaRPr lang="en-US" dirty="0" smtClean="0"/>
          </a:p>
          <a:p>
            <a:pPr lvl="0"/>
            <a:r>
              <a:rPr lang="en-US" dirty="0" smtClean="0"/>
              <a:t>Teacher</a:t>
            </a:r>
            <a:endParaRPr lang="en-US" sz="2800" dirty="0" smtClean="0"/>
          </a:p>
          <a:p>
            <a:pPr lvl="0">
              <a:buFontTx/>
              <a:buChar char="-"/>
            </a:pP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buFontTx/>
              <a:buChar char="-"/>
            </a:pPr>
            <a:r>
              <a:rPr lang="en-US" sz="2400" dirty="0" smtClean="0"/>
              <a:t>Mobile phone </a:t>
            </a:r>
          </a:p>
          <a:p>
            <a:pPr lvl="1">
              <a:buFontTx/>
              <a:buChar char="-"/>
            </a:pPr>
            <a:r>
              <a:rPr lang="en-US" sz="2400" dirty="0" smtClean="0"/>
              <a:t>The Application </a:t>
            </a:r>
          </a:p>
          <a:p>
            <a:pPr lvl="1">
              <a:buFontTx/>
              <a:buChar char="-"/>
            </a:pPr>
            <a:r>
              <a:rPr lang="en-US" sz="2400" dirty="0" smtClean="0"/>
              <a:t>Teacher (op)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200" dirty="0"/>
              <a:t>1- System Requirements (Current system)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for implement Mobile Learning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</TotalTime>
  <Words>688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University of Science and Technology  College for Graduate Studies and Academic Advancement</vt:lpstr>
      <vt:lpstr>Using Mobile Phone in Learning English Language in Sudanese Public Basic Schools   Case Study: (El-nawabig Basic School) </vt:lpstr>
      <vt:lpstr>Contents</vt:lpstr>
      <vt:lpstr>Introduction </vt:lpstr>
      <vt:lpstr>Research Problem </vt:lpstr>
      <vt:lpstr>Source of Problem</vt:lpstr>
      <vt:lpstr>Objectives of the Study </vt:lpstr>
      <vt:lpstr>Research Questions</vt:lpstr>
      <vt:lpstr>Research Methodology</vt:lpstr>
      <vt:lpstr>Analysis of the current system.</vt:lpstr>
      <vt:lpstr>Design of proposal application.</vt:lpstr>
      <vt:lpstr>Linear Design </vt:lpstr>
      <vt:lpstr>Research Tools</vt:lpstr>
      <vt:lpstr>Proposed Application</vt:lpstr>
    </vt:vector>
  </TitlesOfParts>
  <Company>RCIH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Science and Technology  College for Graduate Studies and Academic Advancement</dc:title>
  <dc:creator>nerver</dc:creator>
  <cp:lastModifiedBy>nerver</cp:lastModifiedBy>
  <cp:revision>44</cp:revision>
  <dcterms:created xsi:type="dcterms:W3CDTF">2013-04-08T13:03:09Z</dcterms:created>
  <dcterms:modified xsi:type="dcterms:W3CDTF">2013-04-08T14:28:04Z</dcterms:modified>
</cp:coreProperties>
</file>