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68" r:id="rId2"/>
    <p:sldId id="269" r:id="rId3"/>
    <p:sldId id="260" r:id="rId4"/>
    <p:sldId id="258" r:id="rId5"/>
    <p:sldId id="262" r:id="rId6"/>
    <p:sldId id="270" r:id="rId7"/>
    <p:sldId id="271" r:id="rId8"/>
    <p:sldId id="272" r:id="rId9"/>
    <p:sldId id="261" r:id="rId10"/>
    <p:sldId id="257" r:id="rId11"/>
    <p:sldId id="263" r:id="rId12"/>
    <p:sldId id="267" r:id="rId13"/>
    <p:sldId id="264" r:id="rId14"/>
    <p:sldId id="265" r:id="rId15"/>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6600"/>
    <a:srgbClr val="FFFFFF"/>
    <a:srgbClr val="3E4D1F"/>
    <a:srgbClr val="F8DD90"/>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6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89270F-822B-4988-BAAD-B1A85D95DAE5}" type="doc">
      <dgm:prSet loTypeId="urn:microsoft.com/office/officeart/2005/8/layout/cycle3" loCatId="cycle" qsTypeId="urn:microsoft.com/office/officeart/2005/8/quickstyle/3d3" qsCatId="3D" csTypeId="urn:microsoft.com/office/officeart/2005/8/colors/colorful2" csCatId="colorful" phldr="1"/>
      <dgm:spPr/>
      <dgm:t>
        <a:bodyPr/>
        <a:lstStyle/>
        <a:p>
          <a:endParaRPr lang="en-US"/>
        </a:p>
      </dgm:t>
    </dgm:pt>
    <dgm:pt modelId="{495C0F66-3C2C-4F76-84E4-17EBB9E5E206}">
      <dgm:prSet phldrT="[Text]" custT="1"/>
      <dgm:spPr/>
      <dgm:t>
        <a:bodyPr/>
        <a:lstStyle/>
        <a:p>
          <a:r>
            <a:rPr lang="en-US" sz="2000" b="1" dirty="0" smtClean="0"/>
            <a:t>Very hard</a:t>
          </a:r>
          <a:endParaRPr lang="en-US" sz="2000" b="1" dirty="0"/>
        </a:p>
      </dgm:t>
    </dgm:pt>
    <dgm:pt modelId="{15E44124-604E-4FE5-AA00-BEFE00FD1292}" type="parTrans" cxnId="{6F027A6E-6128-4EAD-94F1-AD8D077857B8}">
      <dgm:prSet/>
      <dgm:spPr/>
      <dgm:t>
        <a:bodyPr/>
        <a:lstStyle/>
        <a:p>
          <a:endParaRPr lang="en-US"/>
        </a:p>
      </dgm:t>
    </dgm:pt>
    <dgm:pt modelId="{25421F02-F318-4B79-8D19-DD9956A97588}" type="sibTrans" cxnId="{6F027A6E-6128-4EAD-94F1-AD8D077857B8}">
      <dgm:prSet/>
      <dgm:spPr/>
      <dgm:t>
        <a:bodyPr/>
        <a:lstStyle/>
        <a:p>
          <a:endParaRPr lang="en-US" sz="2000" b="1"/>
        </a:p>
      </dgm:t>
    </dgm:pt>
    <dgm:pt modelId="{0894E920-1A40-468B-96BE-7B1C03E1DA2B}">
      <dgm:prSet phldrT="[Text]" custT="1"/>
      <dgm:spPr/>
      <dgm:t>
        <a:bodyPr/>
        <a:lstStyle/>
        <a:p>
          <a:r>
            <a:rPr lang="en-US" sz="2000" b="1" smtClean="0"/>
            <a:t>hard</a:t>
          </a:r>
          <a:endParaRPr lang="en-US" sz="2000" b="1" dirty="0"/>
        </a:p>
      </dgm:t>
    </dgm:pt>
    <dgm:pt modelId="{64D56474-FB73-4513-A3D8-D8D66517032F}" type="parTrans" cxnId="{91D91836-D92B-4205-A3EE-5BEA27B5E00D}">
      <dgm:prSet/>
      <dgm:spPr/>
      <dgm:t>
        <a:bodyPr/>
        <a:lstStyle/>
        <a:p>
          <a:endParaRPr lang="en-US"/>
        </a:p>
      </dgm:t>
    </dgm:pt>
    <dgm:pt modelId="{FB7A7443-00D5-4F68-9F4A-0515C8E71AF5}" type="sibTrans" cxnId="{91D91836-D92B-4205-A3EE-5BEA27B5E00D}">
      <dgm:prSet/>
      <dgm:spPr/>
      <dgm:t>
        <a:bodyPr/>
        <a:lstStyle/>
        <a:p>
          <a:endParaRPr lang="en-US"/>
        </a:p>
      </dgm:t>
    </dgm:pt>
    <dgm:pt modelId="{116BB6EA-3387-4B17-863F-2FBC2CE3AD24}">
      <dgm:prSet phldrT="[Text]" custT="1"/>
      <dgm:spPr/>
      <dgm:t>
        <a:bodyPr/>
        <a:lstStyle/>
        <a:p>
          <a:r>
            <a:rPr lang="en-US" sz="2000" b="1" dirty="0" smtClean="0"/>
            <a:t>Semi</a:t>
          </a:r>
        </a:p>
        <a:p>
          <a:r>
            <a:rPr lang="en-US" sz="2000" b="1" dirty="0" smtClean="0"/>
            <a:t>hard </a:t>
          </a:r>
          <a:endParaRPr lang="en-US" sz="2000" b="1" dirty="0"/>
        </a:p>
      </dgm:t>
    </dgm:pt>
    <dgm:pt modelId="{744C26C8-2F1D-4EAC-915B-222309E091AC}" type="parTrans" cxnId="{A9F6D80B-6709-419A-A1AB-757E791323D1}">
      <dgm:prSet/>
      <dgm:spPr/>
      <dgm:t>
        <a:bodyPr/>
        <a:lstStyle/>
        <a:p>
          <a:endParaRPr lang="en-US"/>
        </a:p>
      </dgm:t>
    </dgm:pt>
    <dgm:pt modelId="{BA186FA0-C096-4191-93E6-304DB2F7C03C}" type="sibTrans" cxnId="{A9F6D80B-6709-419A-A1AB-757E791323D1}">
      <dgm:prSet/>
      <dgm:spPr/>
      <dgm:t>
        <a:bodyPr/>
        <a:lstStyle/>
        <a:p>
          <a:endParaRPr lang="en-US"/>
        </a:p>
      </dgm:t>
    </dgm:pt>
    <dgm:pt modelId="{76B1B179-2A9F-4D5C-B4A6-198ED2C6C356}">
      <dgm:prSet phldrT="[Text]" custT="1"/>
      <dgm:spPr/>
      <dgm:t>
        <a:bodyPr/>
        <a:lstStyle/>
        <a:p>
          <a:r>
            <a:rPr lang="ar-EG" sz="2000" b="1" dirty="0" smtClean="0"/>
            <a:t> </a:t>
          </a:r>
          <a:r>
            <a:rPr lang="en-US" sz="2000" b="1" dirty="0" smtClean="0"/>
            <a:t>Semi</a:t>
          </a:r>
          <a:r>
            <a:rPr lang="ar-EG" sz="2000" b="1" dirty="0" smtClean="0"/>
            <a:t> </a:t>
          </a:r>
          <a:r>
            <a:rPr lang="en-US" sz="2000" b="1" dirty="0" smtClean="0"/>
            <a:t>soft</a:t>
          </a:r>
          <a:endParaRPr lang="en-US" sz="2000" b="1" dirty="0"/>
        </a:p>
      </dgm:t>
    </dgm:pt>
    <dgm:pt modelId="{53086073-E28A-4689-9A6A-1D9B2D4E3292}" type="parTrans" cxnId="{3B023060-7665-4F94-8E79-CF3F1AE8BCD9}">
      <dgm:prSet/>
      <dgm:spPr/>
      <dgm:t>
        <a:bodyPr/>
        <a:lstStyle/>
        <a:p>
          <a:endParaRPr lang="en-US"/>
        </a:p>
      </dgm:t>
    </dgm:pt>
    <dgm:pt modelId="{6CF2510D-8090-467E-95DE-7912906D7A31}" type="sibTrans" cxnId="{3B023060-7665-4F94-8E79-CF3F1AE8BCD9}">
      <dgm:prSet/>
      <dgm:spPr/>
      <dgm:t>
        <a:bodyPr/>
        <a:lstStyle/>
        <a:p>
          <a:endParaRPr lang="en-US"/>
        </a:p>
      </dgm:t>
    </dgm:pt>
    <dgm:pt modelId="{2B1E63C3-5120-4178-84D4-ED22848BB810}">
      <dgm:prSet phldrT="[Text]" custT="1"/>
      <dgm:spPr/>
      <dgm:t>
        <a:bodyPr/>
        <a:lstStyle/>
        <a:p>
          <a:endParaRPr lang="ar-EG" sz="2000" b="1" dirty="0" smtClean="0"/>
        </a:p>
        <a:p>
          <a:r>
            <a:rPr lang="en-US" sz="2000" b="1" dirty="0" smtClean="0"/>
            <a:t>soft</a:t>
          </a:r>
        </a:p>
        <a:p>
          <a:endParaRPr lang="en-US" sz="2000" b="1" dirty="0"/>
        </a:p>
      </dgm:t>
    </dgm:pt>
    <dgm:pt modelId="{B9E49AA4-5369-4A1E-90A8-26B6FEBCF350}" type="parTrans" cxnId="{82593D7F-2F60-4424-B83E-D4F73A554B41}">
      <dgm:prSet/>
      <dgm:spPr/>
      <dgm:t>
        <a:bodyPr/>
        <a:lstStyle/>
        <a:p>
          <a:endParaRPr lang="en-US"/>
        </a:p>
      </dgm:t>
    </dgm:pt>
    <dgm:pt modelId="{E27994AD-B370-4AB5-9D11-2E14A9107DA3}" type="sibTrans" cxnId="{82593D7F-2F60-4424-B83E-D4F73A554B41}">
      <dgm:prSet/>
      <dgm:spPr/>
      <dgm:t>
        <a:bodyPr/>
        <a:lstStyle/>
        <a:p>
          <a:endParaRPr lang="en-US"/>
        </a:p>
      </dgm:t>
    </dgm:pt>
    <dgm:pt modelId="{6362B50D-067D-4CCB-AE30-D22C7614A6FB}" type="pres">
      <dgm:prSet presAssocID="{BB89270F-822B-4988-BAAD-B1A85D95DAE5}" presName="Name0" presStyleCnt="0">
        <dgm:presLayoutVars>
          <dgm:dir/>
          <dgm:resizeHandles val="exact"/>
        </dgm:presLayoutVars>
      </dgm:prSet>
      <dgm:spPr/>
      <dgm:t>
        <a:bodyPr/>
        <a:lstStyle/>
        <a:p>
          <a:endParaRPr lang="en-US"/>
        </a:p>
      </dgm:t>
    </dgm:pt>
    <dgm:pt modelId="{13125C0C-3427-410A-867A-0C9C60217AC1}" type="pres">
      <dgm:prSet presAssocID="{BB89270F-822B-4988-BAAD-B1A85D95DAE5}" presName="cycle" presStyleCnt="0"/>
      <dgm:spPr/>
      <dgm:t>
        <a:bodyPr/>
        <a:lstStyle/>
        <a:p>
          <a:pPr rtl="1"/>
          <a:endParaRPr lang="ar-EG"/>
        </a:p>
      </dgm:t>
    </dgm:pt>
    <dgm:pt modelId="{6A658E29-9DB3-44B4-B300-8D8AC0BD1081}" type="pres">
      <dgm:prSet presAssocID="{495C0F66-3C2C-4F76-84E4-17EBB9E5E206}" presName="nodeFirstNode" presStyleLbl="node1" presStyleIdx="0" presStyleCnt="5">
        <dgm:presLayoutVars>
          <dgm:bulletEnabled val="1"/>
        </dgm:presLayoutVars>
      </dgm:prSet>
      <dgm:spPr/>
      <dgm:t>
        <a:bodyPr/>
        <a:lstStyle/>
        <a:p>
          <a:endParaRPr lang="en-US"/>
        </a:p>
      </dgm:t>
    </dgm:pt>
    <dgm:pt modelId="{97C8585C-1A13-47BF-A480-22606030B437}" type="pres">
      <dgm:prSet presAssocID="{25421F02-F318-4B79-8D19-DD9956A97588}" presName="sibTransFirstNode" presStyleLbl="bgShp" presStyleIdx="0" presStyleCnt="1"/>
      <dgm:spPr/>
      <dgm:t>
        <a:bodyPr/>
        <a:lstStyle/>
        <a:p>
          <a:endParaRPr lang="en-US"/>
        </a:p>
      </dgm:t>
    </dgm:pt>
    <dgm:pt modelId="{97D07453-72F8-4F89-AC3C-DD5A564A5992}" type="pres">
      <dgm:prSet presAssocID="{0894E920-1A40-468B-96BE-7B1C03E1DA2B}" presName="nodeFollowingNodes" presStyleLbl="node1" presStyleIdx="1" presStyleCnt="5" custRadScaleRad="100278" custRadScaleInc="4241">
        <dgm:presLayoutVars>
          <dgm:bulletEnabled val="1"/>
        </dgm:presLayoutVars>
      </dgm:prSet>
      <dgm:spPr/>
      <dgm:t>
        <a:bodyPr/>
        <a:lstStyle/>
        <a:p>
          <a:endParaRPr lang="en-US"/>
        </a:p>
      </dgm:t>
    </dgm:pt>
    <dgm:pt modelId="{EFC61D7A-D408-469D-AE7C-AB76DA104D16}" type="pres">
      <dgm:prSet presAssocID="{116BB6EA-3387-4B17-863F-2FBC2CE3AD24}" presName="nodeFollowingNodes" presStyleLbl="node1" presStyleIdx="2" presStyleCnt="5" custRadScaleRad="103397" custRadScaleInc="-19322">
        <dgm:presLayoutVars>
          <dgm:bulletEnabled val="1"/>
        </dgm:presLayoutVars>
      </dgm:prSet>
      <dgm:spPr/>
      <dgm:t>
        <a:bodyPr/>
        <a:lstStyle/>
        <a:p>
          <a:endParaRPr lang="en-US"/>
        </a:p>
      </dgm:t>
    </dgm:pt>
    <dgm:pt modelId="{FFD7AEAA-7204-444A-AD79-554F4F828305}" type="pres">
      <dgm:prSet presAssocID="{76B1B179-2A9F-4D5C-B4A6-198ED2C6C356}" presName="nodeFollowingNodes" presStyleLbl="node1" presStyleIdx="3" presStyleCnt="5" custRadScaleRad="99424" custRadScaleInc="15776">
        <dgm:presLayoutVars>
          <dgm:bulletEnabled val="1"/>
        </dgm:presLayoutVars>
      </dgm:prSet>
      <dgm:spPr/>
      <dgm:t>
        <a:bodyPr/>
        <a:lstStyle/>
        <a:p>
          <a:endParaRPr lang="en-US"/>
        </a:p>
      </dgm:t>
    </dgm:pt>
    <dgm:pt modelId="{7E8160FA-C19E-4CA0-AD70-8D2582720B2B}" type="pres">
      <dgm:prSet presAssocID="{2B1E63C3-5120-4178-84D4-ED22848BB810}" presName="nodeFollowingNodes" presStyleLbl="node1" presStyleIdx="4" presStyleCnt="5" custScaleX="103588" custScaleY="111516" custRadScaleRad="92413" custRadScaleInc="-5199">
        <dgm:presLayoutVars>
          <dgm:bulletEnabled val="1"/>
        </dgm:presLayoutVars>
      </dgm:prSet>
      <dgm:spPr/>
      <dgm:t>
        <a:bodyPr/>
        <a:lstStyle/>
        <a:p>
          <a:endParaRPr lang="en-US"/>
        </a:p>
      </dgm:t>
    </dgm:pt>
  </dgm:ptLst>
  <dgm:cxnLst>
    <dgm:cxn modelId="{A7441F4C-8F1B-4DA6-B436-206450E81208}" type="presOf" srcId="{BB89270F-822B-4988-BAAD-B1A85D95DAE5}" destId="{6362B50D-067D-4CCB-AE30-D22C7614A6FB}" srcOrd="0" destOrd="0" presId="urn:microsoft.com/office/officeart/2005/8/layout/cycle3"/>
    <dgm:cxn modelId="{7D6824BA-4185-4E79-BE80-12BD06AAC5D5}" type="presOf" srcId="{116BB6EA-3387-4B17-863F-2FBC2CE3AD24}" destId="{EFC61D7A-D408-469D-AE7C-AB76DA104D16}" srcOrd="0" destOrd="0" presId="urn:microsoft.com/office/officeart/2005/8/layout/cycle3"/>
    <dgm:cxn modelId="{A9F6D80B-6709-419A-A1AB-757E791323D1}" srcId="{BB89270F-822B-4988-BAAD-B1A85D95DAE5}" destId="{116BB6EA-3387-4B17-863F-2FBC2CE3AD24}" srcOrd="2" destOrd="0" parTransId="{744C26C8-2F1D-4EAC-915B-222309E091AC}" sibTransId="{BA186FA0-C096-4191-93E6-304DB2F7C03C}"/>
    <dgm:cxn modelId="{05C608E5-48CF-4798-8FB5-1F05C234649F}" type="presOf" srcId="{25421F02-F318-4B79-8D19-DD9956A97588}" destId="{97C8585C-1A13-47BF-A480-22606030B437}" srcOrd="0" destOrd="0" presId="urn:microsoft.com/office/officeart/2005/8/layout/cycle3"/>
    <dgm:cxn modelId="{3B023060-7665-4F94-8E79-CF3F1AE8BCD9}" srcId="{BB89270F-822B-4988-BAAD-B1A85D95DAE5}" destId="{76B1B179-2A9F-4D5C-B4A6-198ED2C6C356}" srcOrd="3" destOrd="0" parTransId="{53086073-E28A-4689-9A6A-1D9B2D4E3292}" sibTransId="{6CF2510D-8090-467E-95DE-7912906D7A31}"/>
    <dgm:cxn modelId="{CE453836-5C77-46A6-A3E2-0AA181E510CB}" type="presOf" srcId="{2B1E63C3-5120-4178-84D4-ED22848BB810}" destId="{7E8160FA-C19E-4CA0-AD70-8D2582720B2B}" srcOrd="0" destOrd="0" presId="urn:microsoft.com/office/officeart/2005/8/layout/cycle3"/>
    <dgm:cxn modelId="{91D91836-D92B-4205-A3EE-5BEA27B5E00D}" srcId="{BB89270F-822B-4988-BAAD-B1A85D95DAE5}" destId="{0894E920-1A40-468B-96BE-7B1C03E1DA2B}" srcOrd="1" destOrd="0" parTransId="{64D56474-FB73-4513-A3D8-D8D66517032F}" sibTransId="{FB7A7443-00D5-4F68-9F4A-0515C8E71AF5}"/>
    <dgm:cxn modelId="{B513B058-A2E1-45C1-A5AF-63D5E1CA280E}" type="presOf" srcId="{0894E920-1A40-468B-96BE-7B1C03E1DA2B}" destId="{97D07453-72F8-4F89-AC3C-DD5A564A5992}" srcOrd="0" destOrd="0" presId="urn:microsoft.com/office/officeart/2005/8/layout/cycle3"/>
    <dgm:cxn modelId="{9C8D4593-FDD4-40AA-A9C2-16974B6CA072}" type="presOf" srcId="{76B1B179-2A9F-4D5C-B4A6-198ED2C6C356}" destId="{FFD7AEAA-7204-444A-AD79-554F4F828305}" srcOrd="0" destOrd="0" presId="urn:microsoft.com/office/officeart/2005/8/layout/cycle3"/>
    <dgm:cxn modelId="{3F1B3677-CDC8-4D30-AFD8-AC354E9D6D47}" type="presOf" srcId="{495C0F66-3C2C-4F76-84E4-17EBB9E5E206}" destId="{6A658E29-9DB3-44B4-B300-8D8AC0BD1081}" srcOrd="0" destOrd="0" presId="urn:microsoft.com/office/officeart/2005/8/layout/cycle3"/>
    <dgm:cxn modelId="{6F027A6E-6128-4EAD-94F1-AD8D077857B8}" srcId="{BB89270F-822B-4988-BAAD-B1A85D95DAE5}" destId="{495C0F66-3C2C-4F76-84E4-17EBB9E5E206}" srcOrd="0" destOrd="0" parTransId="{15E44124-604E-4FE5-AA00-BEFE00FD1292}" sibTransId="{25421F02-F318-4B79-8D19-DD9956A97588}"/>
    <dgm:cxn modelId="{82593D7F-2F60-4424-B83E-D4F73A554B41}" srcId="{BB89270F-822B-4988-BAAD-B1A85D95DAE5}" destId="{2B1E63C3-5120-4178-84D4-ED22848BB810}" srcOrd="4" destOrd="0" parTransId="{B9E49AA4-5369-4A1E-90A8-26B6FEBCF350}" sibTransId="{E27994AD-B370-4AB5-9D11-2E14A9107DA3}"/>
    <dgm:cxn modelId="{24AB6420-50C4-4D6C-AFEF-6C558F5F8745}" type="presParOf" srcId="{6362B50D-067D-4CCB-AE30-D22C7614A6FB}" destId="{13125C0C-3427-410A-867A-0C9C60217AC1}" srcOrd="0" destOrd="0" presId="urn:microsoft.com/office/officeart/2005/8/layout/cycle3"/>
    <dgm:cxn modelId="{D02A1A85-5C77-4E87-BEB4-051B890371F0}" type="presParOf" srcId="{13125C0C-3427-410A-867A-0C9C60217AC1}" destId="{6A658E29-9DB3-44B4-B300-8D8AC0BD1081}" srcOrd="0" destOrd="0" presId="urn:microsoft.com/office/officeart/2005/8/layout/cycle3"/>
    <dgm:cxn modelId="{19955671-10BB-48DA-80F2-88BD5E90AF6D}" type="presParOf" srcId="{13125C0C-3427-410A-867A-0C9C60217AC1}" destId="{97C8585C-1A13-47BF-A480-22606030B437}" srcOrd="1" destOrd="0" presId="urn:microsoft.com/office/officeart/2005/8/layout/cycle3"/>
    <dgm:cxn modelId="{837CD9A0-4DDA-4B0B-A408-395528F7814E}" type="presParOf" srcId="{13125C0C-3427-410A-867A-0C9C60217AC1}" destId="{97D07453-72F8-4F89-AC3C-DD5A564A5992}" srcOrd="2" destOrd="0" presId="urn:microsoft.com/office/officeart/2005/8/layout/cycle3"/>
    <dgm:cxn modelId="{D3307555-3EBE-4F61-88F5-FBC141015C43}" type="presParOf" srcId="{13125C0C-3427-410A-867A-0C9C60217AC1}" destId="{EFC61D7A-D408-469D-AE7C-AB76DA104D16}" srcOrd="3" destOrd="0" presId="urn:microsoft.com/office/officeart/2005/8/layout/cycle3"/>
    <dgm:cxn modelId="{396051C1-A86B-439E-8D60-BD69345AFDF4}" type="presParOf" srcId="{13125C0C-3427-410A-867A-0C9C60217AC1}" destId="{FFD7AEAA-7204-444A-AD79-554F4F828305}" srcOrd="4" destOrd="0" presId="urn:microsoft.com/office/officeart/2005/8/layout/cycle3"/>
    <dgm:cxn modelId="{DFA337FE-927C-42F8-A8E7-013D84C20A24}" type="presParOf" srcId="{13125C0C-3427-410A-867A-0C9C60217AC1}" destId="{7E8160FA-C19E-4CA0-AD70-8D2582720B2B}" srcOrd="5" destOrd="0" presId="urn:microsoft.com/office/officeart/2005/8/layout/cycle3"/>
  </dgm:cxnLst>
  <dgm:bg/>
  <dgm:whole/>
</dgm:dataModel>
</file>

<file path=ppt/diagrams/data2.xml><?xml version="1.0" encoding="utf-8"?>
<dgm:dataModel xmlns:dgm="http://schemas.openxmlformats.org/drawingml/2006/diagram" xmlns:a="http://schemas.openxmlformats.org/drawingml/2006/main">
  <dgm:ptLst>
    <dgm:pt modelId="{BB89270F-822B-4988-BAAD-B1A85D95DAE5}" type="doc">
      <dgm:prSet loTypeId="urn:microsoft.com/office/officeart/2005/8/layout/cycle3" loCatId="cycle" qsTypeId="urn:microsoft.com/office/officeart/2005/8/quickstyle/3d3" qsCatId="3D" csTypeId="urn:microsoft.com/office/officeart/2005/8/colors/colorful2" csCatId="colorful" phldr="1"/>
      <dgm:spPr/>
      <dgm:t>
        <a:bodyPr/>
        <a:lstStyle/>
        <a:p>
          <a:endParaRPr lang="en-US"/>
        </a:p>
      </dgm:t>
    </dgm:pt>
    <dgm:pt modelId="{0894E920-1A40-468B-96BE-7B1C03E1DA2B}">
      <dgm:prSet phldrT="[Text]" custT="1"/>
      <dgm:spPr/>
      <dgm:t>
        <a:bodyPr/>
        <a:lstStyle/>
        <a:p>
          <a:r>
            <a:rPr lang="ar-EG" sz="2400" b="1" dirty="0" smtClean="0"/>
            <a:t> صلبه جدا</a:t>
          </a:r>
          <a:endParaRPr lang="en-US" sz="2400" b="1" dirty="0"/>
        </a:p>
      </dgm:t>
    </dgm:pt>
    <dgm:pt modelId="{64D56474-FB73-4513-A3D8-D8D66517032F}" type="parTrans" cxnId="{91D91836-D92B-4205-A3EE-5BEA27B5E00D}">
      <dgm:prSet/>
      <dgm:spPr/>
      <dgm:t>
        <a:bodyPr/>
        <a:lstStyle/>
        <a:p>
          <a:endParaRPr lang="en-US"/>
        </a:p>
      </dgm:t>
    </dgm:pt>
    <dgm:pt modelId="{FB7A7443-00D5-4F68-9F4A-0515C8E71AF5}" type="sibTrans" cxnId="{91D91836-D92B-4205-A3EE-5BEA27B5E00D}">
      <dgm:prSet/>
      <dgm:spPr/>
      <dgm:t>
        <a:bodyPr/>
        <a:lstStyle/>
        <a:p>
          <a:endParaRPr lang="en-US" sz="2400" b="1"/>
        </a:p>
      </dgm:t>
    </dgm:pt>
    <dgm:pt modelId="{116BB6EA-3387-4B17-863F-2FBC2CE3AD24}">
      <dgm:prSet phldrT="[Text]" custT="1"/>
      <dgm:spPr/>
      <dgm:t>
        <a:bodyPr/>
        <a:lstStyle/>
        <a:p>
          <a:r>
            <a:rPr lang="ar-EG" sz="2400" b="1" dirty="0" smtClean="0"/>
            <a:t>شبه صلبه </a:t>
          </a:r>
          <a:endParaRPr lang="en-US" sz="2400" b="1" dirty="0"/>
        </a:p>
      </dgm:t>
    </dgm:pt>
    <dgm:pt modelId="{744C26C8-2F1D-4EAC-915B-222309E091AC}" type="parTrans" cxnId="{A9F6D80B-6709-419A-A1AB-757E791323D1}">
      <dgm:prSet/>
      <dgm:spPr/>
      <dgm:t>
        <a:bodyPr/>
        <a:lstStyle/>
        <a:p>
          <a:endParaRPr lang="en-US"/>
        </a:p>
      </dgm:t>
    </dgm:pt>
    <dgm:pt modelId="{BA186FA0-C096-4191-93E6-304DB2F7C03C}" type="sibTrans" cxnId="{A9F6D80B-6709-419A-A1AB-757E791323D1}">
      <dgm:prSet/>
      <dgm:spPr/>
      <dgm:t>
        <a:bodyPr/>
        <a:lstStyle/>
        <a:p>
          <a:endParaRPr lang="en-US"/>
        </a:p>
      </dgm:t>
    </dgm:pt>
    <dgm:pt modelId="{2B1E63C3-5120-4178-84D4-ED22848BB810}">
      <dgm:prSet phldrT="[Text]" custT="1"/>
      <dgm:spPr/>
      <dgm:t>
        <a:bodyPr/>
        <a:lstStyle/>
        <a:p>
          <a:r>
            <a:rPr lang="ar-EG" sz="2400" b="1" dirty="0" smtClean="0"/>
            <a:t>شبه طرى</a:t>
          </a:r>
        </a:p>
        <a:p>
          <a:endParaRPr lang="en-US" sz="2400" b="1" dirty="0"/>
        </a:p>
      </dgm:t>
    </dgm:pt>
    <dgm:pt modelId="{B9E49AA4-5369-4A1E-90A8-26B6FEBCF350}" type="parTrans" cxnId="{82593D7F-2F60-4424-B83E-D4F73A554B41}">
      <dgm:prSet/>
      <dgm:spPr/>
      <dgm:t>
        <a:bodyPr/>
        <a:lstStyle/>
        <a:p>
          <a:endParaRPr lang="en-US"/>
        </a:p>
      </dgm:t>
    </dgm:pt>
    <dgm:pt modelId="{E27994AD-B370-4AB5-9D11-2E14A9107DA3}" type="sibTrans" cxnId="{82593D7F-2F60-4424-B83E-D4F73A554B41}">
      <dgm:prSet/>
      <dgm:spPr/>
      <dgm:t>
        <a:bodyPr/>
        <a:lstStyle/>
        <a:p>
          <a:endParaRPr lang="en-US"/>
        </a:p>
      </dgm:t>
    </dgm:pt>
    <dgm:pt modelId="{3D72EB74-29BE-4F0F-993C-395A6E407443}">
      <dgm:prSet custT="1"/>
      <dgm:spPr/>
      <dgm:t>
        <a:bodyPr/>
        <a:lstStyle/>
        <a:p>
          <a:pPr rtl="1"/>
          <a:r>
            <a:rPr lang="ar-EG" sz="2400" b="1" smtClean="0"/>
            <a:t>صلبه</a:t>
          </a:r>
          <a:endParaRPr lang="ar-EG" sz="2400" b="1"/>
        </a:p>
      </dgm:t>
    </dgm:pt>
    <dgm:pt modelId="{19016778-74A9-4F23-9954-9030D3D823CF}" type="parTrans" cxnId="{BE91A164-1CDA-4836-8B74-B3515917AB71}">
      <dgm:prSet/>
      <dgm:spPr/>
      <dgm:t>
        <a:bodyPr/>
        <a:lstStyle/>
        <a:p>
          <a:pPr rtl="1"/>
          <a:endParaRPr lang="ar-EG"/>
        </a:p>
      </dgm:t>
    </dgm:pt>
    <dgm:pt modelId="{8FE7EBB1-304C-4030-9C4D-21C905908697}" type="sibTrans" cxnId="{BE91A164-1CDA-4836-8B74-B3515917AB71}">
      <dgm:prSet/>
      <dgm:spPr/>
      <dgm:t>
        <a:bodyPr/>
        <a:lstStyle/>
        <a:p>
          <a:pPr rtl="1"/>
          <a:endParaRPr lang="ar-EG"/>
        </a:p>
      </dgm:t>
    </dgm:pt>
    <dgm:pt modelId="{EF01DE96-88CF-442E-A421-C389783CD015}">
      <dgm:prSet phldrT="[Text]" custT="1"/>
      <dgm:spPr/>
      <dgm:t>
        <a:bodyPr/>
        <a:lstStyle/>
        <a:p>
          <a:r>
            <a:rPr lang="ar-EG" sz="2400" b="1" dirty="0" smtClean="0"/>
            <a:t>طرى</a:t>
          </a:r>
          <a:endParaRPr lang="en-US" sz="2400" b="1" dirty="0"/>
        </a:p>
      </dgm:t>
    </dgm:pt>
    <dgm:pt modelId="{62E5792E-236F-46CC-8AAA-D94B9E46237A}" type="sibTrans" cxnId="{FD87167D-312D-4AC2-AFE4-74BD598B163A}">
      <dgm:prSet/>
      <dgm:spPr/>
      <dgm:t>
        <a:bodyPr/>
        <a:lstStyle/>
        <a:p>
          <a:endParaRPr lang="en-US"/>
        </a:p>
      </dgm:t>
    </dgm:pt>
    <dgm:pt modelId="{65961389-4C8E-4160-855C-115752FD03BD}" type="parTrans" cxnId="{FD87167D-312D-4AC2-AFE4-74BD598B163A}">
      <dgm:prSet/>
      <dgm:spPr/>
      <dgm:t>
        <a:bodyPr/>
        <a:lstStyle/>
        <a:p>
          <a:endParaRPr lang="en-US"/>
        </a:p>
      </dgm:t>
    </dgm:pt>
    <dgm:pt modelId="{6362B50D-067D-4CCB-AE30-D22C7614A6FB}" type="pres">
      <dgm:prSet presAssocID="{BB89270F-822B-4988-BAAD-B1A85D95DAE5}" presName="Name0" presStyleCnt="0">
        <dgm:presLayoutVars>
          <dgm:dir/>
          <dgm:resizeHandles val="exact"/>
        </dgm:presLayoutVars>
      </dgm:prSet>
      <dgm:spPr/>
      <dgm:t>
        <a:bodyPr/>
        <a:lstStyle/>
        <a:p>
          <a:endParaRPr lang="en-US"/>
        </a:p>
      </dgm:t>
    </dgm:pt>
    <dgm:pt modelId="{13125C0C-3427-410A-867A-0C9C60217AC1}" type="pres">
      <dgm:prSet presAssocID="{BB89270F-822B-4988-BAAD-B1A85D95DAE5}" presName="cycle" presStyleCnt="0"/>
      <dgm:spPr/>
      <dgm:t>
        <a:bodyPr/>
        <a:lstStyle/>
        <a:p>
          <a:pPr rtl="1"/>
          <a:endParaRPr lang="ar-EG"/>
        </a:p>
      </dgm:t>
    </dgm:pt>
    <dgm:pt modelId="{80A40EFC-BA3D-4BCE-80F3-826B178982E8}" type="pres">
      <dgm:prSet presAssocID="{0894E920-1A40-468B-96BE-7B1C03E1DA2B}" presName="nodeFirstNode" presStyleLbl="node1" presStyleIdx="0" presStyleCnt="5">
        <dgm:presLayoutVars>
          <dgm:bulletEnabled val="1"/>
        </dgm:presLayoutVars>
      </dgm:prSet>
      <dgm:spPr/>
      <dgm:t>
        <a:bodyPr/>
        <a:lstStyle/>
        <a:p>
          <a:endParaRPr lang="en-US"/>
        </a:p>
      </dgm:t>
    </dgm:pt>
    <dgm:pt modelId="{6B7E1330-1D3D-4B51-97F2-4EFB11DC024E}" type="pres">
      <dgm:prSet presAssocID="{FB7A7443-00D5-4F68-9F4A-0515C8E71AF5}" presName="sibTransFirstNode" presStyleLbl="bgShp" presStyleIdx="0" presStyleCnt="1" custLinFactNeighborX="2745" custLinFactNeighborY="-2639"/>
      <dgm:spPr/>
      <dgm:t>
        <a:bodyPr/>
        <a:lstStyle/>
        <a:p>
          <a:endParaRPr lang="en-US"/>
        </a:p>
      </dgm:t>
    </dgm:pt>
    <dgm:pt modelId="{EFC61D7A-D408-469D-AE7C-AB76DA104D16}" type="pres">
      <dgm:prSet presAssocID="{116BB6EA-3387-4B17-863F-2FBC2CE3AD24}" presName="nodeFollowingNodes" presStyleLbl="node1" presStyleIdx="1" presStyleCnt="5" custRadScaleRad="84320" custRadScaleInc="86827">
        <dgm:presLayoutVars>
          <dgm:bulletEnabled val="1"/>
        </dgm:presLayoutVars>
      </dgm:prSet>
      <dgm:spPr/>
      <dgm:t>
        <a:bodyPr/>
        <a:lstStyle/>
        <a:p>
          <a:endParaRPr lang="en-US"/>
        </a:p>
      </dgm:t>
    </dgm:pt>
    <dgm:pt modelId="{4F8463B7-B11E-400E-AFF0-0DF3B18781A3}" type="pres">
      <dgm:prSet presAssocID="{3D72EB74-29BE-4F0F-993C-395A6E407443}" presName="nodeFollowingNodes" presStyleLbl="node1" presStyleIdx="2" presStyleCnt="5" custRadScaleRad="95301" custRadScaleInc="-120627">
        <dgm:presLayoutVars>
          <dgm:bulletEnabled val="1"/>
        </dgm:presLayoutVars>
      </dgm:prSet>
      <dgm:spPr/>
      <dgm:t>
        <a:bodyPr/>
        <a:lstStyle/>
        <a:p>
          <a:pPr rtl="1"/>
          <a:endParaRPr lang="ar-EG"/>
        </a:p>
      </dgm:t>
    </dgm:pt>
    <dgm:pt modelId="{7E8160FA-C19E-4CA0-AD70-8D2582720B2B}" type="pres">
      <dgm:prSet presAssocID="{2B1E63C3-5120-4178-84D4-ED22848BB810}" presName="nodeFollowingNodes" presStyleLbl="node1" presStyleIdx="3" presStyleCnt="5" custRadScaleRad="91088" custRadScaleInc="31440">
        <dgm:presLayoutVars>
          <dgm:bulletEnabled val="1"/>
        </dgm:presLayoutVars>
      </dgm:prSet>
      <dgm:spPr/>
      <dgm:t>
        <a:bodyPr/>
        <a:lstStyle/>
        <a:p>
          <a:endParaRPr lang="en-US"/>
        </a:p>
      </dgm:t>
    </dgm:pt>
    <dgm:pt modelId="{F18F3971-BCB7-46C7-938B-E20345F61FD0}" type="pres">
      <dgm:prSet presAssocID="{EF01DE96-88CF-442E-A421-C389783CD015}" presName="nodeFollowingNodes" presStyleLbl="node1" presStyleIdx="4" presStyleCnt="5" custRadScaleRad="82388" custRadScaleInc="12152">
        <dgm:presLayoutVars>
          <dgm:bulletEnabled val="1"/>
        </dgm:presLayoutVars>
      </dgm:prSet>
      <dgm:spPr/>
      <dgm:t>
        <a:bodyPr/>
        <a:lstStyle/>
        <a:p>
          <a:endParaRPr lang="en-US"/>
        </a:p>
      </dgm:t>
    </dgm:pt>
  </dgm:ptLst>
  <dgm:cxnLst>
    <dgm:cxn modelId="{6323A484-9EAB-4F07-A234-3A9C35F5F662}" type="presOf" srcId="{116BB6EA-3387-4B17-863F-2FBC2CE3AD24}" destId="{EFC61D7A-D408-469D-AE7C-AB76DA104D16}" srcOrd="0" destOrd="0" presId="urn:microsoft.com/office/officeart/2005/8/layout/cycle3"/>
    <dgm:cxn modelId="{FD87167D-312D-4AC2-AFE4-74BD598B163A}" srcId="{BB89270F-822B-4988-BAAD-B1A85D95DAE5}" destId="{EF01DE96-88CF-442E-A421-C389783CD015}" srcOrd="4" destOrd="0" parTransId="{65961389-4C8E-4160-855C-115752FD03BD}" sibTransId="{62E5792E-236F-46CC-8AAA-D94B9E46237A}"/>
    <dgm:cxn modelId="{BE91A164-1CDA-4836-8B74-B3515917AB71}" srcId="{BB89270F-822B-4988-BAAD-B1A85D95DAE5}" destId="{3D72EB74-29BE-4F0F-993C-395A6E407443}" srcOrd="2" destOrd="0" parTransId="{19016778-74A9-4F23-9954-9030D3D823CF}" sibTransId="{8FE7EBB1-304C-4030-9C4D-21C905908697}"/>
    <dgm:cxn modelId="{C932C711-C417-4D7C-9067-41CBF93D97A5}" type="presOf" srcId="{3D72EB74-29BE-4F0F-993C-395A6E407443}" destId="{4F8463B7-B11E-400E-AFF0-0DF3B18781A3}" srcOrd="0" destOrd="0" presId="urn:microsoft.com/office/officeart/2005/8/layout/cycle3"/>
    <dgm:cxn modelId="{B21872FD-96BA-4D29-B9D8-0149B0C9633B}" type="presOf" srcId="{BB89270F-822B-4988-BAAD-B1A85D95DAE5}" destId="{6362B50D-067D-4CCB-AE30-D22C7614A6FB}" srcOrd="0" destOrd="0" presId="urn:microsoft.com/office/officeart/2005/8/layout/cycle3"/>
    <dgm:cxn modelId="{A9F6D80B-6709-419A-A1AB-757E791323D1}" srcId="{BB89270F-822B-4988-BAAD-B1A85D95DAE5}" destId="{116BB6EA-3387-4B17-863F-2FBC2CE3AD24}" srcOrd="1" destOrd="0" parTransId="{744C26C8-2F1D-4EAC-915B-222309E091AC}" sibTransId="{BA186FA0-C096-4191-93E6-304DB2F7C03C}"/>
    <dgm:cxn modelId="{B2BB37BC-7B3B-416C-BA11-AD5BD1A8BDBB}" type="presOf" srcId="{EF01DE96-88CF-442E-A421-C389783CD015}" destId="{F18F3971-BCB7-46C7-938B-E20345F61FD0}" srcOrd="0" destOrd="0" presId="urn:microsoft.com/office/officeart/2005/8/layout/cycle3"/>
    <dgm:cxn modelId="{CC0CDB57-269B-4865-BEC2-EDEA917AB70B}" type="presOf" srcId="{0894E920-1A40-468B-96BE-7B1C03E1DA2B}" destId="{80A40EFC-BA3D-4BCE-80F3-826B178982E8}" srcOrd="0" destOrd="0" presId="urn:microsoft.com/office/officeart/2005/8/layout/cycle3"/>
    <dgm:cxn modelId="{91D91836-D92B-4205-A3EE-5BEA27B5E00D}" srcId="{BB89270F-822B-4988-BAAD-B1A85D95DAE5}" destId="{0894E920-1A40-468B-96BE-7B1C03E1DA2B}" srcOrd="0" destOrd="0" parTransId="{64D56474-FB73-4513-A3D8-D8D66517032F}" sibTransId="{FB7A7443-00D5-4F68-9F4A-0515C8E71AF5}"/>
    <dgm:cxn modelId="{4C87E2BD-2587-4623-B5F0-6B6FEA0080D7}" type="presOf" srcId="{2B1E63C3-5120-4178-84D4-ED22848BB810}" destId="{7E8160FA-C19E-4CA0-AD70-8D2582720B2B}" srcOrd="0" destOrd="0" presId="urn:microsoft.com/office/officeart/2005/8/layout/cycle3"/>
    <dgm:cxn modelId="{82593D7F-2F60-4424-B83E-D4F73A554B41}" srcId="{BB89270F-822B-4988-BAAD-B1A85D95DAE5}" destId="{2B1E63C3-5120-4178-84D4-ED22848BB810}" srcOrd="3" destOrd="0" parTransId="{B9E49AA4-5369-4A1E-90A8-26B6FEBCF350}" sibTransId="{E27994AD-B370-4AB5-9D11-2E14A9107DA3}"/>
    <dgm:cxn modelId="{23C58144-C4E3-49CB-9728-975D09EC5BA6}" type="presOf" srcId="{FB7A7443-00D5-4F68-9F4A-0515C8E71AF5}" destId="{6B7E1330-1D3D-4B51-97F2-4EFB11DC024E}" srcOrd="0" destOrd="0" presId="urn:microsoft.com/office/officeart/2005/8/layout/cycle3"/>
    <dgm:cxn modelId="{D6C4384B-75BF-40B1-9120-DA10012919C1}" type="presParOf" srcId="{6362B50D-067D-4CCB-AE30-D22C7614A6FB}" destId="{13125C0C-3427-410A-867A-0C9C60217AC1}" srcOrd="0" destOrd="0" presId="urn:microsoft.com/office/officeart/2005/8/layout/cycle3"/>
    <dgm:cxn modelId="{1EA3B70E-3EE6-4253-9A83-D000B09DF422}" type="presParOf" srcId="{13125C0C-3427-410A-867A-0C9C60217AC1}" destId="{80A40EFC-BA3D-4BCE-80F3-826B178982E8}" srcOrd="0" destOrd="0" presId="urn:microsoft.com/office/officeart/2005/8/layout/cycle3"/>
    <dgm:cxn modelId="{D742B0FD-66FB-41F0-AB06-74333DBE6318}" type="presParOf" srcId="{13125C0C-3427-410A-867A-0C9C60217AC1}" destId="{6B7E1330-1D3D-4B51-97F2-4EFB11DC024E}" srcOrd="1" destOrd="0" presId="urn:microsoft.com/office/officeart/2005/8/layout/cycle3"/>
    <dgm:cxn modelId="{861E2F6A-94F6-4AE5-9620-A209AA774692}" type="presParOf" srcId="{13125C0C-3427-410A-867A-0C9C60217AC1}" destId="{EFC61D7A-D408-469D-AE7C-AB76DA104D16}" srcOrd="2" destOrd="0" presId="urn:microsoft.com/office/officeart/2005/8/layout/cycle3"/>
    <dgm:cxn modelId="{9064E7A5-0BD7-4AD3-A006-A18EBCAB458C}" type="presParOf" srcId="{13125C0C-3427-410A-867A-0C9C60217AC1}" destId="{4F8463B7-B11E-400E-AFF0-0DF3B18781A3}" srcOrd="3" destOrd="0" presId="urn:microsoft.com/office/officeart/2005/8/layout/cycle3"/>
    <dgm:cxn modelId="{652ECF63-F162-47B9-B88E-9C451806BF86}" type="presParOf" srcId="{13125C0C-3427-410A-867A-0C9C60217AC1}" destId="{7E8160FA-C19E-4CA0-AD70-8D2582720B2B}" srcOrd="4" destOrd="0" presId="urn:microsoft.com/office/officeart/2005/8/layout/cycle3"/>
    <dgm:cxn modelId="{A68AABCF-1DF7-4F5F-99C8-15FA227D7664}" type="presParOf" srcId="{13125C0C-3427-410A-867A-0C9C60217AC1}" destId="{F18F3971-BCB7-46C7-938B-E20345F61FD0}" srcOrd="5" destOrd="0" presId="urn:microsoft.com/office/officeart/2005/8/layout/cycle3"/>
  </dgm:cxnLst>
  <dgm:bg>
    <a:noFill/>
    <a:effectLst/>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CA011D8-D24B-4106-AFAF-0EDA6BEF6F26}" type="datetimeFigureOut">
              <a:rPr lang="en-US" smtClean="0"/>
              <a:pPr/>
              <a:t>9/25/2009</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03968EF-4F5D-48C9-9568-009B5E0AB8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3968EF-4F5D-48C9-9568-009B5E0AB829}"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3968EF-4F5D-48C9-9568-009B5E0AB82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D26ABE-719D-4C6E-8888-50AF37193821}" type="datetimeFigureOut">
              <a:rPr lang="en-US" smtClean="0"/>
              <a:pPr/>
              <a:t>9/25/2009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E52ABC-E9D9-4662-BA53-63DBDC0CBE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D26ABE-719D-4C6E-8888-50AF37193821}"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D26ABE-719D-4C6E-8888-50AF37193821}"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D26ABE-719D-4C6E-8888-50AF37193821}"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D26ABE-719D-4C6E-8888-50AF37193821}" type="datetimeFigureOut">
              <a:rPr lang="en-US" smtClean="0"/>
              <a:pPr/>
              <a:t>9/25/2009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52ABC-E9D9-4662-BA53-63DBDC0CBE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D26ABE-719D-4C6E-8888-50AF37193821}" type="datetimeFigureOut">
              <a:rPr lang="en-US" smtClean="0"/>
              <a:pPr/>
              <a:t>9/25/2009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D26ABE-719D-4C6E-8888-50AF37193821}" type="datetimeFigureOut">
              <a:rPr lang="en-US" smtClean="0"/>
              <a:pPr/>
              <a:t>9/25/2009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D26ABE-719D-4C6E-8888-50AF37193821}" type="datetimeFigureOut">
              <a:rPr lang="en-US" smtClean="0"/>
              <a:pPr/>
              <a:t>9/25/2009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D26ABE-719D-4C6E-8888-50AF37193821}" type="datetimeFigureOut">
              <a:rPr lang="en-US" smtClean="0"/>
              <a:pPr/>
              <a:t>9/25/2009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D26ABE-719D-4C6E-8888-50AF37193821}" type="datetimeFigureOut">
              <a:rPr lang="en-US" smtClean="0"/>
              <a:pPr/>
              <a:t>9/25/2009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52ABC-E9D9-4662-BA53-63DBDC0CBE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D26ABE-719D-4C6E-8888-50AF37193821}" type="datetimeFigureOut">
              <a:rPr lang="en-US" smtClean="0"/>
              <a:pPr/>
              <a:t>9/25/2009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4E52ABC-E9D9-4662-BA53-63DBDC0CBE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6000"/>
            <a:lum/>
          </a:blip>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D26ABE-719D-4C6E-8888-50AF37193821}" type="datetimeFigureOut">
              <a:rPr lang="en-US" smtClean="0"/>
              <a:pPr/>
              <a:t>9/25/2009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E52ABC-E9D9-4662-BA53-63DBDC0CBE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http://www.kenanaonline.com/gfx/zoom.gi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http://www.kenanaonline.com/figureGet.php?t=2&amp;fgID=1150369353&amp;arID=44670" TargetMode="Externa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diagramQuickStyle" Target="../diagrams/quickStyle2.xml"/><Relationship Id="rId5" Type="http://schemas.openxmlformats.org/officeDocument/2006/relationships/diagramData" Target="../diagrams/data1.xml"/><Relationship Id="rId10" Type="http://schemas.openxmlformats.org/officeDocument/2006/relationships/diagramLayout" Target="../diagrams/layout2.xml"/><Relationship Id="rId4" Type="http://schemas.openxmlformats.org/officeDocument/2006/relationships/image" Target="../media/image3.png"/><Relationship Id="rId9"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6000768"/>
            <a:ext cx="9144000" cy="881136"/>
          </a:xfrm>
          <a:prstGeom prst="rect">
            <a:avLst/>
          </a:prstGeom>
          <a:noFill/>
          <a:ln w="9525">
            <a:noFill/>
            <a:miter lim="800000"/>
            <a:headEnd/>
            <a:tailEnd/>
          </a:ln>
          <a:effectLst/>
        </p:spPr>
      </p:pic>
      <p:pic>
        <p:nvPicPr>
          <p:cNvPr id="5" name="Picture 2" descr="C:\Documents and Settings\Chesse\Desktop\cheese-1[1].jpg"/>
          <p:cNvPicPr>
            <a:picLocks noChangeAspect="1" noChangeArrowheads="1"/>
          </p:cNvPicPr>
          <p:nvPr/>
        </p:nvPicPr>
        <p:blipFill>
          <a:blip r:embed="rId3"/>
          <a:srcRect/>
          <a:stretch>
            <a:fillRect/>
          </a:stretch>
        </p:blipFill>
        <p:spPr bwMode="auto">
          <a:xfrm>
            <a:off x="0" y="23804"/>
            <a:ext cx="9144000" cy="1476370"/>
          </a:xfrm>
          <a:prstGeom prst="rect">
            <a:avLst/>
          </a:prstGeom>
          <a:noFill/>
        </p:spPr>
      </p:pic>
      <p:pic>
        <p:nvPicPr>
          <p:cNvPr id="6" name="Picture 5" descr="Sample Image"/>
          <p:cNvPicPr/>
          <p:nvPr/>
        </p:nvPicPr>
        <p:blipFill>
          <a:blip r:embed="rId4"/>
          <a:srcRect/>
          <a:stretch>
            <a:fillRect/>
          </a:stretch>
        </p:blipFill>
        <p:spPr bwMode="auto">
          <a:xfrm rot="17567321">
            <a:off x="2099985" y="1018544"/>
            <a:ext cx="1247804" cy="2750322"/>
          </a:xfrm>
          <a:prstGeom prst="ellipse">
            <a:avLst/>
          </a:prstGeom>
          <a:ln>
            <a:noFill/>
          </a:ln>
          <a:effectLst>
            <a:softEdge rad="112500"/>
          </a:effectLst>
        </p:spPr>
      </p:pic>
      <p:pic>
        <p:nvPicPr>
          <p:cNvPr id="1026" name="Picture 2" descr="C:\Documents and Settings\Chesse\Desktop\عرض\brie-en-croute[1].jpg"/>
          <p:cNvPicPr>
            <a:picLocks noChangeAspect="1" noChangeArrowheads="1"/>
          </p:cNvPicPr>
          <p:nvPr/>
        </p:nvPicPr>
        <p:blipFill>
          <a:blip r:embed="rId5"/>
          <a:srcRect/>
          <a:stretch>
            <a:fillRect/>
          </a:stretch>
        </p:blipFill>
        <p:spPr bwMode="auto">
          <a:xfrm rot="21270520">
            <a:off x="748451" y="3312936"/>
            <a:ext cx="2164147" cy="2309541"/>
          </a:xfrm>
          <a:prstGeom prst="ellipse">
            <a:avLst/>
          </a:prstGeom>
          <a:ln>
            <a:noFill/>
          </a:ln>
          <a:effectLst>
            <a:softEdge rad="112500"/>
          </a:effectLst>
        </p:spPr>
      </p:pic>
      <p:pic>
        <p:nvPicPr>
          <p:cNvPr id="1027" name="Picture 3" descr="C:\Documents and Settings\Chesse\Desktop\عرض\6a00d8341d138353ef010534976b0d970b-800wi[1].jpg"/>
          <p:cNvPicPr>
            <a:picLocks noChangeAspect="1" noChangeArrowheads="1"/>
          </p:cNvPicPr>
          <p:nvPr/>
        </p:nvPicPr>
        <p:blipFill>
          <a:blip r:embed="rId6" cstate="print"/>
          <a:srcRect/>
          <a:stretch>
            <a:fillRect/>
          </a:stretch>
        </p:blipFill>
        <p:spPr bwMode="auto">
          <a:xfrm>
            <a:off x="6500826" y="1785926"/>
            <a:ext cx="2286016" cy="1934797"/>
          </a:xfrm>
          <a:prstGeom prst="ellipse">
            <a:avLst/>
          </a:prstGeom>
          <a:ln>
            <a:noFill/>
          </a:ln>
          <a:effectLst>
            <a:softEdge rad="112500"/>
          </a:effectLst>
        </p:spPr>
      </p:pic>
      <p:pic>
        <p:nvPicPr>
          <p:cNvPr id="1029" name="Picture 5" descr="http://www.presidentcheese.com/images/stories/site/products/nudesmall/brie_wedge.jpg"/>
          <p:cNvPicPr>
            <a:picLocks noChangeAspect="1" noChangeArrowheads="1"/>
          </p:cNvPicPr>
          <p:nvPr/>
        </p:nvPicPr>
        <p:blipFill>
          <a:blip r:embed="rId7"/>
          <a:srcRect/>
          <a:stretch>
            <a:fillRect/>
          </a:stretch>
        </p:blipFill>
        <p:spPr bwMode="auto">
          <a:xfrm rot="419215">
            <a:off x="4695419" y="3402781"/>
            <a:ext cx="2049553" cy="2154336"/>
          </a:xfrm>
          <a:prstGeom prst="ellipse">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6000768"/>
            <a:ext cx="9144000" cy="881136"/>
          </a:xfrm>
          <a:prstGeom prst="rect">
            <a:avLst/>
          </a:prstGeom>
          <a:noFill/>
          <a:ln w="9525">
            <a:noFill/>
            <a:miter lim="800000"/>
            <a:headEnd/>
            <a:tailEnd/>
          </a:ln>
          <a:effectLst/>
        </p:spPr>
      </p:pic>
      <p:pic>
        <p:nvPicPr>
          <p:cNvPr id="5" name="Picture 2" descr="C:\Documents and Settings\Chesse\Desktop\cheese-1[1].jpg"/>
          <p:cNvPicPr>
            <a:picLocks noChangeAspect="1" noChangeArrowheads="1"/>
          </p:cNvPicPr>
          <p:nvPr/>
        </p:nvPicPr>
        <p:blipFill>
          <a:blip r:embed="rId3"/>
          <a:srcRect/>
          <a:stretch>
            <a:fillRect/>
          </a:stretch>
        </p:blipFill>
        <p:spPr bwMode="auto">
          <a:xfrm>
            <a:off x="0" y="0"/>
            <a:ext cx="9144000" cy="1357298"/>
          </a:xfrm>
          <a:prstGeom prst="rect">
            <a:avLst/>
          </a:prstGeom>
          <a:noFill/>
        </p:spPr>
      </p:pic>
      <p:sp>
        <p:nvSpPr>
          <p:cNvPr id="307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3084" name="Picture 12" descr="parmigiano_reggiano-3"/>
          <p:cNvPicPr>
            <a:picLocks noChangeAspect="1" noChangeArrowheads="1"/>
          </p:cNvPicPr>
          <p:nvPr/>
        </p:nvPicPr>
        <p:blipFill>
          <a:blip r:embed="rId4"/>
          <a:srcRect/>
          <a:stretch>
            <a:fillRect/>
          </a:stretch>
        </p:blipFill>
        <p:spPr bwMode="auto">
          <a:xfrm>
            <a:off x="428596" y="1785926"/>
            <a:ext cx="2643206" cy="2500330"/>
          </a:xfrm>
          <a:prstGeom prst="ellipse">
            <a:avLst/>
          </a:prstGeom>
          <a:ln>
            <a:noFill/>
          </a:ln>
          <a:effectLst>
            <a:softEdge rad="112500"/>
          </a:effectLst>
        </p:spPr>
      </p:pic>
      <p:sp>
        <p:nvSpPr>
          <p:cNvPr id="29" name="Content Placeholder 2"/>
          <p:cNvSpPr>
            <a:spLocks noGrp="1"/>
          </p:cNvSpPr>
          <p:nvPr>
            <p:ph idx="1"/>
          </p:nvPr>
        </p:nvSpPr>
        <p:spPr>
          <a:xfrm>
            <a:off x="2857488" y="1643050"/>
            <a:ext cx="6000760" cy="4143404"/>
          </a:xfrm>
        </p:spPr>
        <p:txBody>
          <a:bodyPr>
            <a:normAutofit fontScale="92500"/>
          </a:bodyPr>
          <a:lstStyle/>
          <a:p>
            <a:pPr lvl="0" algn="ctr" rtl="1">
              <a:buNone/>
            </a:pPr>
            <a:r>
              <a:rPr lang="en-US" sz="2800" b="1" dirty="0" smtClean="0">
                <a:solidFill>
                  <a:schemeClr val="accent3">
                    <a:lumMod val="50000"/>
                  </a:schemeClr>
                </a:solidFill>
              </a:rPr>
              <a:t>Very hard</a:t>
            </a:r>
            <a:endParaRPr lang="ar-EG" sz="2800" b="1" dirty="0" smtClean="0">
              <a:solidFill>
                <a:schemeClr val="accent3">
                  <a:lumMod val="50000"/>
                </a:schemeClr>
              </a:solidFill>
            </a:endParaRPr>
          </a:p>
          <a:p>
            <a:pPr lvl="0" algn="ctr" rtl="1">
              <a:buNone/>
            </a:pPr>
            <a:r>
              <a:rPr lang="ar-EG" sz="2800" b="1" dirty="0" smtClean="0">
                <a:solidFill>
                  <a:schemeClr val="accent3">
                    <a:lumMod val="50000"/>
                  </a:schemeClr>
                </a:solidFill>
              </a:rPr>
              <a:t>صلبه جدا</a:t>
            </a:r>
            <a:endParaRPr lang="en-US" b="1" dirty="0" smtClean="0">
              <a:solidFill>
                <a:schemeClr val="accent3">
                  <a:lumMod val="50000"/>
                </a:schemeClr>
              </a:solidFill>
            </a:endParaRPr>
          </a:p>
          <a:p>
            <a:pPr rtl="1">
              <a:buNone/>
            </a:pPr>
            <a:r>
              <a:rPr lang="en-US" sz="2400" b="1" dirty="0" smtClean="0">
                <a:solidFill>
                  <a:schemeClr val="accent3">
                    <a:lumMod val="50000"/>
                  </a:schemeClr>
                </a:solidFill>
              </a:rPr>
              <a:t>Parmiggiano   Reggiano</a:t>
            </a:r>
          </a:p>
          <a:p>
            <a:pPr algn="r" rtl="1">
              <a:buNone/>
            </a:pPr>
            <a:r>
              <a:rPr lang="ar-EG" sz="2400" b="1" dirty="0" smtClean="0">
                <a:solidFill>
                  <a:schemeClr val="accent3">
                    <a:lumMod val="50000"/>
                  </a:schemeClr>
                </a:solidFill>
              </a:rPr>
              <a:t>  برميجانو</a:t>
            </a:r>
            <a:r>
              <a:rPr lang="en-US" sz="2400" b="1" dirty="0" smtClean="0">
                <a:solidFill>
                  <a:schemeClr val="accent3">
                    <a:lumMod val="50000"/>
                  </a:schemeClr>
                </a:solidFill>
              </a:rPr>
              <a:t>  </a:t>
            </a:r>
            <a:r>
              <a:rPr lang="ar-EG" sz="2400" b="1" dirty="0" smtClean="0">
                <a:solidFill>
                  <a:schemeClr val="accent3">
                    <a:lumMod val="50000"/>
                  </a:schemeClr>
                </a:solidFill>
              </a:rPr>
              <a:t>ريجانو</a:t>
            </a:r>
          </a:p>
          <a:p>
            <a:pPr algn="r" rtl="1">
              <a:buNone/>
            </a:pPr>
            <a:r>
              <a:rPr lang="ar-EG" sz="2200" b="1" dirty="0" smtClean="0">
                <a:solidFill>
                  <a:schemeClr val="accent3">
                    <a:lumMod val="50000"/>
                  </a:schemeClr>
                </a:solidFill>
                <a:cs typeface="Arabic Transparent" pitchFamily="2" charset="-78"/>
              </a:rPr>
              <a:t>المنشاء ايطالى                           </a:t>
            </a:r>
            <a:r>
              <a:rPr lang="en-US" sz="2200" b="1" dirty="0" smtClean="0">
                <a:solidFill>
                  <a:schemeClr val="accent3">
                    <a:lumMod val="50000"/>
                  </a:schemeClr>
                </a:solidFill>
                <a:cs typeface="Arabic Transparent" pitchFamily="2" charset="-78"/>
              </a:rPr>
              <a:t>Italy  </a:t>
            </a:r>
            <a:r>
              <a:rPr lang="ar-EG" sz="2200" b="1" dirty="0" smtClean="0">
                <a:solidFill>
                  <a:schemeClr val="accent3">
                    <a:lumMod val="50000"/>
                  </a:schemeClr>
                </a:solidFill>
                <a:cs typeface="Arabic Transparent" pitchFamily="2" charset="-78"/>
              </a:rPr>
              <a:t> </a:t>
            </a:r>
            <a:r>
              <a:rPr lang="en-US" sz="2200" b="1" dirty="0" smtClean="0">
                <a:solidFill>
                  <a:schemeClr val="accent3">
                    <a:lumMod val="50000"/>
                  </a:schemeClr>
                </a:solidFill>
                <a:cs typeface="Arabic Transparent" pitchFamily="2" charset="-78"/>
              </a:rPr>
              <a:t>   </a:t>
            </a:r>
            <a:r>
              <a:rPr lang="ar-EG" sz="2200" b="1" dirty="0" smtClean="0">
                <a:solidFill>
                  <a:schemeClr val="accent3">
                    <a:lumMod val="50000"/>
                  </a:schemeClr>
                </a:solidFill>
                <a:cs typeface="Arabic Transparent" pitchFamily="2" charset="-78"/>
              </a:rPr>
              <a:t>  </a:t>
            </a:r>
            <a:r>
              <a:rPr lang="en-US" sz="2200" b="1" dirty="0" smtClean="0">
                <a:solidFill>
                  <a:schemeClr val="accent3">
                    <a:lumMod val="50000"/>
                  </a:schemeClr>
                </a:solidFill>
                <a:cs typeface="Arabic Transparent" pitchFamily="2" charset="-78"/>
              </a:rPr>
              <a:t>country</a:t>
            </a:r>
          </a:p>
          <a:p>
            <a:pPr algn="r" rtl="1">
              <a:buNone/>
            </a:pPr>
            <a:r>
              <a:rPr lang="ar-EG" sz="2200" b="1" dirty="0" smtClean="0">
                <a:solidFill>
                  <a:schemeClr val="accent3">
                    <a:lumMod val="50000"/>
                  </a:schemeClr>
                </a:solidFill>
                <a:cs typeface="Arabic Transparent" pitchFamily="2" charset="-78"/>
              </a:rPr>
              <a:t>نسبه الرطوبه من 20-25%   </a:t>
            </a:r>
            <a:r>
              <a:rPr lang="en-US" sz="2200" b="1" dirty="0" smtClean="0">
                <a:solidFill>
                  <a:schemeClr val="accent3">
                    <a:lumMod val="50000"/>
                  </a:schemeClr>
                </a:solidFill>
                <a:cs typeface="Arabic Transparent" pitchFamily="2" charset="-78"/>
              </a:rPr>
              <a:t>    </a:t>
            </a:r>
            <a:r>
              <a:rPr lang="ar-EG" sz="2200" b="1" dirty="0" smtClean="0">
                <a:solidFill>
                  <a:schemeClr val="accent3">
                    <a:lumMod val="50000"/>
                  </a:schemeClr>
                </a:solidFill>
                <a:cs typeface="Arabic Transparent" pitchFamily="2" charset="-78"/>
              </a:rPr>
              <a:t> </a:t>
            </a:r>
            <a:r>
              <a:rPr lang="en-US" sz="2200" b="1" dirty="0" smtClean="0">
                <a:solidFill>
                  <a:schemeClr val="accent3">
                    <a:lumMod val="50000"/>
                  </a:schemeClr>
                </a:solidFill>
                <a:cs typeface="Arabic Transparent" pitchFamily="2" charset="-78"/>
              </a:rPr>
              <a:t>20-25%</a:t>
            </a:r>
            <a:r>
              <a:rPr lang="ar-EG" sz="2200" b="1" dirty="0" smtClean="0">
                <a:solidFill>
                  <a:schemeClr val="accent3">
                    <a:lumMod val="50000"/>
                  </a:schemeClr>
                </a:solidFill>
                <a:cs typeface="Arabic Transparent" pitchFamily="2" charset="-78"/>
              </a:rPr>
              <a:t>  </a:t>
            </a:r>
            <a:r>
              <a:rPr lang="en-US" sz="2200" b="1" dirty="0" smtClean="0">
                <a:solidFill>
                  <a:schemeClr val="accent3">
                    <a:lumMod val="50000"/>
                  </a:schemeClr>
                </a:solidFill>
                <a:cs typeface="Arabic Transparent" pitchFamily="2" charset="-78"/>
              </a:rPr>
              <a:t>Humidity of</a:t>
            </a:r>
          </a:p>
          <a:p>
            <a:pPr algn="r" rtl="1">
              <a:buNone/>
            </a:pPr>
            <a:r>
              <a:rPr lang="en-US" sz="2200" b="1" dirty="0" smtClean="0">
                <a:solidFill>
                  <a:schemeClr val="accent3">
                    <a:lumMod val="50000"/>
                  </a:schemeClr>
                </a:solidFill>
                <a:cs typeface="Arabic Transparent" pitchFamily="2" charset="-78"/>
              </a:rPr>
              <a:t> </a:t>
            </a:r>
            <a:r>
              <a:rPr lang="ar-EG" sz="2200" b="1" dirty="0" smtClean="0">
                <a:solidFill>
                  <a:schemeClr val="accent3">
                    <a:lumMod val="50000"/>
                  </a:schemeClr>
                </a:solidFill>
                <a:cs typeface="Arabic Transparent" pitchFamily="2" charset="-78"/>
              </a:rPr>
              <a:t>الحليب   بقرى                        </a:t>
            </a:r>
            <a:r>
              <a:rPr lang="en-US" sz="2200" b="1" dirty="0" smtClean="0">
                <a:solidFill>
                  <a:schemeClr val="accent3">
                    <a:lumMod val="50000"/>
                  </a:schemeClr>
                </a:solidFill>
                <a:cs typeface="Arabic Transparent" pitchFamily="2" charset="-78"/>
              </a:rPr>
              <a:t>Milk cow                   </a:t>
            </a:r>
          </a:p>
          <a:p>
            <a:pPr algn="r" rtl="1">
              <a:buNone/>
            </a:pPr>
            <a:r>
              <a:rPr lang="en-US" sz="2200" b="1" dirty="0" smtClean="0">
                <a:solidFill>
                  <a:schemeClr val="accent3">
                    <a:lumMod val="50000"/>
                  </a:schemeClr>
                </a:solidFill>
                <a:cs typeface="Arabic Transparent" pitchFamily="2" charset="-78"/>
              </a:rPr>
              <a:t>  </a:t>
            </a:r>
            <a:r>
              <a:rPr lang="ar-EG" sz="2200" b="1" dirty="0" smtClean="0">
                <a:solidFill>
                  <a:schemeClr val="accent3">
                    <a:lumMod val="50000"/>
                  </a:schemeClr>
                </a:solidFill>
                <a:cs typeface="Arabic Transparent" pitchFamily="2" charset="-78"/>
              </a:rPr>
              <a:t>نسبه الدسم 25%             </a:t>
            </a:r>
            <a:r>
              <a:rPr lang="en-US" sz="2200" b="1" dirty="0" smtClean="0">
                <a:solidFill>
                  <a:schemeClr val="accent3">
                    <a:lumMod val="50000"/>
                  </a:schemeClr>
                </a:solidFill>
                <a:cs typeface="Arabic Transparent" pitchFamily="2" charset="-78"/>
              </a:rPr>
              <a:t>  </a:t>
            </a:r>
            <a:r>
              <a:rPr lang="ar-EG" sz="2200" b="1" dirty="0" smtClean="0">
                <a:solidFill>
                  <a:schemeClr val="accent3">
                    <a:lumMod val="50000"/>
                  </a:schemeClr>
                </a:solidFill>
                <a:cs typeface="Arabic Transparent" pitchFamily="2" charset="-78"/>
              </a:rPr>
              <a:t>         </a:t>
            </a:r>
            <a:r>
              <a:rPr lang="en-US" sz="2200" b="1" dirty="0" smtClean="0">
                <a:solidFill>
                  <a:schemeClr val="accent3">
                    <a:lumMod val="50000"/>
                  </a:schemeClr>
                </a:solidFill>
                <a:cs typeface="Arabic Transparent" pitchFamily="2" charset="-78"/>
              </a:rPr>
              <a:t>25%</a:t>
            </a:r>
            <a:r>
              <a:rPr lang="ar-EG" sz="2200" b="1" dirty="0" smtClean="0">
                <a:solidFill>
                  <a:schemeClr val="accent3">
                    <a:lumMod val="50000"/>
                  </a:schemeClr>
                </a:solidFill>
                <a:cs typeface="Arabic Transparent" pitchFamily="2" charset="-78"/>
              </a:rPr>
              <a:t> </a:t>
            </a:r>
            <a:r>
              <a:rPr lang="en-US" sz="2200" b="1" dirty="0" smtClean="0">
                <a:solidFill>
                  <a:schemeClr val="accent3">
                    <a:lumMod val="50000"/>
                  </a:schemeClr>
                </a:solidFill>
                <a:cs typeface="Arabic Transparent" pitchFamily="2" charset="-78"/>
              </a:rPr>
              <a:t>Fat content</a:t>
            </a:r>
            <a:endParaRPr lang="ar-EG" sz="2200" b="1" dirty="0" smtClean="0">
              <a:solidFill>
                <a:schemeClr val="accent3">
                  <a:lumMod val="50000"/>
                </a:schemeClr>
              </a:solidFill>
              <a:cs typeface="Arabic Transparent" pitchFamily="2" charset="-78"/>
            </a:endParaRPr>
          </a:p>
          <a:p>
            <a:pPr algn="r" rtl="1">
              <a:buNone/>
            </a:pPr>
            <a:endParaRPr lang="en-US" sz="2200" b="1" dirty="0">
              <a:solidFill>
                <a:schemeClr val="accent3">
                  <a:lumMod val="50000"/>
                </a:schemeClr>
              </a:solidFill>
              <a:cs typeface="Arabic Transparent"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Chesse\Desktop\cheese-1[1].jpg"/>
          <p:cNvPicPr>
            <a:picLocks noChangeAspect="1" noChangeArrowheads="1"/>
          </p:cNvPicPr>
          <p:nvPr/>
        </p:nvPicPr>
        <p:blipFill>
          <a:blip r:embed="rId3"/>
          <a:srcRect/>
          <a:stretch>
            <a:fillRect/>
          </a:stretch>
        </p:blipFill>
        <p:spPr bwMode="auto">
          <a:xfrm>
            <a:off x="0" y="0"/>
            <a:ext cx="9144000" cy="1357298"/>
          </a:xfrm>
          <a:prstGeom prst="rect">
            <a:avLst/>
          </a:prstGeom>
          <a:noFill/>
        </p:spPr>
      </p:pic>
      <p:pic>
        <p:nvPicPr>
          <p:cNvPr id="6" name="Picture 5"/>
          <p:cNvPicPr>
            <a:picLocks noChangeAspect="1" noChangeArrowheads="1"/>
          </p:cNvPicPr>
          <p:nvPr/>
        </p:nvPicPr>
        <p:blipFill>
          <a:blip r:embed="rId4"/>
          <a:srcRect/>
          <a:stretch>
            <a:fillRect/>
          </a:stretch>
        </p:blipFill>
        <p:spPr bwMode="auto">
          <a:xfrm>
            <a:off x="0" y="6072206"/>
            <a:ext cx="9144000" cy="809698"/>
          </a:xfrm>
          <a:prstGeom prst="rect">
            <a:avLst/>
          </a:prstGeom>
          <a:noFill/>
          <a:ln w="9525">
            <a:noFill/>
            <a:miter lim="800000"/>
            <a:headEnd/>
            <a:tailEnd/>
          </a:ln>
          <a:effectLst/>
        </p:spPr>
      </p:pic>
      <p:sp>
        <p:nvSpPr>
          <p:cNvPr id="7" name="Rectangle 6"/>
          <p:cNvSpPr/>
          <p:nvPr/>
        </p:nvSpPr>
        <p:spPr>
          <a:xfrm>
            <a:off x="3357554" y="2143117"/>
            <a:ext cx="5572164" cy="2739211"/>
          </a:xfrm>
          <a:prstGeom prst="rect">
            <a:avLst/>
          </a:prstGeom>
        </p:spPr>
        <p:txBody>
          <a:bodyPr wrap="square">
            <a:spAutoFit/>
          </a:bodyPr>
          <a:lstStyle/>
          <a:p>
            <a:pPr algn="r"/>
            <a:endParaRPr lang="ar-EG" sz="3200" b="1" dirty="0" smtClean="0">
              <a:solidFill>
                <a:srgbClr val="3E4D1F"/>
              </a:solidFill>
            </a:endParaRPr>
          </a:p>
          <a:p>
            <a:pPr algn="r"/>
            <a:r>
              <a:rPr lang="ar-SA" sz="3200" b="1" dirty="0" smtClean="0">
                <a:solidFill>
                  <a:srgbClr val="3E4D1F"/>
                </a:solidFill>
              </a:rPr>
              <a:t>جبن جاف</a:t>
            </a:r>
            <a:r>
              <a:rPr lang="ar-EG" sz="2400" b="1" dirty="0" smtClean="0">
                <a:solidFill>
                  <a:srgbClr val="3E4D1F"/>
                </a:solidFill>
              </a:rPr>
              <a:t> </a:t>
            </a:r>
            <a:r>
              <a:rPr lang="en-US" sz="2400" b="1" dirty="0" smtClean="0">
                <a:solidFill>
                  <a:srgbClr val="3E4D1F"/>
                </a:solidFill>
              </a:rPr>
              <a:t> </a:t>
            </a:r>
            <a:r>
              <a:rPr lang="en-US" sz="2800" b="1" dirty="0">
                <a:solidFill>
                  <a:srgbClr val="3E4D1F"/>
                </a:solidFill>
              </a:rPr>
              <a:t>Hard cheese</a:t>
            </a:r>
            <a:r>
              <a:rPr lang="en-US" sz="2400" b="1" dirty="0">
                <a:solidFill>
                  <a:srgbClr val="3E4D1F"/>
                </a:solidFill>
              </a:rPr>
              <a:t> </a:t>
            </a:r>
            <a:r>
              <a:rPr lang="ar-SA" sz="2400" b="1" dirty="0">
                <a:solidFill>
                  <a:srgbClr val="3E4D1F"/>
                </a:solidFill>
              </a:rPr>
              <a:t>    </a:t>
            </a:r>
            <a:endParaRPr lang="ar-EG" sz="2400" b="1" dirty="0" smtClean="0">
              <a:solidFill>
                <a:srgbClr val="3E4D1F"/>
              </a:solidFill>
            </a:endParaRPr>
          </a:p>
          <a:p>
            <a:pPr algn="r"/>
            <a:r>
              <a:rPr lang="en-US" sz="2400" b="1" dirty="0">
                <a:solidFill>
                  <a:srgbClr val="3E4D1F"/>
                </a:solidFill>
              </a:rPr>
              <a:t/>
            </a:r>
            <a:br>
              <a:rPr lang="en-US" sz="2400" b="1" dirty="0">
                <a:solidFill>
                  <a:srgbClr val="3E4D1F"/>
                </a:solidFill>
              </a:rPr>
            </a:br>
            <a:r>
              <a:rPr lang="ar-SA" sz="2800" dirty="0">
                <a:solidFill>
                  <a:srgbClr val="3E4D1F"/>
                </a:solidFill>
              </a:rPr>
              <a:t>وتتراوح نسبة الرطوبة بها ما بين </a:t>
            </a:r>
            <a:r>
              <a:rPr lang="ar-SA" sz="2800" dirty="0" smtClean="0">
                <a:solidFill>
                  <a:srgbClr val="3E4D1F"/>
                </a:solidFill>
              </a:rPr>
              <a:t>30– </a:t>
            </a:r>
            <a:r>
              <a:rPr lang="ar-SA" sz="2800" dirty="0">
                <a:solidFill>
                  <a:srgbClr val="3E4D1F"/>
                </a:solidFill>
              </a:rPr>
              <a:t>40 % </a:t>
            </a:r>
            <a:endParaRPr lang="ar-EG" sz="2800" dirty="0" smtClean="0">
              <a:solidFill>
                <a:srgbClr val="3E4D1F"/>
              </a:solidFill>
            </a:endParaRPr>
          </a:p>
          <a:p>
            <a:pPr algn="r"/>
            <a:r>
              <a:rPr lang="en-US" sz="2800" dirty="0">
                <a:solidFill>
                  <a:srgbClr val="3E4D1F"/>
                </a:solidFill>
              </a:rPr>
              <a:t/>
            </a:r>
            <a:br>
              <a:rPr lang="en-US" sz="2800" dirty="0">
                <a:solidFill>
                  <a:srgbClr val="3E4D1F"/>
                </a:solidFill>
              </a:rPr>
            </a:br>
            <a:endParaRPr lang="en-US" sz="2800" dirty="0">
              <a:solidFill>
                <a:srgbClr val="3E4D1F"/>
              </a:solidFill>
            </a:endParaRPr>
          </a:p>
        </p:txBody>
      </p:sp>
      <p:pic>
        <p:nvPicPr>
          <p:cNvPr id="24581" name="Picture 5" descr="Dutch Old Amsterdam Cheese"/>
          <p:cNvPicPr>
            <a:picLocks noChangeAspect="1" noChangeArrowheads="1"/>
          </p:cNvPicPr>
          <p:nvPr/>
        </p:nvPicPr>
        <p:blipFill>
          <a:blip r:embed="rId5"/>
          <a:srcRect/>
          <a:stretch>
            <a:fillRect/>
          </a:stretch>
        </p:blipFill>
        <p:spPr bwMode="auto">
          <a:xfrm>
            <a:off x="285720" y="1643050"/>
            <a:ext cx="3214710" cy="2500330"/>
          </a:xfrm>
          <a:prstGeom prst="ellipse">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357298"/>
          </a:xfrm>
          <a:prstGeom prst="rect">
            <a:avLst/>
          </a:prstGeom>
          <a:noFill/>
        </p:spPr>
      </p:pic>
      <p:pic>
        <p:nvPicPr>
          <p:cNvPr id="5" name="Picture 4"/>
          <p:cNvPicPr>
            <a:picLocks noChangeAspect="1" noChangeArrowheads="1"/>
          </p:cNvPicPr>
          <p:nvPr/>
        </p:nvPicPr>
        <p:blipFill>
          <a:blip r:embed="rId3"/>
          <a:srcRect/>
          <a:stretch>
            <a:fillRect/>
          </a:stretch>
        </p:blipFill>
        <p:spPr bwMode="auto">
          <a:xfrm>
            <a:off x="0" y="6072206"/>
            <a:ext cx="9144000" cy="809698"/>
          </a:xfrm>
          <a:prstGeom prst="rect">
            <a:avLst/>
          </a:prstGeom>
          <a:noFill/>
          <a:ln w="9525">
            <a:noFill/>
            <a:miter lim="800000"/>
            <a:headEnd/>
            <a:tailEnd/>
          </a:ln>
          <a:effectLst/>
        </p:spPr>
      </p:pic>
      <p:pic>
        <p:nvPicPr>
          <p:cNvPr id="31746" name="Picture 2" descr="Dutch Gouda Cheese"/>
          <p:cNvPicPr>
            <a:picLocks noChangeAspect="1" noChangeArrowheads="1"/>
          </p:cNvPicPr>
          <p:nvPr/>
        </p:nvPicPr>
        <p:blipFill>
          <a:blip r:embed="rId4"/>
          <a:srcRect/>
          <a:stretch>
            <a:fillRect/>
          </a:stretch>
        </p:blipFill>
        <p:spPr bwMode="auto">
          <a:xfrm>
            <a:off x="285720" y="1571612"/>
            <a:ext cx="2857520" cy="2662715"/>
          </a:xfrm>
          <a:prstGeom prst="ellipse">
            <a:avLst/>
          </a:prstGeom>
          <a:ln>
            <a:noFill/>
          </a:ln>
          <a:effectLst>
            <a:softEdge rad="112500"/>
          </a:effectLst>
        </p:spPr>
      </p:pic>
      <p:sp>
        <p:nvSpPr>
          <p:cNvPr id="7" name="Rectangle 1"/>
          <p:cNvSpPr>
            <a:spLocks noChangeArrowheads="1"/>
          </p:cNvSpPr>
          <p:nvPr/>
        </p:nvSpPr>
        <p:spPr bwMode="auto">
          <a:xfrm>
            <a:off x="3143240" y="2000240"/>
            <a:ext cx="571504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Semi-hard</a:t>
            </a:r>
            <a:r>
              <a:rPr kumimoji="0" lang="en-US" sz="2400" b="1" i="0" u="none" strike="noStrike" cap="none" normalizeH="0" dirty="0" smtClean="0">
                <a:ln>
                  <a:noFill/>
                </a:ln>
                <a:solidFill>
                  <a:srgbClr val="3E4D1F"/>
                </a:solidFill>
                <a:effectLst/>
                <a:latin typeface="Arial" pitchFamily="34" charset="0"/>
                <a:ea typeface="Times New Roman" pitchFamily="18" charset="0"/>
                <a:cs typeface="Arabic Transparent" pitchFamily="2" charset="-78"/>
              </a:rPr>
              <a:t> </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cheese</a:t>
            </a:r>
            <a:endPar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endParaRPr>
          </a:p>
          <a:p>
            <a:pPr lvl="0" indent="571500" algn="ctr" rtl="1" fontAlgn="base">
              <a:spcBef>
                <a:spcPct val="0"/>
              </a:spcBef>
              <a:spcAft>
                <a:spcPct val="0"/>
              </a:spcAft>
            </a:pP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جبن نصف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جاف</a:t>
            </a:r>
          </a:p>
          <a:p>
            <a:pPr lvl="0" indent="571500" algn="ctr" rtl="1" fontAlgn="base">
              <a:spcBef>
                <a:spcPct val="0"/>
              </a:spcBef>
              <a:spcAft>
                <a:spcPct val="0"/>
              </a:spcAft>
            </a:pPr>
            <a:endParaRPr kumimoji="0" lang="en-US" b="0" i="0" u="none" strike="noStrike" cap="none" normalizeH="0" baseline="0" dirty="0" smtClean="0">
              <a:ln>
                <a:noFill/>
              </a:ln>
              <a:solidFill>
                <a:srgbClr val="3E4D1F"/>
              </a:solidFill>
              <a:effectLst/>
              <a:latin typeface="Arial" pitchFamily="34" charset="0"/>
              <a:cs typeface="Arial" pitchFamily="34" charset="0"/>
            </a:endParaRPr>
          </a:p>
          <a:p>
            <a:pPr marL="0" marR="0" lvl="0" indent="571500" algn="r" defTabSz="914400" rtl="1"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وتتراوح نسبة الرطوبة بها بين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40</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50</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p>
          <a:p>
            <a:pPr marL="0" marR="0" lvl="0" indent="57150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وتنقسم بدورها إلي</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a:t>
            </a:r>
            <a:b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b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الأنواع الهولندية كجبن الجودا والأيدام</a:t>
            </a:r>
            <a:endPar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endParaRPr>
          </a:p>
          <a:p>
            <a:pPr marL="0" marR="0" lvl="0" indent="571500" algn="r" defTabSz="914400" rtl="1"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Gouda &amp; Edam </a:t>
            </a:r>
            <a:endParaRPr kumimoji="0" lang="ar-SA" sz="3200" b="0" i="0" u="none" strike="noStrike" cap="none" normalizeH="0" baseline="0" dirty="0" smtClean="0">
              <a:ln>
                <a:noFill/>
              </a:ln>
              <a:solidFill>
                <a:srgbClr val="3E4D1F"/>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357298"/>
          </a:xfrm>
          <a:prstGeom prst="rect">
            <a:avLst/>
          </a:prstGeom>
          <a:noFill/>
        </p:spPr>
      </p:pic>
      <p:pic>
        <p:nvPicPr>
          <p:cNvPr id="5" name="Picture 4"/>
          <p:cNvPicPr>
            <a:picLocks noChangeAspect="1" noChangeArrowheads="1"/>
          </p:cNvPicPr>
          <p:nvPr/>
        </p:nvPicPr>
        <p:blipFill>
          <a:blip r:embed="rId3"/>
          <a:srcRect/>
          <a:stretch>
            <a:fillRect/>
          </a:stretch>
        </p:blipFill>
        <p:spPr bwMode="auto">
          <a:xfrm>
            <a:off x="0" y="6072206"/>
            <a:ext cx="9144000" cy="809698"/>
          </a:xfrm>
          <a:prstGeom prst="rect">
            <a:avLst/>
          </a:prstGeom>
          <a:noFill/>
          <a:ln w="9525">
            <a:noFill/>
            <a:miter lim="800000"/>
            <a:headEnd/>
            <a:tailEnd/>
          </a:ln>
          <a:effectLst/>
        </p:spPr>
      </p:pic>
      <p:sp>
        <p:nvSpPr>
          <p:cNvPr id="6" name="Rectangle 5"/>
          <p:cNvSpPr/>
          <p:nvPr/>
        </p:nvSpPr>
        <p:spPr>
          <a:xfrm>
            <a:off x="3286116" y="2143117"/>
            <a:ext cx="5643602" cy="1015663"/>
          </a:xfrm>
          <a:prstGeom prst="rect">
            <a:avLst/>
          </a:prstGeom>
        </p:spPr>
        <p:txBody>
          <a:bodyPr wrap="square">
            <a:spAutoFit/>
          </a:bodyPr>
          <a:lstStyle/>
          <a:p>
            <a:pPr algn="r"/>
            <a:endParaRPr lang="ar-EG" sz="3200" b="1" dirty="0" smtClean="0">
              <a:solidFill>
                <a:srgbClr val="3E4D1F"/>
              </a:solidFill>
            </a:endParaRPr>
          </a:p>
          <a:p>
            <a:pPr algn="r"/>
            <a:endParaRPr lang="en-US" sz="2800" dirty="0">
              <a:solidFill>
                <a:srgbClr val="3E4D1F"/>
              </a:solidFill>
            </a:endParaRPr>
          </a:p>
        </p:txBody>
      </p:sp>
      <p:sp>
        <p:nvSpPr>
          <p:cNvPr id="27649" name="Rectangle 1"/>
          <p:cNvSpPr>
            <a:spLocks noChangeArrowheads="1"/>
          </p:cNvSpPr>
          <p:nvPr/>
        </p:nvSpPr>
        <p:spPr bwMode="auto">
          <a:xfrm>
            <a:off x="3071802" y="2285992"/>
            <a:ext cx="585791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ct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Semi-</a:t>
            </a:r>
            <a:r>
              <a:rPr lang="en-US" sz="2400" b="1" dirty="0" smtClean="0">
                <a:solidFill>
                  <a:srgbClr val="3E4D1F"/>
                </a:solidFill>
                <a:latin typeface="Arial" pitchFamily="34" charset="0"/>
                <a:ea typeface="Times New Roman" pitchFamily="18" charset="0"/>
                <a:cs typeface="Arabic Transparent" pitchFamily="2" charset="-78"/>
              </a:rPr>
              <a:t>soft </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cheese</a:t>
            </a:r>
            <a:endPar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endParaRPr>
          </a:p>
          <a:p>
            <a:pPr lvl="0" indent="571500" algn="ctr" rtl="1" fontAlgn="base">
              <a:spcBef>
                <a:spcPct val="0"/>
              </a:spcBef>
              <a:spcAft>
                <a:spcPct val="0"/>
              </a:spcAft>
            </a:pP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جبن نصف </a:t>
            </a:r>
            <a:r>
              <a:rPr lang="ar-EG" sz="2400" b="1" dirty="0" smtClean="0">
                <a:solidFill>
                  <a:srgbClr val="3E4D1F"/>
                </a:solidFill>
                <a:latin typeface="Arial" pitchFamily="34" charset="0"/>
                <a:ea typeface="Times New Roman" pitchFamily="18" charset="0"/>
                <a:cs typeface="Arabic Transparent" pitchFamily="2" charset="-78"/>
              </a:rPr>
              <a:t>طرى</a:t>
            </a:r>
            <a:endParaRPr kumimoji="0" lang="en-US" b="0" i="0" u="none" strike="noStrike" cap="none" normalizeH="0" baseline="0" dirty="0" smtClean="0">
              <a:ln>
                <a:noFill/>
              </a:ln>
              <a:solidFill>
                <a:srgbClr val="3E4D1F"/>
              </a:solidFill>
              <a:effectLst/>
              <a:latin typeface="Arial" pitchFamily="34" charset="0"/>
              <a:cs typeface="Arial" pitchFamily="34" charset="0"/>
            </a:endParaRPr>
          </a:p>
          <a:p>
            <a:pPr marL="0" marR="0" lvl="0" indent="57150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وتتراوح نسبة الرطوبة بها بين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50</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 </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60</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 ، وتنقسم بدورها إلي</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a:t>
            </a:r>
            <a:b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b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جبن تسوي بالبكتيريا مثل الأنواع الهولندية كجبن الجودا والأيدام</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Gouda &amp; Edam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جبن تسوي بالفطر</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Blue-veined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مثل جبن الركفور </a:t>
            </a:r>
            <a:endParaRPr kumimoji="0" lang="ar-SA" sz="3200" b="0" i="0" u="none" strike="noStrike" cap="none" normalizeH="0" baseline="0" dirty="0" smtClean="0">
              <a:ln>
                <a:noFill/>
              </a:ln>
              <a:solidFill>
                <a:srgbClr val="3E4D1F"/>
              </a:solidFill>
              <a:effectLst/>
              <a:latin typeface="Arial" pitchFamily="34" charset="0"/>
              <a:cs typeface="Arial" pitchFamily="34" charset="0"/>
            </a:endParaRPr>
          </a:p>
        </p:txBody>
      </p:sp>
      <p:pic>
        <p:nvPicPr>
          <p:cNvPr id="27650" name="Picture 2" descr="vernieres"/>
          <p:cNvPicPr>
            <a:picLocks noChangeAspect="1" noChangeArrowheads="1"/>
          </p:cNvPicPr>
          <p:nvPr/>
        </p:nvPicPr>
        <p:blipFill>
          <a:blip r:embed="rId4"/>
          <a:srcRect/>
          <a:stretch>
            <a:fillRect/>
          </a:stretch>
        </p:blipFill>
        <p:spPr bwMode="auto">
          <a:xfrm>
            <a:off x="71406" y="1643050"/>
            <a:ext cx="2500330" cy="1991605"/>
          </a:xfrm>
          <a:prstGeom prst="ellipse">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357298"/>
          </a:xfrm>
          <a:prstGeom prst="rect">
            <a:avLst/>
          </a:prstGeom>
          <a:noFill/>
        </p:spPr>
      </p:pic>
      <p:pic>
        <p:nvPicPr>
          <p:cNvPr id="5" name="Picture 4"/>
          <p:cNvPicPr>
            <a:picLocks noChangeAspect="1" noChangeArrowheads="1"/>
          </p:cNvPicPr>
          <p:nvPr/>
        </p:nvPicPr>
        <p:blipFill>
          <a:blip r:embed="rId3"/>
          <a:srcRect/>
          <a:stretch>
            <a:fillRect/>
          </a:stretch>
        </p:blipFill>
        <p:spPr bwMode="auto">
          <a:xfrm>
            <a:off x="0" y="6072206"/>
            <a:ext cx="9144000" cy="809698"/>
          </a:xfrm>
          <a:prstGeom prst="rect">
            <a:avLst/>
          </a:prstGeom>
          <a:noFill/>
          <a:ln w="9525">
            <a:noFill/>
            <a:miter lim="800000"/>
            <a:headEnd/>
            <a:tailEnd/>
          </a:ln>
          <a:effectLst/>
        </p:spPr>
      </p:pic>
      <p:sp>
        <p:nvSpPr>
          <p:cNvPr id="28673" name="Rectangle 1"/>
          <p:cNvSpPr>
            <a:spLocks noChangeArrowheads="1"/>
          </p:cNvSpPr>
          <p:nvPr/>
        </p:nvSpPr>
        <p:spPr bwMode="auto">
          <a:xfrm>
            <a:off x="2928926" y="2071678"/>
            <a:ext cx="585791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150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Soft cheese:</a:t>
            </a:r>
            <a:endPar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endParaRPr>
          </a:p>
          <a:p>
            <a:pPr indent="571500" algn="r" rtl="1" fontAlgn="base">
              <a:spcBef>
                <a:spcPct val="0"/>
              </a:spcBef>
              <a:spcAft>
                <a:spcPct val="0"/>
              </a:spcAft>
            </a:pP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الجبن الطري            </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r>
            <a:b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b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وتتراوح نسبة الرطوبة بها بين 50 – 70 % ، وتنقسم من حيث التسوية إلي</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a:t>
            </a:r>
            <a:b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b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جبن لا تجرى لها عملية تسوية وتستهلك طازجة</a:t>
            </a:r>
            <a:r>
              <a:rPr kumimoji="0" lang="ar-EG"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Fresh cheese </a:t>
            </a:r>
            <a:r>
              <a:rPr kumimoji="0" lang="ar-SA"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ومن أمثلتها جبن القشدة</a:t>
            </a:r>
            <a:r>
              <a:rPr kumimoji="0" lang="en-US" sz="2400" b="1" i="0" u="none" strike="noStrike" cap="none" normalizeH="0" baseline="0" dirty="0" smtClean="0">
                <a:ln>
                  <a:noFill/>
                </a:ln>
                <a:solidFill>
                  <a:srgbClr val="3E4D1F"/>
                </a:solidFill>
                <a:effectLst/>
                <a:latin typeface="Arial" pitchFamily="34" charset="0"/>
                <a:ea typeface="Times New Roman" pitchFamily="18" charset="0"/>
                <a:cs typeface="Arabic Transparent" pitchFamily="2" charset="-78"/>
              </a:rPr>
              <a:t> Cream cheese </a:t>
            </a:r>
            <a:r>
              <a:rPr lang="ar-EG" sz="2400" b="1" dirty="0">
                <a:solidFill>
                  <a:srgbClr val="3E4D1F"/>
                </a:solidFill>
                <a:latin typeface="Arial" pitchFamily="34" charset="0"/>
                <a:ea typeface="Times New Roman" pitchFamily="18" charset="0"/>
                <a:cs typeface="Arabic Transparent" pitchFamily="2" charset="-78"/>
              </a:rPr>
              <a:t> </a:t>
            </a:r>
            <a:r>
              <a:rPr lang="ar-EG" sz="2400" b="1" dirty="0" smtClean="0">
                <a:solidFill>
                  <a:srgbClr val="3E4D1F"/>
                </a:solidFill>
                <a:latin typeface="Arial" pitchFamily="34" charset="0"/>
                <a:ea typeface="Times New Roman" pitchFamily="18" charset="0"/>
                <a:cs typeface="Arabic Transparent" pitchFamily="2" charset="-78"/>
              </a:rPr>
              <a:t>المسكربونى </a:t>
            </a:r>
            <a:r>
              <a:rPr lang="en-US" sz="2800" b="1" i="1" dirty="0">
                <a:solidFill>
                  <a:srgbClr val="3E4D1F"/>
                </a:solidFill>
                <a:latin typeface="+mj-lt"/>
              </a:rPr>
              <a:t>Mascarpone</a:t>
            </a:r>
            <a:r>
              <a:rPr lang="en-US" sz="3200" i="1" dirty="0"/>
              <a:t> </a:t>
            </a:r>
            <a:endParaRPr kumimoji="0" lang="en-US" sz="3200" b="0" i="0" u="none" strike="noStrike" cap="none" normalizeH="0" baseline="0" dirty="0" smtClean="0">
              <a:ln>
                <a:noFill/>
              </a:ln>
              <a:solidFill>
                <a:srgbClr val="3E4D1F"/>
              </a:solidFill>
              <a:effectLst/>
              <a:latin typeface="Arial" pitchFamily="34" charset="0"/>
              <a:cs typeface="Arial" pitchFamily="34" charset="0"/>
            </a:endParaRPr>
          </a:p>
        </p:txBody>
      </p:sp>
      <p:pic>
        <p:nvPicPr>
          <p:cNvPr id="28674" name="Picture 2" descr="mascarpo"/>
          <p:cNvPicPr>
            <a:picLocks noChangeAspect="1" noChangeArrowheads="1"/>
          </p:cNvPicPr>
          <p:nvPr/>
        </p:nvPicPr>
        <p:blipFill>
          <a:blip r:embed="rId4"/>
          <a:srcRect/>
          <a:stretch>
            <a:fillRect/>
          </a:stretch>
        </p:blipFill>
        <p:spPr bwMode="auto">
          <a:xfrm>
            <a:off x="214283" y="1571612"/>
            <a:ext cx="2500330" cy="2222516"/>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http://www.presidentcheese.com/templates/common/images/layout/cheeseBoardHeader_ee.jpg"/>
          <p:cNvPicPr>
            <a:picLocks noChangeAspect="1" noChangeArrowheads="1"/>
          </p:cNvPicPr>
          <p:nvPr/>
        </p:nvPicPr>
        <p:blipFill>
          <a:blip r:embed="rId2"/>
          <a:srcRect/>
          <a:stretch>
            <a:fillRect/>
          </a:stretch>
        </p:blipFill>
        <p:spPr bwMode="auto">
          <a:xfrm>
            <a:off x="1357290" y="1571612"/>
            <a:ext cx="6858049" cy="4185457"/>
          </a:xfrm>
          <a:prstGeom prst="ellipse">
            <a:avLst/>
          </a:prstGeom>
          <a:ln>
            <a:noFill/>
          </a:ln>
          <a:effectLst>
            <a:softEdge rad="112500"/>
          </a:effectLst>
        </p:spPr>
      </p:pic>
      <p:pic>
        <p:nvPicPr>
          <p:cNvPr id="4" name="Picture 2" descr="C:\Documents and Settings\Chesse\Desktop\cheese-1[1].jpg"/>
          <p:cNvPicPr>
            <a:picLocks noChangeAspect="1" noChangeArrowheads="1"/>
          </p:cNvPicPr>
          <p:nvPr/>
        </p:nvPicPr>
        <p:blipFill>
          <a:blip r:embed="rId3"/>
          <a:srcRect/>
          <a:stretch>
            <a:fillRect/>
          </a:stretch>
        </p:blipFill>
        <p:spPr bwMode="auto">
          <a:xfrm>
            <a:off x="0" y="23804"/>
            <a:ext cx="9144000" cy="147637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Picture 3"/>
          <p:cNvPicPr>
            <a:picLocks noChangeAspect="1" noChangeArrowheads="1"/>
          </p:cNvPicPr>
          <p:nvPr/>
        </p:nvPicPr>
        <p:blipFill>
          <a:blip r:embed="rId4"/>
          <a:srcRect/>
          <a:stretch>
            <a:fillRect/>
          </a:stretch>
        </p:blipFill>
        <p:spPr bwMode="auto">
          <a:xfrm>
            <a:off x="0" y="6000768"/>
            <a:ext cx="9144000" cy="85723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0" y="6000768"/>
            <a:ext cx="9144000" cy="881136"/>
          </a:xfrm>
          <a:prstGeom prst="rect">
            <a:avLst/>
          </a:prstGeom>
          <a:noFill/>
          <a:ln w="9525">
            <a:noFill/>
            <a:miter lim="800000"/>
            <a:headEnd/>
            <a:tailEnd/>
          </a:ln>
          <a:effectLst/>
        </p:spPr>
      </p:pic>
      <p:pic>
        <p:nvPicPr>
          <p:cNvPr id="5" name="Picture 2" descr="C:\Documents and Settings\Chesse\Desktop\cheese-1[1].jpg"/>
          <p:cNvPicPr>
            <a:picLocks noChangeAspect="1" noChangeArrowheads="1"/>
          </p:cNvPicPr>
          <p:nvPr/>
        </p:nvPicPr>
        <p:blipFill>
          <a:blip r:embed="rId3"/>
          <a:srcRect/>
          <a:stretch>
            <a:fillRect/>
          </a:stretch>
        </p:blipFill>
        <p:spPr bwMode="auto">
          <a:xfrm>
            <a:off x="0" y="0"/>
            <a:ext cx="9144000" cy="1262056"/>
          </a:xfrm>
          <a:prstGeom prst="rect">
            <a:avLst/>
          </a:prstGeom>
          <a:noFill/>
        </p:spPr>
      </p:pic>
      <p:pic>
        <p:nvPicPr>
          <p:cNvPr id="9218" name="Picture 2" descr="http://www.kenanaonline.com/figureGet.php?t=2&amp;fgID=1150369353&amp;arID=44670"/>
          <p:cNvPicPr>
            <a:picLocks noChangeAspect="1" noChangeArrowheads="1"/>
          </p:cNvPicPr>
          <p:nvPr/>
        </p:nvPicPr>
        <p:blipFill>
          <a:blip r:embed="rId4" r:link="rId5"/>
          <a:srcRect/>
          <a:stretch>
            <a:fillRect/>
          </a:stretch>
        </p:blipFill>
        <p:spPr bwMode="auto">
          <a:xfrm>
            <a:off x="0" y="0"/>
            <a:ext cx="1714500" cy="1295400"/>
          </a:xfrm>
          <a:prstGeom prst="rect">
            <a:avLst/>
          </a:prstGeom>
          <a:noFill/>
        </p:spPr>
      </p:pic>
      <p:pic>
        <p:nvPicPr>
          <p:cNvPr id="9217" name="Picture 1" descr="http://www.kenanaonline.com/gfx/zoom.gif"/>
          <p:cNvPicPr>
            <a:picLocks noChangeAspect="1" noChangeArrowheads="1"/>
          </p:cNvPicPr>
          <p:nvPr/>
        </p:nvPicPr>
        <p:blipFill>
          <a:blip r:embed="rId6" r:link="rId7"/>
          <a:srcRect/>
          <a:stretch>
            <a:fillRect/>
          </a:stretch>
        </p:blipFill>
        <p:spPr bwMode="auto">
          <a:xfrm>
            <a:off x="0" y="0"/>
            <a:ext cx="114300" cy="123825"/>
          </a:xfrm>
          <a:prstGeom prst="rect">
            <a:avLst/>
          </a:prstGeom>
          <a:noFill/>
        </p:spPr>
      </p:pic>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100" b="1" i="0" u="none" strike="noStrike" cap="none" normalizeH="0" baseline="0" smtClean="0">
                <a:ln>
                  <a:noFill/>
                </a:ln>
                <a:solidFill>
                  <a:srgbClr val="244061"/>
                </a:solidFill>
                <a:effectLst/>
                <a:latin typeface="Arial" pitchFamily="34" charset="0"/>
                <a:ea typeface="Times New Roman" pitchFamily="18" charset="0"/>
                <a:cs typeface="Simplified Arabic" pitchFamily="2" charset="-78"/>
              </a:rPr>
              <a:t>نبذة عن صناعة الجبن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pic>
        <p:nvPicPr>
          <p:cNvPr id="9222" name="Picture 6" descr="http://www.kenanaonline.com/figureGet.php?t=2&amp;fgID=1150369353&amp;arID=44670"/>
          <p:cNvPicPr>
            <a:picLocks noChangeAspect="1" noChangeArrowheads="1"/>
          </p:cNvPicPr>
          <p:nvPr/>
        </p:nvPicPr>
        <p:blipFill>
          <a:blip r:embed="rId4" r:link="rId5"/>
          <a:srcRect/>
          <a:stretch>
            <a:fillRect/>
          </a:stretch>
        </p:blipFill>
        <p:spPr bwMode="auto">
          <a:xfrm>
            <a:off x="0" y="0"/>
            <a:ext cx="1714500" cy="1295400"/>
          </a:xfrm>
          <a:prstGeom prst="rect">
            <a:avLst/>
          </a:prstGeom>
          <a:noFill/>
        </p:spPr>
      </p:pic>
      <p:pic>
        <p:nvPicPr>
          <p:cNvPr id="9221" name="Picture 5" descr="http://www.kenanaonline.com/gfx/zoom.gif"/>
          <p:cNvPicPr>
            <a:picLocks noChangeAspect="1" noChangeArrowheads="1"/>
          </p:cNvPicPr>
          <p:nvPr/>
        </p:nvPicPr>
        <p:blipFill>
          <a:blip r:embed="rId6" r:link="rId7"/>
          <a:srcRect/>
          <a:stretch>
            <a:fillRect/>
          </a:stretch>
        </p:blipFill>
        <p:spPr bwMode="auto">
          <a:xfrm>
            <a:off x="0" y="0"/>
            <a:ext cx="114300" cy="123825"/>
          </a:xfrm>
          <a:prstGeom prst="rect">
            <a:avLst/>
          </a:prstGeom>
          <a:noFill/>
        </p:spPr>
      </p:pic>
      <p:sp>
        <p:nvSpPr>
          <p:cNvPr id="18" name="Content Placeholder 5"/>
          <p:cNvSpPr>
            <a:spLocks noGrp="1"/>
          </p:cNvSpPr>
          <p:nvPr>
            <p:ph sz="quarter" idx="4294967295"/>
          </p:nvPr>
        </p:nvSpPr>
        <p:spPr>
          <a:xfrm>
            <a:off x="0" y="1428736"/>
            <a:ext cx="9144000" cy="5429264"/>
          </a:xfrm>
          <a:prstGeom prst="rect">
            <a:avLst/>
          </a:prstGeom>
        </p:spPr>
        <p:txBody>
          <a:bodyPr/>
          <a:lstStyle/>
          <a:p>
            <a:pPr algn="r" rtl="1"/>
            <a:r>
              <a:rPr lang="ar-SA" sz="2400" b="1" dirty="0" smtClean="0">
                <a:solidFill>
                  <a:srgbClr val="3E4D1F"/>
                </a:solidFill>
              </a:rPr>
              <a:t>نبذة عن صناعة الجبن</a:t>
            </a:r>
            <a:endParaRPr lang="ar-EG" sz="2400" b="1" dirty="0" smtClean="0">
              <a:solidFill>
                <a:srgbClr val="3E4D1F"/>
              </a:solidFill>
            </a:endParaRPr>
          </a:p>
          <a:p>
            <a:pPr algn="r" rtl="1"/>
            <a:endParaRPr lang="en-US" sz="2400" dirty="0" smtClean="0">
              <a:solidFill>
                <a:srgbClr val="3E4D1F"/>
              </a:solidFill>
            </a:endParaRPr>
          </a:p>
          <a:p>
            <a:pPr algn="r" rtl="1"/>
            <a:r>
              <a:rPr lang="ar-SA" sz="2400" b="1" dirty="0" smtClean="0">
                <a:solidFill>
                  <a:srgbClr val="3E4D1F"/>
                </a:solidFill>
              </a:rPr>
              <a:t>يتطلب لنجاح صناعة الجبن توافر المادة الخام الرئيسية – وهي اللبن – على درجة عالية من الجودة والنقاوة علاوة على توافر الخبرات الفنية ، وهذا يؤكد أن صناعة الجبن علم وفن معا، فقد يوجد الكثير من الصناع المهرة الذين يجيدون صناعة العديد من أصناف الجبن المعروفة مما اكتسبوه من خبرة    على مر السنين ، ولكن لا يوجد سوى قليلين يجمعون بين فن صناعة الجبن وعلم صناعة الجبن</a:t>
            </a:r>
            <a:r>
              <a:rPr lang="en-US" sz="2400" b="1" dirty="0" smtClean="0">
                <a:solidFill>
                  <a:srgbClr val="3E4D1F"/>
                </a:solidFill>
              </a:rPr>
              <a:t>. </a:t>
            </a:r>
            <a:endParaRPr lang="en-US" sz="2400" dirty="0" smtClean="0">
              <a:solidFill>
                <a:srgbClr val="3E4D1F"/>
              </a:solidFill>
            </a:endParaRPr>
          </a:p>
          <a:p>
            <a:pPr algn="r"/>
            <a:r>
              <a:rPr lang="ar-SA" sz="2400" b="1" dirty="0" smtClean="0">
                <a:solidFill>
                  <a:srgbClr val="3E4D1F"/>
                </a:solidFill>
              </a:rPr>
              <a:t>عرف الإنسان منذ القدم صناعة الجبن، فآثار المصريين القدماء تدل على أنهم عرفوا صناعة الجبن منذ أكثر من 4000 عام قبل الميلاد، وفي سيبيريا منذ 2000 عام وفي إيطاليا صنعوا جبن البارميزان منذ 1200 عرفوا جبن الركفور منذ 1000 عام وجبن التشيدر في إنجلترا منذ 500 عام</a:t>
            </a:r>
            <a:r>
              <a:rPr lang="en-US" sz="2400" b="1" dirty="0" smtClean="0">
                <a:solidFill>
                  <a:srgbClr val="3E4D1F"/>
                </a:solidFill>
              </a:rPr>
              <a:t>. </a:t>
            </a:r>
            <a:endParaRPr lang="en-US" sz="2400" dirty="0" smtClean="0">
              <a:solidFill>
                <a:srgbClr val="3E4D1F"/>
              </a:solidFill>
            </a:endParaRPr>
          </a:p>
          <a:p>
            <a:pPr algn="r"/>
            <a:endParaRPr lang="en-US" sz="2400" dirty="0">
              <a:solidFill>
                <a:srgbClr val="3E4D1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2"/>
          </p:nvPr>
        </p:nvSpPr>
        <p:spPr>
          <a:xfrm>
            <a:off x="214282" y="1571612"/>
            <a:ext cx="8572560" cy="4429156"/>
          </a:xfrm>
        </p:spPr>
        <p:txBody>
          <a:bodyPr>
            <a:normAutofit/>
          </a:bodyPr>
          <a:lstStyle/>
          <a:p>
            <a:pPr algn="r"/>
            <a:r>
              <a:rPr lang="ar-SA" sz="2400" b="1" dirty="0" smtClean="0">
                <a:solidFill>
                  <a:srgbClr val="3E4D1F"/>
                </a:solidFill>
              </a:rPr>
              <a:t>بدأت صناعة الجبن في القدم باستخدام قطع المنفحة المأخوذة من المعدة الرابعة للعجول الرضيعة كمادة تجبن  تضاف للبن بعد الحلب مباشرة حيث يكون  البن دافئا مما يساعد على التجبن، ولم يطرأ تطور يذكر على صناعة في الدانمارك من إنتاج مستحضر نقي من المنفحة التجارية وتم  عام 1870 م </a:t>
            </a:r>
            <a:r>
              <a:rPr lang="en-US" sz="2400" b="1" dirty="0" smtClean="0">
                <a:solidFill>
                  <a:srgbClr val="3E4D1F"/>
                </a:solidFill>
              </a:rPr>
              <a:t>Hansen </a:t>
            </a:r>
            <a:r>
              <a:rPr lang="ar-SA" sz="2400" b="1" dirty="0" smtClean="0">
                <a:solidFill>
                  <a:srgbClr val="3E4D1F"/>
                </a:solidFill>
              </a:rPr>
              <a:t>الجبن حين استطاع استخدامه على نطاق واسع في صناعة الجبن وعرضه للبيع في الأسواق، مما ساعد فى التغلب على الكثير من مشاكل صناعة الجبن  فى ذلك الوقت، وفي عام 1900 حدث تطور كبيير فى صناعة الجبن حين تم اكتشاف لبسترة كما تم انتاج مزارع نقية من بكتريا حامض اللاكتيك التي تستخدم كبادئات لصناعة العديد من أنواع الجبن وفي عام 1950 م حدثت طفرة هائلة وقفزة واسعة في صناعة الجبن وذلك نتيجة ادخال الميكنة واستخدام الانتاج بالطرق المستمرة</a:t>
            </a:r>
            <a:endParaRPr lang="en-US" sz="2400" dirty="0" smtClean="0">
              <a:solidFill>
                <a:srgbClr val="3E4D1F"/>
              </a:solidFill>
            </a:endParaRPr>
          </a:p>
          <a:p>
            <a:pPr algn="r"/>
            <a:endParaRPr lang="en-US" sz="2800" dirty="0">
              <a:solidFill>
                <a:srgbClr val="3E4D1F"/>
              </a:solidFill>
            </a:endParaRPr>
          </a:p>
        </p:txBody>
      </p:sp>
      <p:pic>
        <p:nvPicPr>
          <p:cNvPr id="9" name="Picture 2" descr="C:\Documents and Settings\Chesse\Desktop\cheese-1[1].jpg"/>
          <p:cNvPicPr>
            <a:picLocks noChangeAspect="1" noChangeArrowheads="1"/>
          </p:cNvPicPr>
          <p:nvPr/>
        </p:nvPicPr>
        <p:blipFill>
          <a:blip r:embed="rId2"/>
          <a:srcRect/>
          <a:stretch>
            <a:fillRect/>
          </a:stretch>
        </p:blipFill>
        <p:spPr bwMode="auto">
          <a:xfrm>
            <a:off x="0" y="0"/>
            <a:ext cx="9144000" cy="1285860"/>
          </a:xfrm>
          <a:prstGeom prst="rect">
            <a:avLst/>
          </a:prstGeom>
          <a:noFill/>
        </p:spPr>
      </p:pic>
      <p:pic>
        <p:nvPicPr>
          <p:cNvPr id="10" name="Picture 3"/>
          <p:cNvPicPr>
            <a:picLocks noChangeAspect="1" noChangeArrowheads="1"/>
          </p:cNvPicPr>
          <p:nvPr/>
        </p:nvPicPr>
        <p:blipFill>
          <a:blip r:embed="rId3"/>
          <a:srcRect/>
          <a:stretch>
            <a:fillRect/>
          </a:stretch>
        </p:blipFill>
        <p:spPr bwMode="auto">
          <a:xfrm>
            <a:off x="0" y="6000768"/>
            <a:ext cx="9144000" cy="8572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71612"/>
            <a:ext cx="8229600" cy="4389120"/>
          </a:xfrm>
        </p:spPr>
        <p:txBody>
          <a:bodyPr>
            <a:normAutofit lnSpcReduction="10000"/>
          </a:bodyPr>
          <a:lstStyle/>
          <a:p>
            <a:pPr algn="r" rtl="1"/>
            <a:r>
              <a:rPr lang="ar-SA" b="1" dirty="0" smtClean="0">
                <a:solidFill>
                  <a:srgbClr val="3E4D1F"/>
                </a:solidFill>
              </a:rPr>
              <a:t>القيمة الغذائية للجبن</a:t>
            </a:r>
            <a:endParaRPr lang="en-US" dirty="0" smtClean="0">
              <a:solidFill>
                <a:srgbClr val="3E4D1F"/>
              </a:solidFill>
            </a:endParaRPr>
          </a:p>
          <a:p>
            <a:pPr algn="r" rtl="1"/>
            <a:r>
              <a:rPr lang="ar-SA" b="1" dirty="0" smtClean="0">
                <a:solidFill>
                  <a:srgbClr val="3E4D1F"/>
                </a:solidFill>
              </a:rPr>
              <a:t>يحتوي الجبن على جميع محتويات اللبن تقريباً من الدهن والبروتين كما ان نسبة وجودهم فى الجبن اعلى من نسبة وجودهم فى اللبن</a:t>
            </a:r>
            <a:r>
              <a:rPr lang="en-US" b="1" dirty="0" smtClean="0">
                <a:solidFill>
                  <a:srgbClr val="3E4D1F"/>
                </a:solidFill>
              </a:rPr>
              <a:t>: </a:t>
            </a:r>
            <a:endParaRPr lang="en-US" dirty="0" smtClean="0">
              <a:solidFill>
                <a:srgbClr val="3E4D1F"/>
              </a:solidFill>
            </a:endParaRPr>
          </a:p>
          <a:p>
            <a:pPr lvl="0" algn="r" rtl="1"/>
            <a:r>
              <a:rPr lang="ar-SA" b="1" dirty="0" smtClean="0">
                <a:solidFill>
                  <a:srgbClr val="3E4D1F"/>
                </a:solidFill>
              </a:rPr>
              <a:t>مصدر هام ورخيص للبروتين الحيواني</a:t>
            </a:r>
            <a:endParaRPr lang="en-US" dirty="0" smtClean="0">
              <a:solidFill>
                <a:srgbClr val="3E4D1F"/>
              </a:solidFill>
            </a:endParaRPr>
          </a:p>
          <a:p>
            <a:pPr lvl="0" algn="r" rtl="1"/>
            <a:r>
              <a:rPr lang="ar-SA" b="1" dirty="0" smtClean="0">
                <a:solidFill>
                  <a:srgbClr val="3E4D1F"/>
                </a:solidFill>
              </a:rPr>
              <a:t>مصدر غني بالكالسيوم وبعض الفيتامينات الهامة</a:t>
            </a:r>
            <a:endParaRPr lang="en-US" dirty="0" smtClean="0">
              <a:solidFill>
                <a:srgbClr val="3E4D1F"/>
              </a:solidFill>
            </a:endParaRPr>
          </a:p>
          <a:p>
            <a:pPr lvl="0" algn="r" rtl="1"/>
            <a:r>
              <a:rPr lang="ar-SA" b="1" dirty="0" smtClean="0">
                <a:solidFill>
                  <a:srgbClr val="3E4D1F"/>
                </a:solidFill>
              </a:rPr>
              <a:t>مصدر هام للطاقة الحرارية اللازمة لجسم الإنسان</a:t>
            </a:r>
            <a:endParaRPr lang="en-US" dirty="0" smtClean="0">
              <a:solidFill>
                <a:srgbClr val="3E4D1F"/>
              </a:solidFill>
            </a:endParaRPr>
          </a:p>
          <a:p>
            <a:pPr lvl="0" algn="r" rtl="1"/>
            <a:r>
              <a:rPr lang="ar-SA" b="1" dirty="0" smtClean="0">
                <a:solidFill>
                  <a:srgbClr val="3E4D1F"/>
                </a:solidFill>
              </a:rPr>
              <a:t>يتميز بارتفاع قابليته للهضم والامتصاص داخل الجسم</a:t>
            </a:r>
            <a:endParaRPr lang="en-US" dirty="0" smtClean="0">
              <a:solidFill>
                <a:srgbClr val="3E4D1F"/>
              </a:solidFill>
            </a:endParaRPr>
          </a:p>
          <a:p>
            <a:pPr lvl="0" algn="r" rtl="1"/>
            <a:r>
              <a:rPr lang="ar-SA" b="1" dirty="0" smtClean="0">
                <a:solidFill>
                  <a:srgbClr val="3E4D1F"/>
                </a:solidFill>
              </a:rPr>
              <a:t>يدخل في إعداد الكثير من الأغذية</a:t>
            </a:r>
            <a:endParaRPr lang="en-US" dirty="0" smtClean="0">
              <a:solidFill>
                <a:srgbClr val="3E4D1F"/>
              </a:solidFill>
            </a:endParaRPr>
          </a:p>
          <a:p>
            <a:pPr algn="r"/>
            <a:r>
              <a:rPr lang="ar-SA" b="1" dirty="0" smtClean="0">
                <a:solidFill>
                  <a:srgbClr val="3E4D1F"/>
                </a:solidFill>
              </a:rPr>
              <a:t>معدل الاستفادة منه كغذاء مرتفع جدا حيث يستهلك كله دون أن يتخلف عنه شيء لا يؤكل</a:t>
            </a:r>
            <a:endParaRPr lang="en-US" dirty="0">
              <a:solidFill>
                <a:srgbClr val="3E4D1F"/>
              </a:solidFill>
            </a:endParaRPr>
          </a:p>
        </p:txBody>
      </p:sp>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500174"/>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6000768"/>
            <a:ext cx="9144000" cy="85723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714488"/>
            <a:ext cx="8229600" cy="4071966"/>
          </a:xfrm>
        </p:spPr>
        <p:txBody>
          <a:bodyPr>
            <a:normAutofit fontScale="85000" lnSpcReduction="20000"/>
          </a:bodyPr>
          <a:lstStyle/>
          <a:p>
            <a:pPr algn="r" rtl="1">
              <a:buNone/>
            </a:pPr>
            <a:r>
              <a:rPr lang="ar-EG" dirty="0" smtClean="0">
                <a:solidFill>
                  <a:srgbClr val="3E4D1F"/>
                </a:solidFill>
              </a:rPr>
              <a:t>من اهم واشهر البلاد فى صناعة الجبن هى </a:t>
            </a:r>
          </a:p>
          <a:p>
            <a:pPr algn="r" rtl="1">
              <a:buNone/>
            </a:pPr>
            <a:r>
              <a:rPr lang="ar-EG" dirty="0" smtClean="0">
                <a:solidFill>
                  <a:srgbClr val="3E4D1F"/>
                </a:solidFill>
              </a:rPr>
              <a:t>1 – ايطاليه</a:t>
            </a:r>
          </a:p>
          <a:p>
            <a:pPr algn="r" rtl="1">
              <a:buNone/>
            </a:pPr>
            <a:r>
              <a:rPr lang="ar-EG" dirty="0" smtClean="0">
                <a:solidFill>
                  <a:srgbClr val="3E4D1F"/>
                </a:solidFill>
              </a:rPr>
              <a:t>2 – فرنسا</a:t>
            </a:r>
          </a:p>
          <a:p>
            <a:pPr algn="r" rtl="1">
              <a:buNone/>
            </a:pPr>
            <a:r>
              <a:rPr lang="ar-EG" dirty="0" smtClean="0">
                <a:solidFill>
                  <a:srgbClr val="3E4D1F"/>
                </a:solidFill>
              </a:rPr>
              <a:t>3 – سويسرا</a:t>
            </a:r>
          </a:p>
          <a:p>
            <a:pPr algn="r" rtl="1">
              <a:buNone/>
            </a:pPr>
            <a:r>
              <a:rPr lang="ar-EG" dirty="0" smtClean="0">
                <a:solidFill>
                  <a:srgbClr val="3E4D1F"/>
                </a:solidFill>
              </a:rPr>
              <a:t>4 – هولندا</a:t>
            </a:r>
          </a:p>
          <a:p>
            <a:pPr algn="r" rtl="1">
              <a:buNone/>
            </a:pPr>
            <a:r>
              <a:rPr lang="ar-EG" dirty="0" smtClean="0">
                <a:solidFill>
                  <a:srgbClr val="3E4D1F"/>
                </a:solidFill>
              </a:rPr>
              <a:t>5 – انجلترا</a:t>
            </a:r>
          </a:p>
          <a:p>
            <a:pPr algn="r" rtl="1">
              <a:buNone/>
            </a:pPr>
            <a:r>
              <a:rPr lang="ar-EG" dirty="0" smtClean="0">
                <a:solidFill>
                  <a:srgbClr val="3E4D1F"/>
                </a:solidFill>
              </a:rPr>
              <a:t>6- قبروص</a:t>
            </a:r>
          </a:p>
          <a:p>
            <a:pPr algn="r" rtl="1">
              <a:buNone/>
            </a:pPr>
            <a:r>
              <a:rPr lang="ar-EG" dirty="0" smtClean="0">
                <a:solidFill>
                  <a:srgbClr val="3E4D1F"/>
                </a:solidFill>
              </a:rPr>
              <a:t>والكثير من الدوال ولاكن كل ما سبق ما يستهلك داخل مصر وهيا من اكثر الدول </a:t>
            </a:r>
          </a:p>
          <a:p>
            <a:pPr algn="r" rtl="1">
              <a:buNone/>
            </a:pPr>
            <a:r>
              <a:rPr lang="ar-EG" dirty="0" smtClean="0">
                <a:solidFill>
                  <a:srgbClr val="3E4D1F"/>
                </a:solidFill>
              </a:rPr>
              <a:t>استهلاكا للجبن دون باقى الدول </a:t>
            </a:r>
          </a:p>
          <a:p>
            <a:pPr algn="r" rtl="1">
              <a:buNone/>
            </a:pPr>
            <a:endParaRPr lang="ar-EG" dirty="0" smtClean="0">
              <a:solidFill>
                <a:srgbClr val="3E4D1F"/>
              </a:solidFill>
            </a:endParaRPr>
          </a:p>
          <a:p>
            <a:pPr algn="r" rtl="1">
              <a:buNone/>
            </a:pPr>
            <a:r>
              <a:rPr lang="ar-EG" dirty="0" smtClean="0">
                <a:solidFill>
                  <a:srgbClr val="3E4D1F"/>
                </a:solidFill>
              </a:rPr>
              <a:t> </a:t>
            </a:r>
          </a:p>
        </p:txBody>
      </p:sp>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500174"/>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6000768"/>
            <a:ext cx="9144000" cy="857232"/>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714488"/>
            <a:ext cx="8229600" cy="4071966"/>
          </a:xfrm>
        </p:spPr>
        <p:txBody>
          <a:bodyPr>
            <a:normAutofit fontScale="85000" lnSpcReduction="10000"/>
          </a:bodyPr>
          <a:lstStyle/>
          <a:p>
            <a:pPr algn="r" rtl="1">
              <a:buNone/>
            </a:pPr>
            <a:r>
              <a:rPr lang="ar-EG" dirty="0" smtClean="0">
                <a:solidFill>
                  <a:srgbClr val="3E4D1F"/>
                </a:solidFill>
              </a:rPr>
              <a:t>تشتهر هذه الدوال  باختلاف عن بعضها البعض من حيث المرعى واختلاف ازواق الشعوب</a:t>
            </a:r>
          </a:p>
          <a:p>
            <a:pPr algn="r" rtl="1">
              <a:buNone/>
            </a:pPr>
            <a:r>
              <a:rPr lang="ar-EG" dirty="0" smtClean="0">
                <a:solidFill>
                  <a:srgbClr val="3E4D1F"/>
                </a:solidFill>
              </a:rPr>
              <a:t>منهم من يتميز بالجبن الصلب وحاده الطعم  .ومنهم من يتميز بالانواع المسوا بكتريا </a:t>
            </a:r>
          </a:p>
          <a:p>
            <a:pPr algn="r" rtl="1">
              <a:buNone/>
            </a:pPr>
            <a:r>
              <a:rPr lang="ar-EG" dirty="0" smtClean="0">
                <a:solidFill>
                  <a:srgbClr val="3E4D1F"/>
                </a:solidFill>
              </a:rPr>
              <a:t>1 – ايطاليه     (الجبن الصلب . والغنم . وبعض الجبن البكتيرى )</a:t>
            </a:r>
          </a:p>
          <a:p>
            <a:pPr algn="r" rtl="1">
              <a:buNone/>
            </a:pPr>
            <a:r>
              <a:rPr lang="ar-EG" dirty="0" smtClean="0">
                <a:solidFill>
                  <a:srgbClr val="3E4D1F"/>
                </a:solidFill>
              </a:rPr>
              <a:t>2 – فرنسا      ( اغلب الانواع من الجبن البكتيريا . ولديها بعص الجبن الشبه جافه )</a:t>
            </a:r>
          </a:p>
          <a:p>
            <a:pPr algn="r" rtl="1">
              <a:buNone/>
            </a:pPr>
            <a:r>
              <a:rPr lang="ar-EG" dirty="0" smtClean="0">
                <a:solidFill>
                  <a:srgbClr val="3E4D1F"/>
                </a:solidFill>
              </a:rPr>
              <a:t>3 – سويسرا   ( تشتهر بالجبن .شبه جاف . وصالحه  للدمج مع الطهى )</a:t>
            </a:r>
          </a:p>
          <a:p>
            <a:pPr algn="r" rtl="1">
              <a:buNone/>
            </a:pPr>
            <a:r>
              <a:rPr lang="ar-EG" dirty="0" smtClean="0">
                <a:solidFill>
                  <a:srgbClr val="3E4D1F"/>
                </a:solidFill>
              </a:rPr>
              <a:t>4 – هولندا     (انواع جافه و شبه جافه )</a:t>
            </a:r>
          </a:p>
          <a:p>
            <a:pPr algn="r" rtl="1">
              <a:buNone/>
            </a:pPr>
            <a:r>
              <a:rPr lang="ar-EG" dirty="0" smtClean="0">
                <a:solidFill>
                  <a:srgbClr val="3E4D1F"/>
                </a:solidFill>
              </a:rPr>
              <a:t>5 – انجلترا    (انواع جافه و شبه جافه )</a:t>
            </a:r>
          </a:p>
          <a:p>
            <a:pPr algn="r" rtl="1">
              <a:buNone/>
            </a:pPr>
            <a:r>
              <a:rPr lang="ar-EG" dirty="0" smtClean="0">
                <a:solidFill>
                  <a:srgbClr val="3E4D1F"/>
                </a:solidFill>
              </a:rPr>
              <a:t>6- قبروص    ( انواع شبه جافه .وشبه طرى )</a:t>
            </a:r>
          </a:p>
          <a:p>
            <a:pPr algn="r" rtl="1">
              <a:buNone/>
            </a:pPr>
            <a:endParaRPr lang="ar-EG" dirty="0" smtClean="0">
              <a:solidFill>
                <a:srgbClr val="3E4D1F"/>
              </a:solidFill>
            </a:endParaRPr>
          </a:p>
          <a:p>
            <a:pPr algn="r" rtl="1">
              <a:buNone/>
            </a:pPr>
            <a:r>
              <a:rPr lang="ar-EG" dirty="0" smtClean="0">
                <a:solidFill>
                  <a:srgbClr val="3E4D1F"/>
                </a:solidFill>
              </a:rPr>
              <a:t> </a:t>
            </a:r>
          </a:p>
        </p:txBody>
      </p:sp>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500174"/>
          </a:xfrm>
          <a:prstGeom prst="rect">
            <a:avLst/>
          </a:prstGeom>
          <a:noFill/>
        </p:spPr>
      </p:pic>
      <p:pic>
        <p:nvPicPr>
          <p:cNvPr id="5" name="Picture 3"/>
          <p:cNvPicPr>
            <a:picLocks noChangeAspect="1" noChangeArrowheads="1"/>
          </p:cNvPicPr>
          <p:nvPr/>
        </p:nvPicPr>
        <p:blipFill>
          <a:blip r:embed="rId3"/>
          <a:srcRect/>
          <a:stretch>
            <a:fillRect/>
          </a:stretch>
        </p:blipFill>
        <p:spPr bwMode="auto">
          <a:xfrm>
            <a:off x="0" y="6000768"/>
            <a:ext cx="9144000" cy="857232"/>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Chesse\Desktop\cheese-1[1].jpg"/>
          <p:cNvPicPr>
            <a:picLocks noChangeAspect="1" noChangeArrowheads="1"/>
          </p:cNvPicPr>
          <p:nvPr/>
        </p:nvPicPr>
        <p:blipFill>
          <a:blip r:embed="rId2"/>
          <a:srcRect/>
          <a:stretch>
            <a:fillRect/>
          </a:stretch>
        </p:blipFill>
        <p:spPr bwMode="auto">
          <a:xfrm>
            <a:off x="0" y="0"/>
            <a:ext cx="9144000" cy="1500174"/>
          </a:xfrm>
          <a:prstGeom prst="rect">
            <a:avLst/>
          </a:prstGeom>
          <a:noFill/>
        </p:spPr>
      </p:pic>
      <p:pic>
        <p:nvPicPr>
          <p:cNvPr id="9" name="Picture 3"/>
          <p:cNvPicPr>
            <a:picLocks noChangeAspect="1" noChangeArrowheads="1"/>
          </p:cNvPicPr>
          <p:nvPr/>
        </p:nvPicPr>
        <p:blipFill>
          <a:blip r:embed="rId3"/>
          <a:srcRect/>
          <a:stretch>
            <a:fillRect/>
          </a:stretch>
        </p:blipFill>
        <p:spPr bwMode="auto">
          <a:xfrm>
            <a:off x="0" y="6000768"/>
            <a:ext cx="9144000" cy="857232"/>
          </a:xfrm>
          <a:prstGeom prst="rect">
            <a:avLst/>
          </a:prstGeom>
          <a:noFill/>
          <a:ln w="9525">
            <a:noFill/>
            <a:miter lim="800000"/>
            <a:headEnd/>
            <a:tailEnd/>
          </a:ln>
          <a:effectLst/>
        </p:spPr>
      </p:pic>
      <p:graphicFrame>
        <p:nvGraphicFramePr>
          <p:cNvPr id="11" name="Table 10"/>
          <p:cNvGraphicFramePr>
            <a:graphicFrameLocks noGrp="1"/>
          </p:cNvGraphicFramePr>
          <p:nvPr/>
        </p:nvGraphicFramePr>
        <p:xfrm>
          <a:off x="142845" y="1571612"/>
          <a:ext cx="8475265" cy="4979914"/>
        </p:xfrm>
        <a:graphic>
          <a:graphicData uri="http://schemas.openxmlformats.org/drawingml/2006/table">
            <a:tbl>
              <a:tblPr>
                <a:tableStyleId>{3C2FFA5D-87B4-456A-9821-1D502468CF0F}</a:tableStyleId>
              </a:tblPr>
              <a:tblGrid>
                <a:gridCol w="2785457"/>
                <a:gridCol w="1422452"/>
                <a:gridCol w="1422452"/>
                <a:gridCol w="1422452"/>
                <a:gridCol w="1422452"/>
              </a:tblGrid>
              <a:tr h="214314">
                <a:tc>
                  <a:txBody>
                    <a:bodyPr/>
                    <a:lstStyle/>
                    <a:p>
                      <a:pPr algn="r" rtl="1" fontAlgn="b"/>
                      <a:r>
                        <a:rPr lang="ar-EG" sz="1400" b="1" u="none" strike="noStrike" dirty="0"/>
                        <a:t> </a:t>
                      </a:r>
                      <a:r>
                        <a:rPr lang="ar-EG" sz="1400" b="1" u="none" strike="noStrike" dirty="0" smtClean="0"/>
                        <a:t>الانواع</a:t>
                      </a:r>
                      <a:r>
                        <a:rPr lang="ar-EG" sz="1400" b="1" u="none" strike="noStrike" baseline="0" dirty="0" smtClean="0"/>
                        <a:t> اليطالى</a:t>
                      </a:r>
                      <a:endParaRPr lang="ar-EG" sz="1400" b="1" i="0" u="none" strike="noStrike" dirty="0">
                        <a:latin typeface="Arial"/>
                      </a:endParaRPr>
                    </a:p>
                  </a:txBody>
                  <a:tcPr marL="3158" marR="3158" marT="3158" marB="0" anchor="b"/>
                </a:tc>
                <a:tc>
                  <a:txBody>
                    <a:bodyPr/>
                    <a:lstStyle/>
                    <a:p>
                      <a:pPr algn="r" fontAlgn="b"/>
                      <a:r>
                        <a:rPr lang="ar-EG" sz="1400" b="1" u="none" strike="noStrike" dirty="0"/>
                        <a:t> </a:t>
                      </a:r>
                      <a:r>
                        <a:rPr lang="ar-EG" sz="1400" b="1" u="none" strike="noStrike" dirty="0" smtClean="0"/>
                        <a:t>نوع الحليب</a:t>
                      </a:r>
                      <a:endParaRPr lang="ar-EG" sz="1400" b="1" i="0" u="none" strike="noStrike" dirty="0">
                        <a:latin typeface="Arial"/>
                      </a:endParaRPr>
                    </a:p>
                  </a:txBody>
                  <a:tcPr marL="3158" marR="3158" marT="3158" marB="0" anchor="b"/>
                </a:tc>
                <a:tc>
                  <a:txBody>
                    <a:bodyPr/>
                    <a:lstStyle/>
                    <a:p>
                      <a:pPr algn="r" fontAlgn="b"/>
                      <a:r>
                        <a:rPr lang="ar-EG" sz="1400" b="1" u="none" strike="noStrike" dirty="0" smtClean="0"/>
                        <a:t>المزاق </a:t>
                      </a:r>
                      <a:r>
                        <a:rPr lang="ar-EG" sz="1400" b="1" u="none" strike="noStrike" dirty="0"/>
                        <a:t> </a:t>
                      </a:r>
                      <a:endParaRPr lang="ar-EG" sz="1400" b="1" i="0" u="none" strike="noStrike" dirty="0">
                        <a:latin typeface="Arial"/>
                      </a:endParaRPr>
                    </a:p>
                  </a:txBody>
                  <a:tcPr marL="3158" marR="3158" marT="3158" marB="0" anchor="b"/>
                </a:tc>
                <a:tc>
                  <a:txBody>
                    <a:bodyPr/>
                    <a:lstStyle/>
                    <a:p>
                      <a:pPr algn="l" fontAlgn="b"/>
                      <a:r>
                        <a:rPr lang="ar-EG" sz="1400" b="1" u="none" strike="noStrike" dirty="0"/>
                        <a:t> </a:t>
                      </a:r>
                      <a:endParaRPr lang="ar-EG" sz="1400" b="1" i="0" u="none" strike="noStrike" dirty="0">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dirty="0"/>
                        <a:t>Italian </a:t>
                      </a:r>
                      <a:r>
                        <a:rPr lang="en-US" sz="1400" b="1" u="none" strike="noStrike" dirty="0" err="1"/>
                        <a:t>Asiago</a:t>
                      </a:r>
                      <a:r>
                        <a:rPr lang="en-US" sz="1400" b="1" u="none" strike="noStrike" dirty="0"/>
                        <a:t> </a:t>
                      </a:r>
                      <a:r>
                        <a:rPr lang="en-US" sz="1400" b="1" u="none" strike="noStrike" dirty="0" err="1"/>
                        <a:t>Mezzano</a:t>
                      </a:r>
                      <a:r>
                        <a:rPr lang="en-US" sz="1400" b="1" u="none" strike="noStrike" dirty="0"/>
                        <a:t> Cheese</a:t>
                      </a:r>
                      <a:endParaRPr lang="en-US" sz="1400" b="1" i="0" u="none" strike="noStrike" dirty="0">
                        <a:latin typeface="Arial"/>
                      </a:endParaRPr>
                    </a:p>
                  </a:txBody>
                  <a:tcPr marL="3158" marR="3158" marT="3158" marB="0" anchor="b"/>
                </a:tc>
                <a:tc>
                  <a:txBody>
                    <a:bodyPr/>
                    <a:lstStyle/>
                    <a:p>
                      <a:pPr algn="ctr" fontAlgn="ctr"/>
                      <a:r>
                        <a:rPr lang="ar-EG" sz="1400" b="1" u="none" strike="noStrike" dirty="0"/>
                        <a:t> </a:t>
                      </a:r>
                      <a:r>
                        <a:rPr lang="ar-EG" sz="1400" b="1" u="none" strike="noStrike" dirty="0" smtClean="0"/>
                        <a:t>بقرى</a:t>
                      </a:r>
                      <a:endParaRPr lang="ar-EG" sz="1400" b="1" i="0" u="none" strike="noStrike" dirty="0">
                        <a:latin typeface="Arial"/>
                      </a:endParaRPr>
                    </a:p>
                  </a:txBody>
                  <a:tcPr marL="3158" marR="3158" marT="3158" marB="0" anchor="ctr"/>
                </a:tc>
                <a:tc>
                  <a:txBody>
                    <a:bodyPr/>
                    <a:lstStyle/>
                    <a:p>
                      <a:pPr algn="ctr" fontAlgn="ctr"/>
                      <a:r>
                        <a:rPr lang="ar-EG" sz="1400" b="1" u="none" strike="noStrike" dirty="0"/>
                        <a:t> </a:t>
                      </a:r>
                      <a:r>
                        <a:rPr lang="ar-EG" sz="1400" b="1" u="none" strike="noStrike" dirty="0" smtClean="0"/>
                        <a:t>حاد</a:t>
                      </a:r>
                      <a:r>
                        <a:rPr lang="ar-EG" sz="1400" b="1" u="none" strike="noStrike" baseline="0" dirty="0" smtClean="0"/>
                        <a:t> ومالح قللا</a:t>
                      </a: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Caciocavallo Silano </a:t>
                      </a:r>
                      <a:endParaRPr lang="en-US" sz="1400" b="1" i="0" u="none" strike="noStrike">
                        <a:latin typeface="Arial"/>
                      </a:endParaRPr>
                    </a:p>
                  </a:txBody>
                  <a:tcPr marL="3158" marR="3158" marT="3158" marB="0" anchor="b"/>
                </a:tc>
                <a:tc>
                  <a:txBody>
                    <a:bodyPr/>
                    <a:lstStyle/>
                    <a:p>
                      <a:pPr algn="ctr" fontAlgn="ctr"/>
                      <a:r>
                        <a:rPr lang="ar-EG" sz="1400" b="1" u="none" strike="noStrike" dirty="0" smtClean="0"/>
                        <a:t> </a:t>
                      </a:r>
                      <a:endParaRPr lang="ar-EG" sz="1400" b="1" i="0" u="none" strike="noStrike" dirty="0">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Cheese Fondue 190g</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Fontina Valle D'Aosta </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Gorgonzola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Grana Padano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Mascarpone 250gm</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Mature Piave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Montasio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Parmiggiano Reggiano </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Pecorino Nerone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Pecorino Romano </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Pecorino with Truffle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Provolone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Provolone Spicy </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 Taleggio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ItalianCheeseFondueTruffle180g</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Lady Bird Blue Cheese</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Mild Pecorino Cheese Sardinia </a:t>
                      </a:r>
                      <a:endParaRPr lang="en-US" sz="1400" b="1" i="0" u="none" strike="noStrike">
                        <a:latin typeface="Arial"/>
                      </a:endParaRPr>
                    </a:p>
                  </a:txBody>
                  <a:tcPr marL="3158" marR="3158" marT="3158" marB="0" anchor="b"/>
                </a:tc>
                <a:tc>
                  <a:txBody>
                    <a:bodyPr/>
                    <a:lstStyle/>
                    <a:p>
                      <a:pPr algn="ctr" fontAlgn="ctr"/>
                      <a:r>
                        <a:rPr lang="ar-EG" sz="1400" b="1" u="none" strike="noStrike" dirty="0" smtClean="0"/>
                        <a:t>غنم</a:t>
                      </a:r>
                      <a:r>
                        <a:rPr lang="ar-EG" sz="1400" b="1" u="none" strike="noStrike" dirty="0"/>
                        <a:t> </a:t>
                      </a:r>
                      <a:endParaRPr lang="ar-EG" sz="1400" b="1" i="0" u="none" strike="noStrike" dirty="0">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Mild Pecorino Cheese Sardinia </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Mild Pecorino Cheese Sardinia </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a:t> </a:t>
                      </a:r>
                      <a:endParaRPr lang="ar-EG" sz="1400" b="1" i="0" u="none" strike="noStrike">
                        <a:latin typeface="Arial"/>
                      </a:endParaRPr>
                    </a:p>
                  </a:txBody>
                  <a:tcPr marL="3158" marR="3158" marT="3158" marB="0" anchor="b"/>
                </a:tc>
              </a:tr>
              <a:tr h="193614">
                <a:tc>
                  <a:txBody>
                    <a:bodyPr/>
                    <a:lstStyle/>
                    <a:p>
                      <a:pPr algn="l" fontAlgn="b"/>
                      <a:r>
                        <a:rPr lang="en-US" sz="1400" b="1" u="none" strike="noStrike"/>
                        <a:t>Mozzarella Bufala 150gm</a:t>
                      </a:r>
                      <a:endParaRPr lang="en-US" sz="1400" b="1" i="0" u="none" strike="noStrike">
                        <a:latin typeface="Arial"/>
                      </a:endParaRPr>
                    </a:p>
                  </a:txBody>
                  <a:tcPr marL="3158" marR="3158" marT="3158" marB="0" anchor="b"/>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ctr" fontAlgn="ctr"/>
                      <a:r>
                        <a:rPr lang="ar-EG" sz="1400" b="1" u="none" strike="noStrike"/>
                        <a:t> </a:t>
                      </a:r>
                      <a:endParaRPr lang="ar-EG" sz="1400" b="1" i="0" u="none" strike="noStrike">
                        <a:latin typeface="Arial"/>
                      </a:endParaRPr>
                    </a:p>
                  </a:txBody>
                  <a:tcPr marL="3158" marR="3158" marT="3158" marB="0" anchor="ctr"/>
                </a:tc>
                <a:tc>
                  <a:txBody>
                    <a:bodyPr/>
                    <a:lstStyle/>
                    <a:p>
                      <a:pPr algn="l" fontAlgn="b"/>
                      <a:r>
                        <a:rPr lang="ar-EG" sz="1400" b="1" u="none" strike="noStrike"/>
                        <a:t> </a:t>
                      </a:r>
                      <a:endParaRPr lang="ar-EG" sz="1400" b="1" i="0" u="none" strike="noStrike">
                        <a:latin typeface="Arial"/>
                      </a:endParaRPr>
                    </a:p>
                  </a:txBody>
                  <a:tcPr marL="3158" marR="3158" marT="3158" marB="0" anchor="b"/>
                </a:tc>
                <a:tc>
                  <a:txBody>
                    <a:bodyPr/>
                    <a:lstStyle/>
                    <a:p>
                      <a:pPr algn="l" fontAlgn="b"/>
                      <a:r>
                        <a:rPr lang="ar-EG" sz="1400" b="1" u="none" strike="noStrike" dirty="0"/>
                        <a:t> </a:t>
                      </a:r>
                      <a:endParaRPr lang="ar-EG" sz="1400" b="1" i="0" u="none" strike="noStrike" dirty="0">
                        <a:latin typeface="Arial"/>
                      </a:endParaRPr>
                    </a:p>
                  </a:txBody>
                  <a:tcPr marL="3158" marR="3158" marT="3158" marB="0" anchor="b"/>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Chesse\Desktop\cheese-1[1].jpg"/>
          <p:cNvPicPr>
            <a:picLocks noChangeAspect="1" noChangeArrowheads="1"/>
          </p:cNvPicPr>
          <p:nvPr/>
        </p:nvPicPr>
        <p:blipFill>
          <a:blip r:embed="rId3"/>
          <a:srcRect/>
          <a:stretch>
            <a:fillRect/>
          </a:stretch>
        </p:blipFill>
        <p:spPr bwMode="auto">
          <a:xfrm>
            <a:off x="0" y="23804"/>
            <a:ext cx="9144000" cy="1476370"/>
          </a:xfrm>
          <a:prstGeom prst="rect">
            <a:avLst/>
          </a:prstGeom>
          <a:noFill/>
        </p:spPr>
      </p:pic>
      <p:pic>
        <p:nvPicPr>
          <p:cNvPr id="8195" name="Picture 3"/>
          <p:cNvPicPr>
            <a:picLocks noChangeAspect="1" noChangeArrowheads="1"/>
          </p:cNvPicPr>
          <p:nvPr/>
        </p:nvPicPr>
        <p:blipFill>
          <a:blip r:embed="rId4"/>
          <a:srcRect/>
          <a:stretch>
            <a:fillRect/>
          </a:stretch>
        </p:blipFill>
        <p:spPr bwMode="auto">
          <a:xfrm>
            <a:off x="0" y="6229350"/>
            <a:ext cx="9144000" cy="652554"/>
          </a:xfrm>
          <a:prstGeom prst="rect">
            <a:avLst/>
          </a:prstGeom>
          <a:noFill/>
          <a:ln w="9525">
            <a:noFill/>
            <a:miter lim="800000"/>
            <a:headEnd/>
            <a:tailEnd/>
          </a:ln>
          <a:effectLst/>
        </p:spPr>
      </p:pic>
      <p:graphicFrame>
        <p:nvGraphicFramePr>
          <p:cNvPr id="6" name="Content Placeholder 10"/>
          <p:cNvGraphicFramePr>
            <a:graphicFrameLocks/>
          </p:cNvGraphicFramePr>
          <p:nvPr/>
        </p:nvGraphicFramePr>
        <p:xfrm>
          <a:off x="4645025" y="2500306"/>
          <a:ext cx="4141817" cy="35004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itle 6"/>
          <p:cNvSpPr>
            <a:spLocks noGrp="1"/>
          </p:cNvSpPr>
          <p:nvPr>
            <p:ph type="ctrTitle"/>
          </p:nvPr>
        </p:nvSpPr>
        <p:spPr>
          <a:xfrm>
            <a:off x="500034" y="1500174"/>
            <a:ext cx="7851648" cy="1000132"/>
          </a:xfrm>
        </p:spPr>
        <p:txBody>
          <a:bodyPr>
            <a:normAutofit fontScale="90000"/>
          </a:bodyPr>
          <a:lstStyle/>
          <a:p>
            <a:pPr algn="ctr"/>
            <a:r>
              <a:rPr lang="en-US" sz="3600" dirty="0" smtClean="0">
                <a:solidFill>
                  <a:srgbClr val="3E4D1F"/>
                </a:solidFill>
              </a:rPr>
              <a:t>The division of types of cheese</a:t>
            </a:r>
            <a:br>
              <a:rPr lang="en-US" sz="3600" dirty="0" smtClean="0">
                <a:solidFill>
                  <a:srgbClr val="3E4D1F"/>
                </a:solidFill>
              </a:rPr>
            </a:br>
            <a:r>
              <a:rPr lang="ar-EG" sz="3600" dirty="0" smtClean="0">
                <a:solidFill>
                  <a:srgbClr val="3E4D1F"/>
                </a:solidFill>
              </a:rPr>
              <a:t>تقسيم انواع الجبن</a:t>
            </a:r>
            <a:endParaRPr lang="en-US" sz="3600" dirty="0">
              <a:solidFill>
                <a:srgbClr val="3E4D1F"/>
              </a:solidFill>
            </a:endParaRPr>
          </a:p>
        </p:txBody>
      </p:sp>
      <p:graphicFrame>
        <p:nvGraphicFramePr>
          <p:cNvPr id="9" name="Content Placeholder 10"/>
          <p:cNvGraphicFramePr>
            <a:graphicFrameLocks/>
          </p:cNvGraphicFramePr>
          <p:nvPr/>
        </p:nvGraphicFramePr>
        <p:xfrm>
          <a:off x="214282" y="2428869"/>
          <a:ext cx="4071966" cy="35719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1110</TotalTime>
  <Words>667</Words>
  <Application>Microsoft Office PowerPoint</Application>
  <PresentationFormat>On-screen Show (4:3)</PresentationFormat>
  <Paragraphs>188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Slide 3</vt:lpstr>
      <vt:lpstr>Slide 4</vt:lpstr>
      <vt:lpstr>Slide 5</vt:lpstr>
      <vt:lpstr>Slide 6</vt:lpstr>
      <vt:lpstr>Slide 7</vt:lpstr>
      <vt:lpstr>Slide 8</vt:lpstr>
      <vt:lpstr>The division of types of cheese تقسيم انواع الجبن</vt:lpstr>
      <vt:lpstr>Slide 10</vt:lpstr>
      <vt:lpstr>Slide 11</vt:lpstr>
      <vt:lpstr>Slide 12</vt:lpstr>
      <vt:lpstr>Slide 13</vt:lpstr>
      <vt:lpstr>Slide 14</vt:lpstr>
    </vt:vector>
  </TitlesOfParts>
  <Company>gourmet egypt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Chesse</dc:creator>
  <cp:lastModifiedBy>Chesse</cp:lastModifiedBy>
  <cp:revision>119</cp:revision>
  <dcterms:created xsi:type="dcterms:W3CDTF">2009-08-25T00:01:38Z</dcterms:created>
  <dcterms:modified xsi:type="dcterms:W3CDTF">2009-09-25T14:42:17Z</dcterms:modified>
</cp:coreProperties>
</file>