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W35M582BkN9hygfJG5lLVA==" hashData="hkzG42b7Q+5/+Ay7poi20rJD9h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32DEE7-B728-4F18-91A1-6FF72B322DF8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03051F-0E1B-47A6-91F2-7876E0A370C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34624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أهداف الدرس:</a:t>
            </a:r>
            <a:r>
              <a:rPr lang="ar-IQ" baseline="0" dirty="0" smtClean="0"/>
              <a:t> فهم مبرهنتي المنصف الداخلي لزاوية في مثلث وعكسها.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051F-0E1B-47A6-91F2-7876E0A370CC}" type="slidenum">
              <a:rPr lang="ar-SY" smtClean="0"/>
              <a:pPr/>
              <a:t>1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60280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شرح</a:t>
            </a:r>
            <a:r>
              <a:rPr lang="ar-IQ" baseline="0" dirty="0" smtClean="0"/>
              <a:t> برهان المرهنة الأولى.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051F-0E1B-47A6-91F2-7876E0A370CC}" type="slidenum">
              <a:rPr lang="ar-SY" smtClean="0"/>
              <a:pPr/>
              <a:t>2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93290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تطبيق على مبرهنة المنصف الداخلي لزاوية في مثلث 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051F-0E1B-47A6-91F2-7876E0A370CC}" type="slidenum">
              <a:rPr lang="ar-SY" smtClean="0"/>
              <a:pPr/>
              <a:t>3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80039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051F-0E1B-47A6-91F2-7876E0A370CC}" type="slidenum">
              <a:rPr lang="ar-SY" smtClean="0"/>
              <a:pPr/>
              <a:t>4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78705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تطبيق على مبرهنة العكس.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051F-0E1B-47A6-91F2-7876E0A370CC}" type="slidenum">
              <a:rPr lang="ar-SY" smtClean="0"/>
              <a:pPr/>
              <a:t>6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41179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051F-0E1B-47A6-91F2-7876E0A370CC}" type="slidenum">
              <a:rPr lang="ar-SY" smtClean="0"/>
              <a:pPr/>
              <a:t>7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87097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57426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96512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62906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85762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41335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64961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87220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416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07619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92090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24739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CECE-CD78-4CB8-BC24-00DD9BCA0C4E}" type="datetimeFigureOut">
              <a:rPr lang="ar-SY" smtClean="0"/>
              <a:pPr/>
              <a:t>22/12/1434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C3028-FBC5-4DB7-BE54-D85ECE7034B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16179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ml_987@hotmail.com?subject=&#1578;&#1593;&#1604;&#1610;&#1602;%20&#1576;&#1582;&#1589;&#1608;&#1589;%20&#1583;&#1585;&#1587;%20&#1578;&#1581;&#1604;&#1610;&#1604;%20&#1575;&#1604;&#1576;&#1610;&#1575;&#1606;&#1575;&#1578;%20&#1575;&#1604;&#1575;&#1581;&#1589;&#1575;&#1574;&#1610;&#1577;%20&#1604;&#1604;&#1589;&#1601;%20&#1575;&#1604;&#1578;&#1575;&#1587;&#1593;" TargetMode="External"/><Relationship Id="rId13" Type="http://schemas.openxmlformats.org/officeDocument/2006/relationships/hyperlink" Target="https://www.facebook.com/groups/syria.teachers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microsoft.com/office/2007/relationships/hdphoto" Target="../media/hdphoto5.wdp"/><Relationship Id="rId3" Type="http://schemas.openxmlformats.org/officeDocument/2006/relationships/image" Target="../media/image24.png"/><Relationship Id="rId21" Type="http://schemas.openxmlformats.org/officeDocument/2006/relationships/image" Target="../media/image35.pn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microsoft.com/office/2007/relationships/hdphoto" Target="../media/hdphoto1.wdp"/><Relationship Id="rId19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microsoft.com/office/2007/relationships/hdphoto" Target="../media/hdphoto3.wdp"/><Relationship Id="rId22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hyperlink" Target="https://www.facebook.com/groups/syria.teachers" TargetMode="External"/><Relationship Id="rId3" Type="http://schemas.openxmlformats.org/officeDocument/2006/relationships/image" Target="../media/image53.png"/><Relationship Id="rId7" Type="http://schemas.microsoft.com/office/2007/relationships/hdphoto" Target="../media/hdphoto8.wdp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microsoft.com/office/2007/relationships/hdphoto" Target="../media/hdphoto10.wdp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hyperlink" Target="https://www.facebook.com/groups/syria.teachers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04" y="46496"/>
            <a:ext cx="7096125" cy="88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686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5339"/>
            <a:ext cx="32480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5615"/>
            <a:ext cx="638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320480" cy="115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تمرير أفقي 10"/>
          <p:cNvSpPr/>
          <p:nvPr/>
        </p:nvSpPr>
        <p:spPr>
          <a:xfrm>
            <a:off x="31638" y="6500588"/>
            <a:ext cx="1804058" cy="38479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b="1" dirty="0" smtClean="0">
                <a:hlinkClick r:id="rId8"/>
              </a:rPr>
              <a:t>إعداد : أمـــل سلمان</a:t>
            </a:r>
            <a:endParaRPr lang="ar-SY" sz="1200" b="1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471109" y="4021430"/>
            <a:ext cx="2360787" cy="2349501"/>
            <a:chOff x="1907704" y="4031827"/>
            <a:chExt cx="2360787" cy="2349501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1907704" y="4031827"/>
              <a:ext cx="2360787" cy="2349501"/>
              <a:chOff x="199394" y="2069182"/>
              <a:chExt cx="2360787" cy="2349501"/>
            </a:xfrm>
          </p:grpSpPr>
          <p:sp>
            <p:nvSpPr>
              <p:cNvPr id="13" name="مثلث متساوي الساقين 2"/>
              <p:cNvSpPr/>
              <p:nvPr/>
            </p:nvSpPr>
            <p:spPr>
              <a:xfrm>
                <a:off x="480368" y="2432585"/>
                <a:ext cx="2003400" cy="1572834"/>
              </a:xfrm>
              <a:custGeom>
                <a:avLst/>
                <a:gdLst>
                  <a:gd name="connsiteX0" fmla="*/ 0 w 1800200"/>
                  <a:gd name="connsiteY0" fmla="*/ 1224491 h 1224491"/>
                  <a:gd name="connsiteX1" fmla="*/ 900100 w 1800200"/>
                  <a:gd name="connsiteY1" fmla="*/ 0 h 1224491"/>
                  <a:gd name="connsiteX2" fmla="*/ 1800200 w 1800200"/>
                  <a:gd name="connsiteY2" fmla="*/ 1224491 h 1224491"/>
                  <a:gd name="connsiteX3" fmla="*/ 0 w 1800200"/>
                  <a:gd name="connsiteY3" fmla="*/ 1224491 h 1224491"/>
                  <a:gd name="connsiteX0" fmla="*/ 0 w 2003400"/>
                  <a:gd name="connsiteY0" fmla="*/ 513291 h 1224491"/>
                  <a:gd name="connsiteX1" fmla="*/ 1103300 w 2003400"/>
                  <a:gd name="connsiteY1" fmla="*/ 0 h 1224491"/>
                  <a:gd name="connsiteX2" fmla="*/ 2003400 w 2003400"/>
                  <a:gd name="connsiteY2" fmla="*/ 1224491 h 1224491"/>
                  <a:gd name="connsiteX3" fmla="*/ 0 w 2003400"/>
                  <a:gd name="connsiteY3" fmla="*/ 513291 h 1224491"/>
                  <a:gd name="connsiteX0" fmla="*/ 0 w 2003400"/>
                  <a:gd name="connsiteY0" fmla="*/ 760034 h 1471234"/>
                  <a:gd name="connsiteX1" fmla="*/ 1596786 w 2003400"/>
                  <a:gd name="connsiteY1" fmla="*/ 0 h 1471234"/>
                  <a:gd name="connsiteX2" fmla="*/ 2003400 w 2003400"/>
                  <a:gd name="connsiteY2" fmla="*/ 1471234 h 1471234"/>
                  <a:gd name="connsiteX3" fmla="*/ 0 w 2003400"/>
                  <a:gd name="connsiteY3" fmla="*/ 760034 h 1471234"/>
                  <a:gd name="connsiteX0" fmla="*/ 0 w 2003400"/>
                  <a:gd name="connsiteY0" fmla="*/ 890662 h 1601862"/>
                  <a:gd name="connsiteX1" fmla="*/ 1727415 w 2003400"/>
                  <a:gd name="connsiteY1" fmla="*/ 0 h 1601862"/>
                  <a:gd name="connsiteX2" fmla="*/ 2003400 w 2003400"/>
                  <a:gd name="connsiteY2" fmla="*/ 1601862 h 1601862"/>
                  <a:gd name="connsiteX3" fmla="*/ 0 w 2003400"/>
                  <a:gd name="connsiteY3" fmla="*/ 890662 h 1601862"/>
                  <a:gd name="connsiteX0" fmla="*/ 0 w 2003400"/>
                  <a:gd name="connsiteY0" fmla="*/ 672948 h 1384148"/>
                  <a:gd name="connsiteX1" fmla="*/ 1785473 w 2003400"/>
                  <a:gd name="connsiteY1" fmla="*/ 0 h 1384148"/>
                  <a:gd name="connsiteX2" fmla="*/ 2003400 w 2003400"/>
                  <a:gd name="connsiteY2" fmla="*/ 1384148 h 1384148"/>
                  <a:gd name="connsiteX3" fmla="*/ 0 w 2003400"/>
                  <a:gd name="connsiteY3" fmla="*/ 672948 h 1384148"/>
                  <a:gd name="connsiteX0" fmla="*/ 0 w 2003400"/>
                  <a:gd name="connsiteY0" fmla="*/ 861634 h 1572834"/>
                  <a:gd name="connsiteX1" fmla="*/ 1959644 w 2003400"/>
                  <a:gd name="connsiteY1" fmla="*/ 0 h 1572834"/>
                  <a:gd name="connsiteX2" fmla="*/ 2003400 w 2003400"/>
                  <a:gd name="connsiteY2" fmla="*/ 1572834 h 1572834"/>
                  <a:gd name="connsiteX3" fmla="*/ 0 w 2003400"/>
                  <a:gd name="connsiteY3" fmla="*/ 861634 h 157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3400" h="1572834">
                    <a:moveTo>
                      <a:pt x="0" y="861634"/>
                    </a:moveTo>
                    <a:lnTo>
                      <a:pt x="1959644" y="0"/>
                    </a:lnTo>
                    <a:lnTo>
                      <a:pt x="2003400" y="1572834"/>
                    </a:lnTo>
                    <a:lnTo>
                      <a:pt x="0" y="861634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Y"/>
              </a:p>
            </p:txBody>
          </p:sp>
          <p:sp>
            <p:nvSpPr>
              <p:cNvPr id="14" name="مربع نص 13"/>
              <p:cNvSpPr txBox="1"/>
              <p:nvPr/>
            </p:nvSpPr>
            <p:spPr>
              <a:xfrm>
                <a:off x="2143610" y="2069182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A</a:t>
                </a:r>
                <a:endParaRPr lang="ar-SY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5" name="مربع نص 14"/>
              <p:cNvSpPr txBox="1"/>
              <p:nvPr/>
            </p:nvSpPr>
            <p:spPr>
              <a:xfrm>
                <a:off x="199394" y="3244914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B</a:t>
                </a:r>
                <a:endParaRPr lang="ar-SY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6" name="مربع نص 15"/>
              <p:cNvSpPr txBox="1"/>
              <p:nvPr/>
            </p:nvSpPr>
            <p:spPr>
              <a:xfrm>
                <a:off x="2239259" y="4018573"/>
                <a:ext cx="320922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C</a:t>
                </a:r>
                <a:endParaRPr lang="ar-SY" sz="20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7" name="مجموعة 16"/>
            <p:cNvGrpSpPr/>
            <p:nvPr/>
          </p:nvGrpSpPr>
          <p:grpSpPr>
            <a:xfrm>
              <a:off x="3041360" y="4395230"/>
              <a:ext cx="1105147" cy="1734035"/>
              <a:chOff x="1333050" y="2432585"/>
              <a:chExt cx="1105147" cy="1734035"/>
            </a:xfrm>
          </p:grpSpPr>
          <p:cxnSp>
            <p:nvCxnSpPr>
              <p:cNvPr id="18" name="رابط مستقيم 17"/>
              <p:cNvCxnSpPr/>
              <p:nvPr/>
            </p:nvCxnSpPr>
            <p:spPr>
              <a:xfrm flipH="1">
                <a:off x="1333050" y="2432585"/>
                <a:ext cx="1105147" cy="17340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مربع نص 18"/>
              <p:cNvSpPr txBox="1"/>
              <p:nvPr/>
            </p:nvSpPr>
            <p:spPr>
              <a:xfrm>
                <a:off x="1469244" y="3717032"/>
                <a:ext cx="352982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N</a:t>
                </a:r>
                <a:endParaRPr lang="ar-SY" sz="2000" b="1" dirty="0">
                  <a:solidFill>
                    <a:srgbClr val="7030A0"/>
                  </a:solidFill>
                </a:endParaRPr>
              </a:p>
            </p:txBody>
          </p:sp>
        </p:grpSp>
      </p:grp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38833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340"/>
          <a:stretch/>
        </p:blipFill>
        <p:spPr bwMode="auto">
          <a:xfrm>
            <a:off x="3562975" y="4986459"/>
            <a:ext cx="316926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مربع نص 2"/>
              <p:cNvSpPr txBox="1"/>
              <p:nvPr/>
            </p:nvSpPr>
            <p:spPr>
              <a:xfrm>
                <a:off x="6733727" y="4869160"/>
                <a:ext cx="7906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3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</m:oMath>
                  </m:oMathPara>
                </a14:m>
                <a:endParaRPr lang="ar-SY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727" y="4869160"/>
                <a:ext cx="790601" cy="646331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مجموعة 29"/>
          <p:cNvGrpSpPr/>
          <p:nvPr/>
        </p:nvGrpSpPr>
        <p:grpSpPr>
          <a:xfrm>
            <a:off x="1187625" y="1325340"/>
            <a:ext cx="2527944" cy="2466974"/>
            <a:chOff x="1187625" y="1325340"/>
            <a:chExt cx="2527944" cy="2466974"/>
          </a:xfrm>
        </p:grpSpPr>
        <p:cxnSp>
          <p:nvCxnSpPr>
            <p:cNvPr id="5" name="رابط مستقيم 4"/>
            <p:cNvCxnSpPr/>
            <p:nvPr/>
          </p:nvCxnSpPr>
          <p:spPr>
            <a:xfrm flipH="1" flipV="1">
              <a:off x="2415325" y="1325340"/>
              <a:ext cx="1286990" cy="138358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رابط مستقيم 23"/>
            <p:cNvCxnSpPr/>
            <p:nvPr/>
          </p:nvCxnSpPr>
          <p:spPr>
            <a:xfrm flipH="1">
              <a:off x="1187625" y="2708920"/>
              <a:ext cx="2527944" cy="1083394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29" name="رابط مستقيم 28"/>
          <p:cNvCxnSpPr/>
          <p:nvPr/>
        </p:nvCxnSpPr>
        <p:spPr>
          <a:xfrm flipH="1" flipV="1">
            <a:off x="641189" y="2489564"/>
            <a:ext cx="3061126" cy="21935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78" y="22683"/>
            <a:ext cx="1105322" cy="65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مربع نص 4"/>
          <p:cNvSpPr txBox="1"/>
          <p:nvPr/>
        </p:nvSpPr>
        <p:spPr>
          <a:xfrm>
            <a:off x="2928926" y="6488668"/>
            <a:ext cx="58579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13"/>
              </a:rPr>
              <a:t>https://www.facebook.com/groups/syria.teachers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618311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64" y="908720"/>
            <a:ext cx="46577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64" y="1412776"/>
            <a:ext cx="33051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61" y="1196752"/>
            <a:ext cx="1476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88840"/>
            <a:ext cx="4305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90" y="4671772"/>
            <a:ext cx="4486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3099001" y="3926954"/>
            <a:ext cx="6081511" cy="438150"/>
            <a:chOff x="2976764" y="4009048"/>
            <a:chExt cx="6081511" cy="438150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4009048"/>
              <a:ext cx="88582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64" y="4018573"/>
              <a:ext cx="5181600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89" y="5208967"/>
            <a:ext cx="4333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61" y="4671772"/>
            <a:ext cx="4819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05264"/>
            <a:ext cx="5076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6" y="6237312"/>
            <a:ext cx="44862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مجموعة 4"/>
          <p:cNvGrpSpPr/>
          <p:nvPr/>
        </p:nvGrpSpPr>
        <p:grpSpPr>
          <a:xfrm>
            <a:off x="-16630" y="2159619"/>
            <a:ext cx="2360787" cy="2349501"/>
            <a:chOff x="199394" y="2069182"/>
            <a:chExt cx="2360787" cy="2349501"/>
          </a:xfrm>
        </p:grpSpPr>
        <p:sp>
          <p:nvSpPr>
            <p:cNvPr id="3" name="مثلث متساوي الساقين 2"/>
            <p:cNvSpPr/>
            <p:nvPr/>
          </p:nvSpPr>
          <p:spPr>
            <a:xfrm>
              <a:off x="480368" y="2432585"/>
              <a:ext cx="2003400" cy="1572834"/>
            </a:xfrm>
            <a:custGeom>
              <a:avLst/>
              <a:gdLst>
                <a:gd name="connsiteX0" fmla="*/ 0 w 1800200"/>
                <a:gd name="connsiteY0" fmla="*/ 1224491 h 1224491"/>
                <a:gd name="connsiteX1" fmla="*/ 900100 w 1800200"/>
                <a:gd name="connsiteY1" fmla="*/ 0 h 1224491"/>
                <a:gd name="connsiteX2" fmla="*/ 1800200 w 1800200"/>
                <a:gd name="connsiteY2" fmla="*/ 1224491 h 1224491"/>
                <a:gd name="connsiteX3" fmla="*/ 0 w 1800200"/>
                <a:gd name="connsiteY3" fmla="*/ 1224491 h 1224491"/>
                <a:gd name="connsiteX0" fmla="*/ 0 w 2003400"/>
                <a:gd name="connsiteY0" fmla="*/ 513291 h 1224491"/>
                <a:gd name="connsiteX1" fmla="*/ 1103300 w 2003400"/>
                <a:gd name="connsiteY1" fmla="*/ 0 h 1224491"/>
                <a:gd name="connsiteX2" fmla="*/ 2003400 w 2003400"/>
                <a:gd name="connsiteY2" fmla="*/ 1224491 h 1224491"/>
                <a:gd name="connsiteX3" fmla="*/ 0 w 2003400"/>
                <a:gd name="connsiteY3" fmla="*/ 513291 h 1224491"/>
                <a:gd name="connsiteX0" fmla="*/ 0 w 2003400"/>
                <a:gd name="connsiteY0" fmla="*/ 760034 h 1471234"/>
                <a:gd name="connsiteX1" fmla="*/ 1596786 w 2003400"/>
                <a:gd name="connsiteY1" fmla="*/ 0 h 1471234"/>
                <a:gd name="connsiteX2" fmla="*/ 2003400 w 2003400"/>
                <a:gd name="connsiteY2" fmla="*/ 1471234 h 1471234"/>
                <a:gd name="connsiteX3" fmla="*/ 0 w 2003400"/>
                <a:gd name="connsiteY3" fmla="*/ 760034 h 1471234"/>
                <a:gd name="connsiteX0" fmla="*/ 0 w 2003400"/>
                <a:gd name="connsiteY0" fmla="*/ 890662 h 1601862"/>
                <a:gd name="connsiteX1" fmla="*/ 1727415 w 2003400"/>
                <a:gd name="connsiteY1" fmla="*/ 0 h 1601862"/>
                <a:gd name="connsiteX2" fmla="*/ 2003400 w 2003400"/>
                <a:gd name="connsiteY2" fmla="*/ 1601862 h 1601862"/>
                <a:gd name="connsiteX3" fmla="*/ 0 w 2003400"/>
                <a:gd name="connsiteY3" fmla="*/ 890662 h 1601862"/>
                <a:gd name="connsiteX0" fmla="*/ 0 w 2003400"/>
                <a:gd name="connsiteY0" fmla="*/ 672948 h 1384148"/>
                <a:gd name="connsiteX1" fmla="*/ 1785473 w 2003400"/>
                <a:gd name="connsiteY1" fmla="*/ 0 h 1384148"/>
                <a:gd name="connsiteX2" fmla="*/ 2003400 w 2003400"/>
                <a:gd name="connsiteY2" fmla="*/ 1384148 h 1384148"/>
                <a:gd name="connsiteX3" fmla="*/ 0 w 2003400"/>
                <a:gd name="connsiteY3" fmla="*/ 672948 h 1384148"/>
                <a:gd name="connsiteX0" fmla="*/ 0 w 2003400"/>
                <a:gd name="connsiteY0" fmla="*/ 861634 h 1572834"/>
                <a:gd name="connsiteX1" fmla="*/ 1959644 w 2003400"/>
                <a:gd name="connsiteY1" fmla="*/ 0 h 1572834"/>
                <a:gd name="connsiteX2" fmla="*/ 2003400 w 2003400"/>
                <a:gd name="connsiteY2" fmla="*/ 1572834 h 1572834"/>
                <a:gd name="connsiteX3" fmla="*/ 0 w 2003400"/>
                <a:gd name="connsiteY3" fmla="*/ 861634 h 157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400" h="1572834">
                  <a:moveTo>
                    <a:pt x="0" y="861634"/>
                  </a:moveTo>
                  <a:lnTo>
                    <a:pt x="1959644" y="0"/>
                  </a:lnTo>
                  <a:lnTo>
                    <a:pt x="2003400" y="1572834"/>
                  </a:lnTo>
                  <a:lnTo>
                    <a:pt x="0" y="86163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2143610" y="2069182"/>
              <a:ext cx="340158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A</a:t>
              </a:r>
              <a:endParaRPr lang="ar-SY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99394" y="3244914"/>
              <a:ext cx="340158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B</a:t>
              </a:r>
              <a:endParaRPr lang="ar-SY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2239259" y="4018573"/>
              <a:ext cx="320922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C</a:t>
              </a:r>
              <a:endParaRPr lang="ar-SY" sz="2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1118841" y="2523022"/>
            <a:ext cx="1105147" cy="1734035"/>
            <a:chOff x="1334865" y="2432585"/>
            <a:chExt cx="1105147" cy="1734035"/>
          </a:xfrm>
        </p:grpSpPr>
        <p:cxnSp>
          <p:nvCxnSpPr>
            <p:cNvPr id="7" name="رابط مستقيم 6"/>
            <p:cNvCxnSpPr>
              <a:stCxn id="3" idx="1"/>
            </p:cNvCxnSpPr>
            <p:nvPr/>
          </p:nvCxnSpPr>
          <p:spPr>
            <a:xfrm flipH="1">
              <a:off x="1334865" y="2432585"/>
              <a:ext cx="1105147" cy="1734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مربع نص 22"/>
            <p:cNvSpPr txBox="1"/>
            <p:nvPr/>
          </p:nvSpPr>
          <p:spPr>
            <a:xfrm>
              <a:off x="1469244" y="3717032"/>
              <a:ext cx="352982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N</a:t>
              </a:r>
              <a:endParaRPr lang="ar-SY" sz="2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6934826" y="3068960"/>
            <a:ext cx="2066298" cy="581025"/>
            <a:chOff x="6934826" y="3123525"/>
            <a:chExt cx="2066298" cy="581025"/>
          </a:xfrm>
        </p:grpSpPr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599" y="3204488"/>
              <a:ext cx="77152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826" y="3123525"/>
              <a:ext cx="10287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رابط مستقيم 11"/>
          <p:cNvCxnSpPr>
            <a:stCxn id="3" idx="2"/>
          </p:cNvCxnSpPr>
          <p:nvPr/>
        </p:nvCxnSpPr>
        <p:spPr>
          <a:xfrm flipV="1">
            <a:off x="2267744" y="1841402"/>
            <a:ext cx="990004" cy="2254454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7" name="مجموعة 16"/>
          <p:cNvGrpSpPr/>
          <p:nvPr/>
        </p:nvGrpSpPr>
        <p:grpSpPr>
          <a:xfrm>
            <a:off x="1730124" y="2991411"/>
            <a:ext cx="1104369" cy="295246"/>
            <a:chOff x="1730124" y="2991411"/>
            <a:chExt cx="1104369" cy="295246"/>
          </a:xfrm>
        </p:grpSpPr>
        <p:sp>
          <p:nvSpPr>
            <p:cNvPr id="36" name="شارة رتبة 35"/>
            <p:cNvSpPr/>
            <p:nvPr/>
          </p:nvSpPr>
          <p:spPr>
            <a:xfrm rot="17428623">
              <a:off x="2634838" y="2993576"/>
              <a:ext cx="201820" cy="197490"/>
            </a:xfrm>
            <a:prstGeom prst="chevron">
              <a:avLst>
                <a:gd name="adj" fmla="val 69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>
                <a:solidFill>
                  <a:schemeClr val="tx1"/>
                </a:solidFill>
              </a:endParaRPr>
            </a:p>
          </p:txBody>
        </p:sp>
        <p:sp>
          <p:nvSpPr>
            <p:cNvPr id="37" name="شارة رتبة 36"/>
            <p:cNvSpPr/>
            <p:nvPr/>
          </p:nvSpPr>
          <p:spPr>
            <a:xfrm rot="17726512">
              <a:off x="1727959" y="3087002"/>
              <a:ext cx="201820" cy="197490"/>
            </a:xfrm>
            <a:prstGeom prst="chevron">
              <a:avLst>
                <a:gd name="adj" fmla="val 714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264344" y="1841401"/>
            <a:ext cx="3443560" cy="1548639"/>
            <a:chOff x="264344" y="1841402"/>
            <a:chExt cx="3227536" cy="1548637"/>
          </a:xfrm>
        </p:grpSpPr>
        <p:cxnSp>
          <p:nvCxnSpPr>
            <p:cNvPr id="15" name="رابط مستقيم 14"/>
            <p:cNvCxnSpPr/>
            <p:nvPr/>
          </p:nvCxnSpPr>
          <p:spPr>
            <a:xfrm flipV="1">
              <a:off x="264344" y="1841402"/>
              <a:ext cx="3227536" cy="154863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مربع نص 37"/>
            <p:cNvSpPr txBox="1"/>
            <p:nvPr/>
          </p:nvSpPr>
          <p:spPr>
            <a:xfrm>
              <a:off x="2884463" y="2020778"/>
              <a:ext cx="346570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D</a:t>
              </a:r>
              <a:endParaRPr lang="ar-SY" sz="2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1678027" y="2627620"/>
            <a:ext cx="840119" cy="1126069"/>
            <a:chOff x="1678027" y="2627620"/>
            <a:chExt cx="840119" cy="1126069"/>
          </a:xfrm>
        </p:grpSpPr>
        <p:sp>
          <p:nvSpPr>
            <p:cNvPr id="25" name="مربع نص 24"/>
            <p:cNvSpPr txBox="1"/>
            <p:nvPr/>
          </p:nvSpPr>
          <p:spPr>
            <a:xfrm>
              <a:off x="1678027" y="2627620"/>
              <a:ext cx="30168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  <a:endParaRPr lang="ar-SY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1966059" y="2699628"/>
              <a:ext cx="30168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ar-SY" b="1" dirty="0">
                <a:solidFill>
                  <a:srgbClr val="00B050"/>
                </a:solidFill>
              </a:endParaRPr>
            </a:p>
          </p:txBody>
        </p:sp>
        <p:sp>
          <p:nvSpPr>
            <p:cNvPr id="39" name="مربع نص 38"/>
            <p:cNvSpPr txBox="1"/>
            <p:nvPr/>
          </p:nvSpPr>
          <p:spPr>
            <a:xfrm>
              <a:off x="2216461" y="3384357"/>
              <a:ext cx="30168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3</a:t>
              </a:r>
              <a:endParaRPr lang="ar-SY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5615"/>
            <a:ext cx="638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2223988" y="69872"/>
            <a:ext cx="4919156" cy="685800"/>
            <a:chOff x="2223988" y="69872"/>
            <a:chExt cx="4919156" cy="685800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5311"/>
            <a:stretch/>
          </p:blipFill>
          <p:spPr bwMode="auto">
            <a:xfrm>
              <a:off x="6372200" y="69872"/>
              <a:ext cx="770944" cy="685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988" y="160360"/>
              <a:ext cx="4010025" cy="5048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6" name="وسيلة شرح على شكل سحابة 5"/>
          <p:cNvSpPr/>
          <p:nvPr/>
        </p:nvSpPr>
        <p:spPr>
          <a:xfrm>
            <a:off x="3726186" y="1687523"/>
            <a:ext cx="4086174" cy="1881500"/>
          </a:xfrm>
          <a:prstGeom prst="cloudCallout">
            <a:avLst>
              <a:gd name="adj1" fmla="val 41316"/>
              <a:gd name="adj2" fmla="val 10415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/>
              <a:t>ما هما المستقيمان المتوازيان في كل من الحالتين؟ وما هو القاطع؟</a:t>
            </a:r>
            <a:endParaRPr lang="ar-SY" sz="24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2686139" y="2204864"/>
            <a:ext cx="3016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ar-S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2690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0"/>
            <a:ext cx="4295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375"/>
            <a:ext cx="36099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375581"/>
            <a:ext cx="5829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81" y="1988840"/>
            <a:ext cx="5648325" cy="75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5615"/>
            <a:ext cx="638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089961" cy="188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61" y="4437112"/>
            <a:ext cx="48387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52" y="4941168"/>
            <a:ext cx="26384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22" y="5489721"/>
            <a:ext cx="18288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66" y="5508771"/>
            <a:ext cx="17145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42" y="5537346"/>
            <a:ext cx="1285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00" y="5474171"/>
            <a:ext cx="2295525" cy="61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41" y="6203776"/>
            <a:ext cx="4162425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رابط مستقيم 16"/>
          <p:cNvCxnSpPr/>
          <p:nvPr/>
        </p:nvCxnSpPr>
        <p:spPr>
          <a:xfrm>
            <a:off x="899592" y="1340767"/>
            <a:ext cx="1008112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V="1">
            <a:off x="899592" y="329466"/>
            <a:ext cx="889189" cy="10113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 flipV="1">
            <a:off x="1788781" y="329466"/>
            <a:ext cx="2113262" cy="10113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1907704" y="1340767"/>
            <a:ext cx="2044635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8877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0"/>
            <a:ext cx="49625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31623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" y="0"/>
            <a:ext cx="6953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168" b="50000"/>
          <a:stretch/>
        </p:blipFill>
        <p:spPr bwMode="auto">
          <a:xfrm>
            <a:off x="8289689" y="2853738"/>
            <a:ext cx="66929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مستطيل 1"/>
              <p:cNvSpPr/>
              <p:nvPr/>
            </p:nvSpPr>
            <p:spPr>
              <a:xfrm>
                <a:off x="3797183" y="3771900"/>
                <a:ext cx="5161798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Y" sz="2000" b="1" dirty="0" smtClean="0">
                    <a:solidFill>
                      <a:srgbClr val="00B050"/>
                    </a:solidFill>
                  </a:rPr>
                  <a:t>بما ان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𝑫𝑯</m:t>
                    </m:r>
                  </m:oMath>
                </a14:m>
                <a:r>
                  <a:rPr lang="ar-SY" sz="2000" b="1" dirty="0">
                    <a:solidFill>
                      <a:srgbClr val="00B050"/>
                    </a:solidFill>
                  </a:rPr>
                  <a:t> منصف داخلي للزاوية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/>
                      </a:rPr>
                      <m:t>𝐅</m:t>
                    </m:r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ar-SY" sz="2000" b="1" dirty="0">
                    <a:solidFill>
                      <a:srgbClr val="00B050"/>
                    </a:solidFill>
                  </a:rPr>
                  <a:t> </a:t>
                </a:r>
                <a:r>
                  <a:rPr lang="ar-SY" sz="2000" b="1" dirty="0" smtClean="0">
                    <a:solidFill>
                      <a:srgbClr val="00B050"/>
                    </a:solidFill>
                  </a:rPr>
                  <a:t>فإن </a:t>
                </a:r>
                <a:r>
                  <a:rPr lang="ar-SY" sz="2000" b="1" dirty="0">
                    <a:solidFill>
                      <a:srgbClr val="00B050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𝑯𝑬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𝑯𝑭</m:t>
                        </m:r>
                      </m:den>
                    </m:f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𝑫𝑬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𝑫𝑭</m:t>
                        </m:r>
                      </m:den>
                    </m:f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183" y="3771900"/>
                <a:ext cx="5161798" cy="53399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1181" b="-8046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مستطيل 2"/>
              <p:cNvSpPr/>
              <p:nvPr/>
            </p:nvSpPr>
            <p:spPr>
              <a:xfrm>
                <a:off x="3183233" y="4653136"/>
                <a:ext cx="5775748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IQ" sz="2000" b="1" dirty="0" smtClean="0">
                    <a:solidFill>
                      <a:srgbClr val="00B050"/>
                    </a:solidFill>
                  </a:rPr>
                  <a:t>بتثبيت البسط وإضافته إلى المقام الموافق نجد </a:t>
                </a:r>
                <a:r>
                  <a:rPr lang="ar-SY" sz="2000" b="1" dirty="0" smtClean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𝑯𝑬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𝑯𝑭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𝑯𝑬</m:t>
                        </m:r>
                      </m:den>
                    </m:f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𝑫𝑬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𝑫𝑭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𝑫𝑬</m:t>
                        </m:r>
                      </m:den>
                    </m:f>
                  </m:oMath>
                </a14:m>
                <a:endParaRPr lang="ar-SY" sz="2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33" y="4653136"/>
                <a:ext cx="5775748" cy="53553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r="-1055" b="-6818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مستطيل 5"/>
              <p:cNvSpPr/>
              <p:nvPr/>
            </p:nvSpPr>
            <p:spPr>
              <a:xfrm>
                <a:off x="2029020" y="5445224"/>
                <a:ext cx="7079484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IQ" sz="2000" b="1" dirty="0" smtClean="0">
                    <a:solidFill>
                      <a:srgbClr val="00B050"/>
                    </a:solidFill>
                  </a:rPr>
                  <a:t>بالتعويض نجد</a:t>
                </a:r>
                <a:r>
                  <a:rPr lang="ar-SY" sz="20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ar-SY" sz="2000" b="1" dirty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𝑯𝑬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f>
                          <m:fPr>
                            <m:ctrlP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ar-SY" sz="2000" b="1" dirty="0">
                    <a:solidFill>
                      <a:srgbClr val="00B050"/>
                    </a:solidFill>
                  </a:rPr>
                  <a:t> </a:t>
                </a:r>
                <a:r>
                  <a:rPr lang="ar-IQ" sz="2000" b="1" dirty="0" smtClean="0">
                    <a:solidFill>
                      <a:srgbClr val="00B050"/>
                    </a:solidFill>
                  </a:rPr>
                  <a:t>و</a:t>
                </a:r>
                <a:r>
                  <a:rPr lang="ar-SY" sz="2000" b="1" dirty="0" smtClean="0">
                    <a:solidFill>
                      <a:srgbClr val="00B050"/>
                    </a:solidFill>
                  </a:rPr>
                  <a:t>باستخدام </a:t>
                </a:r>
                <a:r>
                  <a:rPr lang="ar-SY" sz="2000" b="1" dirty="0">
                    <a:solidFill>
                      <a:srgbClr val="00B050"/>
                    </a:solidFill>
                  </a:rPr>
                  <a:t>خاصة الضرب التقاطعي نجد </a:t>
                </a:r>
                <a:r>
                  <a:rPr lang="ar-SY" sz="2000" b="1" dirty="0" smtClean="0">
                    <a:solidFill>
                      <a:srgbClr val="00B050"/>
                    </a:solidFill>
                  </a:rPr>
                  <a:t>:</a:t>
                </a:r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20" y="5445224"/>
                <a:ext cx="7079484" cy="674159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r="-86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مستطيل 6"/>
              <p:cNvSpPr/>
              <p:nvPr/>
            </p:nvSpPr>
            <p:spPr>
              <a:xfrm>
                <a:off x="1902143" y="5408492"/>
                <a:ext cx="1157689" cy="612796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𝑯𝑬</m:t>
                      </m:r>
                      <m:r>
                        <a:rPr lang="en-US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SY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143" y="5408492"/>
                <a:ext cx="1157689" cy="61279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مستطيل 9"/>
              <p:cNvSpPr/>
              <p:nvPr/>
            </p:nvSpPr>
            <p:spPr>
              <a:xfrm>
                <a:off x="3098706" y="6119383"/>
                <a:ext cx="4618572" cy="612796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𝑯𝑭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𝑭𝑬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𝑯𝑬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𝟒𝟎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SY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مستطيل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706" y="6119383"/>
                <a:ext cx="4618572" cy="612796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رابط مستقيم 8"/>
          <p:cNvCxnSpPr/>
          <p:nvPr/>
        </p:nvCxnSpPr>
        <p:spPr>
          <a:xfrm>
            <a:off x="1187624" y="404664"/>
            <a:ext cx="1512168" cy="16561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2699792" y="2060848"/>
            <a:ext cx="1088373" cy="118731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انفجار 1 34"/>
          <p:cNvSpPr/>
          <p:nvPr/>
        </p:nvSpPr>
        <p:spPr>
          <a:xfrm>
            <a:off x="0" y="1"/>
            <a:ext cx="8825344" cy="6165304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b="1" dirty="0" smtClean="0">
                <a:cs typeface="Diwani Letter" pitchFamily="2" charset="-78"/>
              </a:rPr>
              <a:t>تحقق الهدف الأول : فهم مبرهنة المنصف الداخلي لزاوية في المثلث وتطبيقها.</a:t>
            </a:r>
            <a:endParaRPr lang="ar-SY" sz="4800" b="1" dirty="0">
              <a:cs typeface="Diwani Lette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079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0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51" y="14713"/>
            <a:ext cx="5162550" cy="65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57833"/>
            <a:ext cx="65246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3"/>
          <p:cNvGrpSpPr/>
          <p:nvPr/>
        </p:nvGrpSpPr>
        <p:grpSpPr>
          <a:xfrm>
            <a:off x="2606" y="2303635"/>
            <a:ext cx="2177653" cy="2317563"/>
            <a:chOff x="382528" y="2069182"/>
            <a:chExt cx="2177653" cy="2317563"/>
          </a:xfrm>
        </p:grpSpPr>
        <p:sp>
          <p:nvSpPr>
            <p:cNvPr id="5" name="مثلث متساوي الساقين 2"/>
            <p:cNvSpPr/>
            <p:nvPr/>
          </p:nvSpPr>
          <p:spPr>
            <a:xfrm>
              <a:off x="480368" y="2432585"/>
              <a:ext cx="2003400" cy="1572834"/>
            </a:xfrm>
            <a:custGeom>
              <a:avLst/>
              <a:gdLst>
                <a:gd name="connsiteX0" fmla="*/ 0 w 1800200"/>
                <a:gd name="connsiteY0" fmla="*/ 1224491 h 1224491"/>
                <a:gd name="connsiteX1" fmla="*/ 900100 w 1800200"/>
                <a:gd name="connsiteY1" fmla="*/ 0 h 1224491"/>
                <a:gd name="connsiteX2" fmla="*/ 1800200 w 1800200"/>
                <a:gd name="connsiteY2" fmla="*/ 1224491 h 1224491"/>
                <a:gd name="connsiteX3" fmla="*/ 0 w 1800200"/>
                <a:gd name="connsiteY3" fmla="*/ 1224491 h 1224491"/>
                <a:gd name="connsiteX0" fmla="*/ 0 w 2003400"/>
                <a:gd name="connsiteY0" fmla="*/ 513291 h 1224491"/>
                <a:gd name="connsiteX1" fmla="*/ 1103300 w 2003400"/>
                <a:gd name="connsiteY1" fmla="*/ 0 h 1224491"/>
                <a:gd name="connsiteX2" fmla="*/ 2003400 w 2003400"/>
                <a:gd name="connsiteY2" fmla="*/ 1224491 h 1224491"/>
                <a:gd name="connsiteX3" fmla="*/ 0 w 2003400"/>
                <a:gd name="connsiteY3" fmla="*/ 513291 h 1224491"/>
                <a:gd name="connsiteX0" fmla="*/ 0 w 2003400"/>
                <a:gd name="connsiteY0" fmla="*/ 760034 h 1471234"/>
                <a:gd name="connsiteX1" fmla="*/ 1596786 w 2003400"/>
                <a:gd name="connsiteY1" fmla="*/ 0 h 1471234"/>
                <a:gd name="connsiteX2" fmla="*/ 2003400 w 2003400"/>
                <a:gd name="connsiteY2" fmla="*/ 1471234 h 1471234"/>
                <a:gd name="connsiteX3" fmla="*/ 0 w 2003400"/>
                <a:gd name="connsiteY3" fmla="*/ 760034 h 1471234"/>
                <a:gd name="connsiteX0" fmla="*/ 0 w 2003400"/>
                <a:gd name="connsiteY0" fmla="*/ 890662 h 1601862"/>
                <a:gd name="connsiteX1" fmla="*/ 1727415 w 2003400"/>
                <a:gd name="connsiteY1" fmla="*/ 0 h 1601862"/>
                <a:gd name="connsiteX2" fmla="*/ 2003400 w 2003400"/>
                <a:gd name="connsiteY2" fmla="*/ 1601862 h 1601862"/>
                <a:gd name="connsiteX3" fmla="*/ 0 w 2003400"/>
                <a:gd name="connsiteY3" fmla="*/ 890662 h 1601862"/>
                <a:gd name="connsiteX0" fmla="*/ 0 w 2003400"/>
                <a:gd name="connsiteY0" fmla="*/ 672948 h 1384148"/>
                <a:gd name="connsiteX1" fmla="*/ 1785473 w 2003400"/>
                <a:gd name="connsiteY1" fmla="*/ 0 h 1384148"/>
                <a:gd name="connsiteX2" fmla="*/ 2003400 w 2003400"/>
                <a:gd name="connsiteY2" fmla="*/ 1384148 h 1384148"/>
                <a:gd name="connsiteX3" fmla="*/ 0 w 2003400"/>
                <a:gd name="connsiteY3" fmla="*/ 672948 h 1384148"/>
                <a:gd name="connsiteX0" fmla="*/ 0 w 2003400"/>
                <a:gd name="connsiteY0" fmla="*/ 861634 h 1572834"/>
                <a:gd name="connsiteX1" fmla="*/ 1959644 w 2003400"/>
                <a:gd name="connsiteY1" fmla="*/ 0 h 1572834"/>
                <a:gd name="connsiteX2" fmla="*/ 2003400 w 2003400"/>
                <a:gd name="connsiteY2" fmla="*/ 1572834 h 1572834"/>
                <a:gd name="connsiteX3" fmla="*/ 0 w 2003400"/>
                <a:gd name="connsiteY3" fmla="*/ 861634 h 157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400" h="1572834">
                  <a:moveTo>
                    <a:pt x="0" y="861634"/>
                  </a:moveTo>
                  <a:lnTo>
                    <a:pt x="1959644" y="0"/>
                  </a:lnTo>
                  <a:lnTo>
                    <a:pt x="2003400" y="1572834"/>
                  </a:lnTo>
                  <a:lnTo>
                    <a:pt x="0" y="86163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2143610" y="2069182"/>
              <a:ext cx="340158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A</a:t>
              </a:r>
              <a:endParaRPr lang="ar-SY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382528" y="3266555"/>
              <a:ext cx="320922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C</a:t>
              </a:r>
              <a:endParaRPr lang="ar-SY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2231245" y="3986635"/>
              <a:ext cx="328936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B</a:t>
              </a:r>
              <a:endParaRPr lang="ar-SY" sz="2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917667" y="2667038"/>
            <a:ext cx="1134896" cy="1754105"/>
            <a:chOff x="1170968" y="2486776"/>
            <a:chExt cx="1134896" cy="1754105"/>
          </a:xfrm>
        </p:grpSpPr>
        <p:cxnSp>
          <p:nvCxnSpPr>
            <p:cNvPr id="10" name="رابط مستقيم 9"/>
            <p:cNvCxnSpPr/>
            <p:nvPr/>
          </p:nvCxnSpPr>
          <p:spPr>
            <a:xfrm flipH="1">
              <a:off x="1170968" y="2486776"/>
              <a:ext cx="1134896" cy="17541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مربع نص 10"/>
            <p:cNvSpPr txBox="1"/>
            <p:nvPr/>
          </p:nvSpPr>
          <p:spPr>
            <a:xfrm>
              <a:off x="1440925" y="3784732"/>
              <a:ext cx="352982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N</a:t>
              </a:r>
              <a:endParaRPr lang="ar-SY" sz="2000" b="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14" name="رابط مستقيم 13"/>
          <p:cNvCxnSpPr>
            <a:stCxn id="5" idx="2"/>
          </p:cNvCxnSpPr>
          <p:nvPr/>
        </p:nvCxnSpPr>
        <p:spPr>
          <a:xfrm flipV="1">
            <a:off x="2103846" y="1985418"/>
            <a:ext cx="990004" cy="2254454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>
            <a:stCxn id="7" idx="0"/>
          </p:cNvCxnSpPr>
          <p:nvPr/>
        </p:nvCxnSpPr>
        <p:spPr>
          <a:xfrm flipV="1">
            <a:off x="163067" y="1985418"/>
            <a:ext cx="3400821" cy="1515590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2771800" y="2139533"/>
            <a:ext cx="853119" cy="5693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100" b="1" dirty="0" smtClean="0">
                <a:solidFill>
                  <a:srgbClr val="7030A0"/>
                </a:solidFill>
                <a:latin typeface="Berlin Sans FB"/>
              </a:rPr>
              <a:t>               •</a:t>
            </a:r>
            <a:endParaRPr lang="ar-IQ" sz="1100" b="1" dirty="0" smtClean="0">
              <a:solidFill>
                <a:srgbClr val="7030A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7030A0"/>
                </a:solidFill>
              </a:rPr>
              <a:t>  D</a:t>
            </a:r>
            <a:endParaRPr lang="ar-SY" sz="2000" b="1" dirty="0">
              <a:solidFill>
                <a:srgbClr val="7030A0"/>
              </a:solidFill>
            </a:endParaRPr>
          </a:p>
        </p:txBody>
      </p:sp>
      <p:grpSp>
        <p:nvGrpSpPr>
          <p:cNvPr id="35" name="مجموعة 34"/>
          <p:cNvGrpSpPr/>
          <p:nvPr/>
        </p:nvGrpSpPr>
        <p:grpSpPr>
          <a:xfrm>
            <a:off x="1514129" y="2771636"/>
            <a:ext cx="589717" cy="441340"/>
            <a:chOff x="1514129" y="2771636"/>
            <a:chExt cx="589717" cy="441340"/>
          </a:xfrm>
        </p:grpSpPr>
        <p:sp>
          <p:nvSpPr>
            <p:cNvPr id="12" name="مربع نص 11"/>
            <p:cNvSpPr txBox="1"/>
            <p:nvPr/>
          </p:nvSpPr>
          <p:spPr>
            <a:xfrm>
              <a:off x="1514129" y="2771636"/>
              <a:ext cx="30168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2</a:t>
              </a:r>
              <a:endParaRPr lang="ar-SY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802161" y="2843644"/>
              <a:ext cx="30168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ar-SY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2052563" y="3528373"/>
            <a:ext cx="3016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ar-SY" b="1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1" y="1786905"/>
            <a:ext cx="35242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91" y="2528237"/>
            <a:ext cx="40290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296427"/>
            <a:ext cx="658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1" y="4098404"/>
            <a:ext cx="33337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44" y="4797152"/>
            <a:ext cx="6010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6" y="5367154"/>
            <a:ext cx="8191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41" y="6100579"/>
            <a:ext cx="5686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" y="0"/>
            <a:ext cx="6953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مجموعة 29"/>
          <p:cNvGrpSpPr/>
          <p:nvPr/>
        </p:nvGrpSpPr>
        <p:grpSpPr>
          <a:xfrm>
            <a:off x="1979807" y="2329817"/>
            <a:ext cx="620974" cy="979001"/>
            <a:chOff x="1979807" y="2329817"/>
            <a:chExt cx="620974" cy="979001"/>
          </a:xfrm>
        </p:grpSpPr>
        <p:grpSp>
          <p:nvGrpSpPr>
            <p:cNvPr id="22" name="مجموعة 21"/>
            <p:cNvGrpSpPr/>
            <p:nvPr/>
          </p:nvGrpSpPr>
          <p:grpSpPr>
            <a:xfrm>
              <a:off x="2438763" y="2329817"/>
              <a:ext cx="162018" cy="185898"/>
              <a:chOff x="4139952" y="2523022"/>
              <a:chExt cx="162018" cy="185898"/>
            </a:xfrm>
          </p:grpSpPr>
          <p:cxnSp>
            <p:nvCxnSpPr>
              <p:cNvPr id="3" name="رابط مستقيم 2"/>
              <p:cNvCxnSpPr/>
              <p:nvPr/>
            </p:nvCxnSpPr>
            <p:spPr>
              <a:xfrm flipH="1" flipV="1">
                <a:off x="4139952" y="2523022"/>
                <a:ext cx="90010" cy="17660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رابط مستقيم 31"/>
              <p:cNvCxnSpPr/>
              <p:nvPr/>
            </p:nvCxnSpPr>
            <p:spPr>
              <a:xfrm flipH="1" flipV="1">
                <a:off x="4211960" y="2532314"/>
                <a:ext cx="90010" cy="17660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مجموعة 35"/>
            <p:cNvGrpSpPr/>
            <p:nvPr/>
          </p:nvGrpSpPr>
          <p:grpSpPr>
            <a:xfrm rot="18863246">
              <a:off x="2000483" y="3130192"/>
              <a:ext cx="157950" cy="199301"/>
              <a:chOff x="4139952" y="2523022"/>
              <a:chExt cx="162018" cy="185898"/>
            </a:xfrm>
          </p:grpSpPr>
          <p:cxnSp>
            <p:nvCxnSpPr>
              <p:cNvPr id="37" name="رابط مستقيم 36"/>
              <p:cNvCxnSpPr/>
              <p:nvPr/>
            </p:nvCxnSpPr>
            <p:spPr>
              <a:xfrm flipH="1" flipV="1">
                <a:off x="4139952" y="2523022"/>
                <a:ext cx="90010" cy="17660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/>
              <p:cNvCxnSpPr/>
              <p:nvPr/>
            </p:nvCxnSpPr>
            <p:spPr>
              <a:xfrm flipH="1" flipV="1">
                <a:off x="4211960" y="2532314"/>
                <a:ext cx="90010" cy="17660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مربع نص 52"/>
          <p:cNvSpPr txBox="1"/>
          <p:nvPr/>
        </p:nvSpPr>
        <p:spPr>
          <a:xfrm>
            <a:off x="2528773" y="2373881"/>
            <a:ext cx="3016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ar-SY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524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99" y="0"/>
            <a:ext cx="16764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9481"/>
            <a:ext cx="39528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33051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27" y="2303909"/>
            <a:ext cx="2876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3517"/>
            <a:ext cx="1514475" cy="58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5" y="4653136"/>
            <a:ext cx="8258175" cy="48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" y="-17774"/>
            <a:ext cx="657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4"/>
          <p:cNvSpPr txBox="1"/>
          <p:nvPr/>
        </p:nvSpPr>
        <p:spPr>
          <a:xfrm>
            <a:off x="2928926" y="6488668"/>
            <a:ext cx="58579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13"/>
              </a:rPr>
              <a:t>https://www.facebook.com/groups/syria.teachers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43804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39" b="56997"/>
          <a:stretch/>
        </p:blipFill>
        <p:spPr bwMode="auto">
          <a:xfrm>
            <a:off x="7505470" y="43244"/>
            <a:ext cx="1651126" cy="101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00" b="50000"/>
          <a:stretch/>
        </p:blipFill>
        <p:spPr bwMode="auto">
          <a:xfrm>
            <a:off x="6876256" y="2348880"/>
            <a:ext cx="2138650" cy="48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2078"/>
            <a:ext cx="33147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" y="-17774"/>
            <a:ext cx="657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644008" y="4221088"/>
            <a:ext cx="4400550" cy="48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مستطيل 6"/>
              <p:cNvSpPr/>
              <p:nvPr/>
            </p:nvSpPr>
            <p:spPr>
              <a:xfrm>
                <a:off x="6734471" y="2852936"/>
                <a:ext cx="2266390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Y" sz="2000" b="1" dirty="0" smtClean="0">
                    <a:solidFill>
                      <a:schemeClr val="accent6">
                        <a:lumMod val="75000"/>
                      </a:schemeClr>
                    </a:solidFill>
                    <a:ea typeface="Calibri"/>
                  </a:rPr>
                  <a:t>من الفرض</a:t>
                </a:r>
                <a:r>
                  <a:rPr lang="ar-SY" sz="2400" b="1" dirty="0" smtClean="0">
                    <a:solidFill>
                      <a:schemeClr val="accent6">
                        <a:lumMod val="75000"/>
                      </a:schemeClr>
                    </a:solidFill>
                    <a:ea typeface="Times New Roman"/>
                  </a:rPr>
                  <a:t>: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𝑵𝑨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𝑵𝑫</m:t>
                        </m:r>
                      </m:den>
                    </m:f>
                    <m:r>
                      <a:rPr lang="en-US" sz="2400" b="1" i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  <a:endParaRPr lang="ar-SY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471" y="2852936"/>
                <a:ext cx="2266390" cy="62408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2688" b="-8824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رابط مستقيم 9"/>
          <p:cNvCxnSpPr/>
          <p:nvPr/>
        </p:nvCxnSpPr>
        <p:spPr>
          <a:xfrm flipH="1" flipV="1">
            <a:off x="1108508" y="1920086"/>
            <a:ext cx="79116" cy="6596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مستطيل 10"/>
              <p:cNvSpPr/>
              <p:nvPr/>
            </p:nvSpPr>
            <p:spPr>
              <a:xfrm>
                <a:off x="1060942" y="2852936"/>
                <a:ext cx="5527282" cy="537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IQ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بتثبيت البسط وإضافته </a:t>
                </a:r>
                <a:r>
                  <a:rPr lang="ar-IQ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إلى ال</a:t>
                </a:r>
                <a:r>
                  <a:rPr lang="ar-IQ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مقام </a:t>
                </a:r>
                <a:r>
                  <a:rPr lang="ar-IQ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الموافق نجد</a:t>
                </a:r>
                <a:r>
                  <a:rPr lang="ar-SY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𝑵𝑨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𝑵𝑫</m:t>
                        </m:r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𝑵𝑨</m:t>
                        </m:r>
                      </m:den>
                    </m:f>
                    <m:r>
                      <a:rPr lang="en-US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مستطيل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42" y="2852936"/>
                <a:ext cx="5527282" cy="53700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r="-1213" b="-6818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مستطيل 11"/>
              <p:cNvSpPr/>
              <p:nvPr/>
            </p:nvSpPr>
            <p:spPr>
              <a:xfrm>
                <a:off x="7316091" y="3573016"/>
                <a:ext cx="1864421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IQ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بالت</a:t>
                </a:r>
                <a:r>
                  <a:rPr lang="ar-SY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عوض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𝑵𝑨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ar-SY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091" y="3573016"/>
                <a:ext cx="1864421" cy="53694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r="-3595" b="-6818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ستطيل 12"/>
          <p:cNvSpPr/>
          <p:nvPr/>
        </p:nvSpPr>
        <p:spPr>
          <a:xfrm>
            <a:off x="3759316" y="3645024"/>
            <a:ext cx="3332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000" b="1" dirty="0" smtClean="0">
                <a:solidFill>
                  <a:schemeClr val="accent6">
                    <a:lumMod val="75000"/>
                  </a:schemeClr>
                </a:solidFill>
              </a:rPr>
              <a:t>ومنه </a:t>
            </a:r>
            <a:r>
              <a:rPr lang="ar-SY" sz="2000" b="1" dirty="0" smtClean="0">
                <a:solidFill>
                  <a:schemeClr val="accent6">
                    <a:lumMod val="75000"/>
                  </a:schemeClr>
                </a:solidFill>
              </a:rPr>
              <a:t>باستخدام </a:t>
            </a:r>
            <a:r>
              <a:rPr lang="ar-SY" sz="2000" b="1" dirty="0">
                <a:solidFill>
                  <a:schemeClr val="accent6">
                    <a:lumMod val="75000"/>
                  </a:schemeClr>
                </a:solidFill>
              </a:rPr>
              <a:t>الضرب التقاطعي نجد </a:t>
            </a:r>
            <a:r>
              <a:rPr lang="ar-SY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ar-SY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مستطيل 14"/>
              <p:cNvSpPr/>
              <p:nvPr/>
            </p:nvSpPr>
            <p:spPr>
              <a:xfrm>
                <a:off x="2494541" y="3663811"/>
                <a:ext cx="1109406" cy="40011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𝑵𝑨</m:t>
                      </m:r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ar-SY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مستطيل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541" y="3663811"/>
                <a:ext cx="1109406" cy="40011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مستطيل 18"/>
              <p:cNvSpPr/>
              <p:nvPr/>
            </p:nvSpPr>
            <p:spPr>
              <a:xfrm>
                <a:off x="261557" y="4155293"/>
                <a:ext cx="3342390" cy="40011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𝑁𝐷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𝐴𝐷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𝐴𝑁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مستطيل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57" y="4155293"/>
                <a:ext cx="3342390" cy="40011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رابط مستقيم 20"/>
          <p:cNvCxnSpPr/>
          <p:nvPr/>
        </p:nvCxnSpPr>
        <p:spPr>
          <a:xfrm flipH="1" flipV="1">
            <a:off x="950279" y="767958"/>
            <a:ext cx="158229" cy="11521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مستطيل 25"/>
              <p:cNvSpPr/>
              <p:nvPr/>
            </p:nvSpPr>
            <p:spPr>
              <a:xfrm>
                <a:off x="2060339" y="4797152"/>
                <a:ext cx="69074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Y" sz="20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ar-IQ" sz="2000" b="1" dirty="0" smtClean="0">
                    <a:solidFill>
                      <a:srgbClr val="00B0F0"/>
                    </a:solidFill>
                  </a:rPr>
                  <a:t>لدينا </a:t>
                </a:r>
                <a:r>
                  <a:rPr lang="ar-SY" sz="2000" b="1" dirty="0" smtClean="0">
                    <a:solidFill>
                      <a:srgbClr val="00B0F0"/>
                    </a:solidFill>
                  </a:rPr>
                  <a:t>في </a:t>
                </a:r>
                <a:r>
                  <a:rPr lang="ar-SY" sz="2000" b="1" dirty="0">
                    <a:solidFill>
                      <a:srgbClr val="00B0F0"/>
                    </a:solidFill>
                  </a:rPr>
                  <a:t>المثلث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𝑨𝑫𝑪</m:t>
                    </m:r>
                  </m:oMath>
                </a14:m>
                <a:r>
                  <a:rPr lang="ar-SY" sz="2000" b="1" dirty="0">
                    <a:solidFill>
                      <a:srgbClr val="00B0F0"/>
                    </a:solidFill>
                  </a:rPr>
                  <a:t> </a:t>
                </a:r>
                <a:r>
                  <a:rPr lang="ar-IQ" sz="2000" b="1" dirty="0" smtClean="0">
                    <a:solidFill>
                      <a:srgbClr val="00B0F0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𝑵𝑴</m:t>
                    </m:r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∥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ar-SY" sz="2000" b="1" dirty="0">
                    <a:solidFill>
                      <a:srgbClr val="00B0F0"/>
                    </a:solidFill>
                  </a:rPr>
                  <a:t> </a:t>
                </a:r>
                <a:r>
                  <a:rPr lang="ar-IQ" sz="2000" b="1" dirty="0">
                    <a:solidFill>
                      <a:srgbClr val="00B0F0"/>
                    </a:solidFill>
                  </a:rPr>
                  <a:t> </a:t>
                </a:r>
                <a:r>
                  <a:rPr lang="ar-IQ" sz="2000" b="1" dirty="0" smtClean="0">
                    <a:solidFill>
                      <a:srgbClr val="00B0F0"/>
                    </a:solidFill>
                  </a:rPr>
                  <a:t>وبالتالي بحسب تالس في المثلث يكون :</a:t>
                </a:r>
                <a:endParaRPr lang="ar-SY" sz="20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6" name="مستطيل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339" y="4797152"/>
                <a:ext cx="6907468" cy="40011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t="-6061" r="-883" b="-2727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مستطيل 26"/>
              <p:cNvSpPr/>
              <p:nvPr/>
            </p:nvSpPr>
            <p:spPr>
              <a:xfrm>
                <a:off x="6062102" y="5229200"/>
                <a:ext cx="2939651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𝑨𝑵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𝑵𝑫</m:t>
                        </m:r>
                      </m:den>
                    </m:f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𝑨𝑴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𝑴𝑪</m:t>
                        </m:r>
                      </m:den>
                    </m:f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ar-SY" sz="2000" b="1" dirty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ar-IQ" sz="2000" b="1" i="0" smtClean="0">
                        <a:solidFill>
                          <a:srgbClr val="00B0F0"/>
                        </a:solidFill>
                        <a:latin typeface="Cambria Math"/>
                      </a:rPr>
                      <m:t>ومنه</m:t>
                    </m:r>
                  </m:oMath>
                </a14:m>
                <a:r>
                  <a:rPr lang="ar-SY" sz="2000" b="1" dirty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𝑨𝑴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𝑴𝑪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ar-SY" sz="20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7" name="مستطيل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102" y="5229200"/>
                <a:ext cx="2939651" cy="536942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مستطيل 27"/>
              <p:cNvSpPr/>
              <p:nvPr/>
            </p:nvSpPr>
            <p:spPr>
              <a:xfrm>
                <a:off x="6091469" y="5949280"/>
                <a:ext cx="2770117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IQ" sz="2000" b="1" dirty="0" smtClean="0">
                    <a:solidFill>
                      <a:srgbClr val="00B0F0"/>
                    </a:solidFill>
                  </a:rPr>
                  <a:t>ولدينا من المعطيات</a:t>
                </a:r>
                <a:r>
                  <a:rPr lang="ar-SY" sz="2000" b="1" dirty="0" smtClean="0">
                    <a:solidFill>
                      <a:srgbClr val="00B0F0"/>
                    </a:solidFill>
                  </a:rPr>
                  <a:t>:</a:t>
                </a:r>
                <a:r>
                  <a:rPr lang="ar-SY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𝑩𝑪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endParaRPr lang="ar-SY" sz="20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8" name="مستطيل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469" y="5949280"/>
                <a:ext cx="2770117" cy="536942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 r="-2198" b="-6818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مستطيل 29"/>
              <p:cNvSpPr/>
              <p:nvPr/>
            </p:nvSpPr>
            <p:spPr>
              <a:xfrm>
                <a:off x="82838" y="5339972"/>
                <a:ext cx="3749159" cy="102399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ar-IQ" sz="2000" b="1" dirty="0" smtClean="0"/>
                  <a:t>وبالتالي: </a:t>
                </a:r>
                <a:r>
                  <a:rPr lang="ar-SY" sz="2000" b="1" dirty="0" smtClean="0"/>
                  <a:t>حسب </a:t>
                </a:r>
                <a:r>
                  <a:rPr lang="ar-IQ" sz="2000" b="1" dirty="0" smtClean="0"/>
                  <a:t>مبرهنة العكس لمبرهنة </a:t>
                </a:r>
                <a:r>
                  <a:rPr lang="ar-SY" sz="2000" b="1" dirty="0" smtClean="0"/>
                  <a:t>المنصف </a:t>
                </a:r>
                <a:r>
                  <a:rPr lang="ar-SY" sz="2000" b="1" dirty="0"/>
                  <a:t>الداخلي </a:t>
                </a:r>
                <a:r>
                  <a:rPr lang="ar-SY" sz="2000" b="1" dirty="0" smtClean="0"/>
                  <a:t>يكون: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[</m:t>
                    </m:r>
                    <m:r>
                      <a:rPr lang="en-US" sz="2000" b="1" i="1">
                        <a:latin typeface="Cambria Math"/>
                      </a:rPr>
                      <m:t>𝑩𝑴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ar-SY" sz="2000" b="1" dirty="0"/>
                  <a:t> منصف داخلي للزاوية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𝐀</m:t>
                    </m:r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</a:rPr>
                          <m:t>𝑩</m:t>
                        </m:r>
                      </m:e>
                    </m:acc>
                    <m:r>
                      <a:rPr lang="en-US" sz="2000" b="1" i="1" smtClean="0">
                        <a:latin typeface="Cambria Math"/>
                      </a:rPr>
                      <m:t>𝑪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30" name="مستطيل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" y="5339972"/>
                <a:ext cx="3749159" cy="1023998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69" name="مجموعة 7168"/>
          <p:cNvGrpSpPr/>
          <p:nvPr/>
        </p:nvGrpSpPr>
        <p:grpSpPr>
          <a:xfrm>
            <a:off x="4158247" y="5445224"/>
            <a:ext cx="1709897" cy="851582"/>
            <a:chOff x="4158247" y="5445224"/>
            <a:chExt cx="1709897" cy="851582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9" name="مستطيل 28"/>
                <p:cNvSpPr/>
                <p:nvPr/>
              </p:nvSpPr>
              <p:spPr>
                <a:xfrm>
                  <a:off x="4158247" y="5517232"/>
                  <a:ext cx="1349857" cy="669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𝑴𝑪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𝑨𝑩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𝑩𝑪</m:t>
                            </m:r>
                          </m:den>
                        </m:f>
                      </m:oMath>
                    </m:oMathPara>
                  </a14:m>
                  <a:endParaRPr lang="ar-SY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9" name="مستطيل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8247" y="5517232"/>
                  <a:ext cx="1349857" cy="669479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قوس كبير أيسر 30"/>
            <p:cNvSpPr/>
            <p:nvPr/>
          </p:nvSpPr>
          <p:spPr>
            <a:xfrm>
              <a:off x="5724128" y="5445224"/>
              <a:ext cx="144016" cy="85158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</p:grpSp>
      <p:sp>
        <p:nvSpPr>
          <p:cNvPr id="7168" name="سهم منحني إلى الأعلى 7167"/>
          <p:cNvSpPr/>
          <p:nvPr/>
        </p:nvSpPr>
        <p:spPr>
          <a:xfrm rot="9000874" flipH="1">
            <a:off x="2190929" y="2318749"/>
            <a:ext cx="428251" cy="1491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pic>
        <p:nvPicPr>
          <p:cNvPr id="3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574"/>
          <a:stretch/>
        </p:blipFill>
        <p:spPr bwMode="auto">
          <a:xfrm>
            <a:off x="3893175" y="997371"/>
            <a:ext cx="4467225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انفجار 1 37"/>
          <p:cNvSpPr/>
          <p:nvPr/>
        </p:nvSpPr>
        <p:spPr>
          <a:xfrm>
            <a:off x="-36512" y="188640"/>
            <a:ext cx="9044558" cy="6698935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b="1" dirty="0" smtClean="0">
                <a:cs typeface="Diwani Letter" pitchFamily="2" charset="-78"/>
              </a:rPr>
              <a:t>تحقق الهدف الثاني : فهم مبرهنة العكس لمبرهنة المنصف الداخلي لزاوية في </a:t>
            </a:r>
            <a:r>
              <a:rPr lang="ar-IQ" sz="4800" b="1" smtClean="0">
                <a:cs typeface="Diwani Letter" pitchFamily="2" charset="-78"/>
              </a:rPr>
              <a:t>المثلث وتطبيقها.</a:t>
            </a:r>
            <a:endParaRPr lang="ar-SY" sz="4800" b="1" dirty="0">
              <a:cs typeface="Diwani Letter" pitchFamily="2" charset="-78"/>
            </a:endParaRPr>
          </a:p>
        </p:txBody>
      </p:sp>
      <p:sp>
        <p:nvSpPr>
          <p:cNvPr id="32" name="مربع نص 4"/>
          <p:cNvSpPr txBox="1"/>
          <p:nvPr/>
        </p:nvSpPr>
        <p:spPr>
          <a:xfrm>
            <a:off x="2928926" y="6488668"/>
            <a:ext cx="58579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17"/>
              </a:rPr>
              <a:t>https://www.facebook.com/groups/syria.teachers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675407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/>
      <p:bldP spid="15" grpId="0" animBg="1"/>
      <p:bldP spid="19" grpId="0" animBg="1"/>
      <p:bldP spid="26" grpId="0" animBg="1"/>
      <p:bldP spid="27" grpId="0" animBg="1"/>
      <p:bldP spid="28" grpId="0" animBg="1"/>
      <p:bldP spid="30" grpId="0" animBg="1"/>
      <p:bldP spid="7168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87786715bb7f1c7a358c1a684be96fd39133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122</Words>
  <Application>Microsoft Office PowerPoint</Application>
  <PresentationFormat>عرض على الشاشة (3:4)‏</PresentationFormat>
  <Paragraphs>57</Paragraphs>
  <Slides>7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Aml</dc:creator>
  <cp:lastModifiedBy>Aml</cp:lastModifiedBy>
  <cp:revision>141</cp:revision>
  <dcterms:created xsi:type="dcterms:W3CDTF">2012-07-16T10:50:25Z</dcterms:created>
  <dcterms:modified xsi:type="dcterms:W3CDTF">2013-10-26T16:16:56Z</dcterms:modified>
</cp:coreProperties>
</file>