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79"/>
  </p:notesMasterIdLst>
  <p:sldIdLst>
    <p:sldId id="257" r:id="rId2"/>
    <p:sldId id="256" r:id="rId3"/>
    <p:sldId id="343" r:id="rId4"/>
    <p:sldId id="266" r:id="rId5"/>
    <p:sldId id="258" r:id="rId6"/>
    <p:sldId id="260" r:id="rId7"/>
    <p:sldId id="259" r:id="rId8"/>
    <p:sldId id="261" r:id="rId9"/>
    <p:sldId id="268" r:id="rId10"/>
    <p:sldId id="267" r:id="rId11"/>
    <p:sldId id="262" r:id="rId12"/>
    <p:sldId id="269" r:id="rId13"/>
    <p:sldId id="321" r:id="rId14"/>
    <p:sldId id="322" r:id="rId15"/>
    <p:sldId id="323" r:id="rId16"/>
    <p:sldId id="263" r:id="rId17"/>
    <p:sldId id="271" r:id="rId18"/>
    <p:sldId id="264" r:id="rId19"/>
    <p:sldId id="273" r:id="rId20"/>
    <p:sldId id="274" r:id="rId21"/>
    <p:sldId id="265" r:id="rId22"/>
    <p:sldId id="275" r:id="rId23"/>
    <p:sldId id="276" r:id="rId24"/>
    <p:sldId id="277" r:id="rId25"/>
    <p:sldId id="283" r:id="rId26"/>
    <p:sldId id="284" r:id="rId27"/>
    <p:sldId id="279" r:id="rId28"/>
    <p:sldId id="285" r:id="rId29"/>
    <p:sldId id="286" r:id="rId30"/>
    <p:sldId id="280" r:id="rId31"/>
    <p:sldId id="287" r:id="rId32"/>
    <p:sldId id="288" r:id="rId33"/>
    <p:sldId id="281" r:id="rId34"/>
    <p:sldId id="289" r:id="rId35"/>
    <p:sldId id="319" r:id="rId36"/>
    <p:sldId id="282" r:id="rId37"/>
    <p:sldId id="298" r:id="rId38"/>
    <p:sldId id="291" r:id="rId39"/>
    <p:sldId id="300" r:id="rId40"/>
    <p:sldId id="320" r:id="rId41"/>
    <p:sldId id="292" r:id="rId42"/>
    <p:sldId id="302" r:id="rId43"/>
    <p:sldId id="293" r:id="rId44"/>
    <p:sldId id="304" r:id="rId45"/>
    <p:sldId id="294" r:id="rId46"/>
    <p:sldId id="306" r:id="rId47"/>
    <p:sldId id="307" r:id="rId48"/>
    <p:sldId id="295" r:id="rId49"/>
    <p:sldId id="308" r:id="rId50"/>
    <p:sldId id="296" r:id="rId51"/>
    <p:sldId id="311" r:id="rId52"/>
    <p:sldId id="297" r:id="rId53"/>
    <p:sldId id="313" r:id="rId54"/>
    <p:sldId id="310" r:id="rId55"/>
    <p:sldId id="315" r:id="rId56"/>
    <p:sldId id="316" r:id="rId57"/>
    <p:sldId id="317" r:id="rId58"/>
    <p:sldId id="318" r:id="rId59"/>
    <p:sldId id="324" r:id="rId60"/>
    <p:sldId id="325" r:id="rId61"/>
    <p:sldId id="341" r:id="rId62"/>
    <p:sldId id="342" r:id="rId63"/>
    <p:sldId id="326" r:id="rId64"/>
    <p:sldId id="339" r:id="rId65"/>
    <p:sldId id="340" r:id="rId66"/>
    <p:sldId id="327" r:id="rId67"/>
    <p:sldId id="337" r:id="rId68"/>
    <p:sldId id="338" r:id="rId69"/>
    <p:sldId id="328" r:id="rId70"/>
    <p:sldId id="335" r:id="rId71"/>
    <p:sldId id="336" r:id="rId72"/>
    <p:sldId id="329" r:id="rId73"/>
    <p:sldId id="333" r:id="rId74"/>
    <p:sldId id="334" r:id="rId75"/>
    <p:sldId id="330" r:id="rId76"/>
    <p:sldId id="331" r:id="rId77"/>
    <p:sldId id="332" r:id="rId78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mplete Partner" initials="C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64478" autoAdjust="0"/>
    <p:restoredTop sz="94660"/>
  </p:normalViewPr>
  <p:slideViewPr>
    <p:cSldViewPr>
      <p:cViewPr varScale="1">
        <p:scale>
          <a:sx n="45" d="100"/>
          <a:sy n="45" d="100"/>
        </p:scale>
        <p:origin x="-1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commentAuthors" Target="commentAuthor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7-05-27T14:09:30.921" idx="1">
    <p:pos x="5444" y="2840"/>
    <p:text>أضغط هنا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8F38C1-47CE-4224-BC96-6D90D8021269}" type="datetimeFigureOut">
              <a:rPr lang="ar-SA"/>
              <a:pPr>
                <a:defRPr/>
              </a:pPr>
              <a:t>16/05/1428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SA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164703D-E061-47B4-958A-BB5D237A8C4D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audio" Target="../media/audio2.wav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audio" Target="../media/audio4.wav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A554E-F457-4AA4-8184-B8EF4240CE83}" type="datetimeFigureOut">
              <a:rPr lang="ar-SA"/>
              <a:pPr>
                <a:defRPr/>
              </a:pPr>
              <a:t>16/05/1428</a:t>
            </a:fld>
            <a:endParaRPr lang="ar-SA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F0F11-036E-407C-88EE-DE8F493189F9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ndAc>
      <p:stSnd>
        <p:snd r:embed="rId2" name="camera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9308B-17C7-4DA7-B1F7-6D032149B3C2}" type="datetimeFigureOut">
              <a:rPr lang="ar-SA"/>
              <a:pPr>
                <a:defRPr/>
              </a:pPr>
              <a:t>16/05/1428</a:t>
            </a:fld>
            <a:endParaRPr lang="ar-S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1B43C-D60D-4F35-A3AA-5E4713A22AA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sndAc>
      <p:stSnd>
        <p:snd r:embed="rId1" name="camera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DE210-B77B-47F7-9784-21C00D823EEE}" type="datetimeFigureOut">
              <a:rPr lang="ar-SA"/>
              <a:pPr>
                <a:defRPr/>
              </a:pPr>
              <a:t>16/05/1428</a:t>
            </a:fld>
            <a:endParaRPr lang="ar-S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AA7D3-AC32-4E70-941B-9D2EA74764CF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sndAc>
      <p:stSnd>
        <p:snd r:embed="rId1" name="camera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9DFB9-18BA-445B-9803-63664659D8F1}" type="datetimeFigureOut">
              <a:rPr lang="ar-SA"/>
              <a:pPr>
                <a:defRPr/>
              </a:pPr>
              <a:t>16/05/1428</a:t>
            </a:fld>
            <a:endParaRPr lang="ar-S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41A1F-9623-4EB1-A579-5F1342733A79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sndAc>
      <p:stSnd>
        <p:snd r:embed="rId1" name="camera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F3EB6-0D46-4E71-8A78-251E797955A7}" type="datetimeFigureOut">
              <a:rPr lang="ar-SA"/>
              <a:pPr>
                <a:defRPr/>
              </a:pPr>
              <a:t>16/05/1428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9799A-0D88-4463-BB29-95CDC8897A33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ndAc>
      <p:stSnd>
        <p:snd r:embed="rId2" name="camera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4C95E-3544-4849-A817-D0C519D801AB}" type="datetimeFigureOut">
              <a:rPr lang="ar-SA"/>
              <a:pPr>
                <a:defRPr/>
              </a:pPr>
              <a:t>16/05/1428</a:t>
            </a:fld>
            <a:endParaRPr lang="ar-SA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0260D-D0D3-4CED-9229-732B94FE35BD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sndAc>
      <p:stSnd>
        <p:snd r:embed="rId1" name="camera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5EF9D-A6E3-4256-AEB9-E8039A5A55DF}" type="datetimeFigureOut">
              <a:rPr lang="ar-SA"/>
              <a:pPr>
                <a:defRPr/>
              </a:pPr>
              <a:t>16/05/1428</a:t>
            </a:fld>
            <a:endParaRPr lang="ar-SA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E2E2B-668D-4763-814A-BA32305FBDAC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sndAc>
      <p:stSnd>
        <p:snd r:embed="rId1" name="camera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0FB1F-7912-4808-A7C2-CB3D5259FE2D}" type="datetimeFigureOut">
              <a:rPr lang="ar-SA"/>
              <a:pPr>
                <a:defRPr/>
              </a:pPr>
              <a:t>16/05/1428</a:t>
            </a:fld>
            <a:endParaRPr lang="ar-SA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5B203-A930-4480-BE2F-61DF640C2287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sndAc>
      <p:stSnd>
        <p:snd r:embed="rId1" name="camera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24199-9E61-4F99-AC36-C229A6AE23EB}" type="datetimeFigureOut">
              <a:rPr lang="ar-SA"/>
              <a:pPr>
                <a:defRPr/>
              </a:pPr>
              <a:t>16/05/1428</a:t>
            </a:fld>
            <a:endParaRPr lang="ar-SA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3169B-C4DA-47EF-9DE5-F7552DD8588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sndAc>
      <p:stSnd>
        <p:snd r:embed="rId1" name="camera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ADD9D-166D-42EE-AD62-B01AC1F9BDDB}" type="datetimeFigureOut">
              <a:rPr lang="ar-SA"/>
              <a:pPr>
                <a:defRPr/>
              </a:pPr>
              <a:t>16/05/1428</a:t>
            </a:fld>
            <a:endParaRPr lang="ar-SA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8121F-BB44-4903-8E27-E61F8340D93F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sndAc>
      <p:stSnd>
        <p:snd r:embed="rId1" name="camera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C9ED5-5E3D-4BA2-8BAB-C404B9B7FC45}" type="datetimeFigureOut">
              <a:rPr lang="ar-SA"/>
              <a:pPr>
                <a:defRPr/>
              </a:pPr>
              <a:t>16/05/1428</a:t>
            </a:fld>
            <a:endParaRPr lang="ar-SA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48D40-4CBE-44B6-A3F7-9FC198FDF24A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sndAc>
      <p:stSnd>
        <p:snd r:embed="rId1" name="camera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F776285-F6B3-487A-9061-A93D2B4A0F49}" type="datetimeFigureOut">
              <a:rPr lang="ar-SA"/>
              <a:pPr>
                <a:defRPr/>
              </a:pPr>
              <a:t>16/05/1428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A671092-3A25-411A-A003-F3A0E975C27B}" type="slidenum">
              <a:rPr lang="ar-SA"/>
              <a:pPr>
                <a:defRPr/>
              </a:pPr>
              <a:t>‹#›</a:t>
            </a:fld>
            <a:endParaRPr lang="ar-SA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13" r:id="rId2"/>
    <p:sldLayoutId id="2147483722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23" r:id="rId9"/>
    <p:sldLayoutId id="2147483719" r:id="rId10"/>
    <p:sldLayoutId id="2147483720" r:id="rId11"/>
  </p:sldLayoutIdLst>
  <p:transition>
    <p:sndAc>
      <p:stSnd>
        <p:snd r:embed="rId13" name="camera.wav" builtIn="1"/>
      </p:stSnd>
    </p:sndAc>
  </p:transition>
  <p:timing>
    <p:tnLst>
      <p:par>
        <p:cTn id="1" dur="indefinite" restart="never" nodeType="tmRoot"/>
      </p:par>
    </p:tnLst>
  </p:timing>
  <p:txStyles>
    <p:titleStyle>
      <a:lvl1pPr algn="l" rtl="1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5pPr>
      <a:lvl6pPr marL="4572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6pPr>
      <a:lvl7pPr marL="9144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7pPr>
      <a:lvl8pPr marL="13716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8pPr>
      <a:lvl9pPr marL="18288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9pPr>
    </p:titleStyle>
    <p:bodyStyle>
      <a:lvl1pPr marL="273050" indent="-273050" algn="r" rtl="1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Majalla UI"/>
          <a:cs typeface="+mn-cs"/>
        </a:defRPr>
      </a:lvl1pPr>
      <a:lvl2pPr marL="639763" indent="-2460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Majalla UI"/>
          <a:cs typeface="+mn-cs"/>
        </a:defRPr>
      </a:lvl2pPr>
      <a:lvl3pPr marL="914400" indent="-24606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Majalla UI"/>
          <a:cs typeface="+mn-cs"/>
        </a:defRPr>
      </a:lvl3pPr>
      <a:lvl4pPr marL="1187450" indent="-209550" algn="r" rtl="1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Majalla UI"/>
          <a:cs typeface="+mn-cs"/>
        </a:defRPr>
      </a:lvl4pPr>
      <a:lvl5pPr marL="1462088" indent="-209550" algn="r" rtl="1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Majalla UI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Relationship Id="rId4" Type="http://schemas.openxmlformats.org/officeDocument/2006/relationships/slide" Target="slide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Relationship Id="rId4" Type="http://schemas.openxmlformats.org/officeDocument/2006/relationships/slide" Target="slide2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Relationship Id="rId4" Type="http://schemas.openxmlformats.org/officeDocument/2006/relationships/slide" Target="slide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Relationship Id="rId4" Type="http://schemas.openxmlformats.org/officeDocument/2006/relationships/slide" Target="slide2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4" Type="http://schemas.openxmlformats.org/officeDocument/2006/relationships/slide" Target="slide5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Relationship Id="rId4" Type="http://schemas.openxmlformats.org/officeDocument/2006/relationships/slide" Target="slide3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Relationship Id="rId4" Type="http://schemas.openxmlformats.org/officeDocument/2006/relationships/slide" Target="slide3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Relationship Id="rId4" Type="http://schemas.openxmlformats.org/officeDocument/2006/relationships/slide" Target="slide3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Relationship Id="rId4" Type="http://schemas.openxmlformats.org/officeDocument/2006/relationships/slide" Target="slide4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Relationship Id="rId4" Type="http://schemas.openxmlformats.org/officeDocument/2006/relationships/slide" Target="slide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1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8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Relationship Id="rId4" Type="http://schemas.openxmlformats.org/officeDocument/2006/relationships/slide" Target="slide5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60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61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Relationship Id="rId4" Type="http://schemas.openxmlformats.org/officeDocument/2006/relationships/slide" Target="slide6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63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Relationship Id="rId4" Type="http://schemas.openxmlformats.org/officeDocument/2006/relationships/slide" Target="slide64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63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67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Relationship Id="rId4" Type="http://schemas.openxmlformats.org/officeDocument/2006/relationships/slide" Target="slide68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69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71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Relationship Id="rId4" Type="http://schemas.openxmlformats.org/officeDocument/2006/relationships/slide" Target="slide7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69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72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73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Relationship Id="rId4" Type="http://schemas.openxmlformats.org/officeDocument/2006/relationships/slide" Target="slide74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" Target="slide72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" Target="slide75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slide" Target="slide76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Relationship Id="rId4" Type="http://schemas.openxmlformats.org/officeDocument/2006/relationships/slide" Target="slide77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slide" Target="slide75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5852" y="1857364"/>
            <a:ext cx="630813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الشركة المصرية للبرمجيات</a:t>
            </a:r>
            <a:endParaRPr lang="en-US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1714480" y="4500570"/>
            <a:ext cx="6086924" cy="9233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أسئلة فى المعلومات العامة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43372" y="3000372"/>
            <a:ext cx="108395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54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تقدم</a:t>
            </a:r>
            <a:endParaRPr lang="ar-SA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4348" y="5857892"/>
            <a:ext cx="7778090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ar-SA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حقوق الطباعة والنشر محفوظة لدى المبرمج :إسلام أحمد</a:t>
            </a:r>
            <a:endParaRPr lang="en-US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1000125" y="2714625"/>
            <a:ext cx="707231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9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 pitchFamily="34" charset="0"/>
              </a:rPr>
              <a:t>خاطئة</a:t>
            </a:r>
          </a:p>
        </p:txBody>
      </p:sp>
      <p:sp>
        <p:nvSpPr>
          <p:cNvPr id="10244" name="Text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71500" y="5286375"/>
            <a:ext cx="5429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حاول مرة أخرى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71736" y="857232"/>
            <a:ext cx="3571900" cy="769441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ar-SA" sz="4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/>
                <a:ea typeface="+mj-ea"/>
                <a:cs typeface="Times New Roman"/>
              </a:rPr>
              <a:t>الأجابة</a:t>
            </a:r>
            <a:endParaRPr lang="ar-SA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57356" y="2428868"/>
            <a:ext cx="6786610" cy="923330"/>
          </a:xfrm>
          <a:prstGeom prst="rect">
            <a:avLst/>
          </a:prstGeom>
          <a:noFill/>
        </p:spPr>
        <p:txBody>
          <a:bodyPr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540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الكيبورد من وحدات ........؟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00298" y="642918"/>
            <a:ext cx="3929090" cy="769441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ar-SA" sz="4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/>
                <a:ea typeface="+mj-ea"/>
                <a:cs typeface="Times New Roman"/>
              </a:rPr>
              <a:t>السؤال الثالث</a:t>
            </a:r>
            <a:endParaRPr lang="ar-SA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6786578" y="5286388"/>
            <a:ext cx="174599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الأدخال</a:t>
            </a:r>
            <a:endParaRPr lang="en-US" sz="5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642938" y="2857500"/>
            <a:ext cx="764381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9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 pitchFamily="34" charset="0"/>
              </a:rPr>
              <a:t>صحيحة</a:t>
            </a:r>
          </a:p>
        </p:txBody>
      </p:sp>
      <p:sp>
        <p:nvSpPr>
          <p:cNvPr id="12292" name="Text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00063" y="5715000"/>
            <a:ext cx="5143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تابع البرنامج وحل الأسئلة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28860" y="428604"/>
            <a:ext cx="3929090" cy="769441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ar-SA" sz="4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/>
                <a:ea typeface="+mj-ea"/>
                <a:cs typeface="Times New Roman"/>
              </a:rPr>
              <a:t>الأجابة</a:t>
            </a:r>
            <a:endParaRPr lang="ar-SA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43108" y="928670"/>
            <a:ext cx="4216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تابع السؤال الثالث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14480" y="2643182"/>
            <a:ext cx="70599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كم عدد الزرائر فى الكيبورد   ؟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143372" y="5643578"/>
            <a:ext cx="1353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106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5929322" y="5643578"/>
            <a:ext cx="1353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107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ectangle 6">
            <a:hlinkClick r:id="rId4" action="ppaction://hlinksldjump"/>
          </p:cNvPr>
          <p:cNvSpPr/>
          <p:nvPr/>
        </p:nvSpPr>
        <p:spPr>
          <a:xfrm>
            <a:off x="1285852" y="4857760"/>
            <a:ext cx="1353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104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357158" y="4071942"/>
            <a:ext cx="1353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103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Rectangle 8">
            <a:hlinkClick r:id="rId3" action="ppaction://hlinksldjump"/>
          </p:cNvPr>
          <p:cNvSpPr/>
          <p:nvPr/>
        </p:nvSpPr>
        <p:spPr>
          <a:xfrm>
            <a:off x="7500958" y="4143380"/>
            <a:ext cx="1353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109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6786578" y="4857760"/>
            <a:ext cx="1353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108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Rectangle 11">
            <a:hlinkClick r:id="rId3" action="ppaction://hlinksldjump"/>
          </p:cNvPr>
          <p:cNvSpPr/>
          <p:nvPr/>
        </p:nvSpPr>
        <p:spPr>
          <a:xfrm>
            <a:off x="2428860" y="5643578"/>
            <a:ext cx="1353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105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14480" y="3429000"/>
            <a:ext cx="564360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صحيحة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14744" y="928670"/>
            <a:ext cx="16706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الأجابة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Text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00063" y="5715000"/>
            <a:ext cx="5143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تابع البرنامج وحل الأسئلة</a:t>
            </a: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71934" y="1071546"/>
            <a:ext cx="16706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الأجابة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71802" y="3286124"/>
            <a:ext cx="32889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/>
                <a:solidFill>
                  <a:schemeClr val="accent3"/>
                </a:solidFill>
                <a:effectLst/>
              </a:rPr>
              <a:t>خاطئة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Text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71500" y="5286375"/>
            <a:ext cx="5429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حاول مرة أخرى</a:t>
            </a: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3108" y="1928802"/>
            <a:ext cx="655820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ar-SA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الشاشة من وحدات ........؟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00364" y="500042"/>
            <a:ext cx="4071966" cy="769441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ar-SA" sz="4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/>
                <a:ea typeface="+mj-ea"/>
                <a:cs typeface="Times New Roman"/>
              </a:rPr>
              <a:t>السؤال الرابع</a:t>
            </a:r>
            <a:endParaRPr lang="ar-SA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500034" y="5357826"/>
            <a:ext cx="188385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الأخراج</a:t>
            </a:r>
            <a:endParaRPr lang="en-US" sz="5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6786578" y="5429264"/>
            <a:ext cx="174599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الأدخال</a:t>
            </a:r>
            <a:endParaRPr lang="en-US" sz="5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642938" y="2857500"/>
            <a:ext cx="764381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9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 pitchFamily="34" charset="0"/>
              </a:rPr>
              <a:t>صحيحة</a:t>
            </a:r>
          </a:p>
        </p:txBody>
      </p:sp>
      <p:sp>
        <p:nvSpPr>
          <p:cNvPr id="15364" name="Text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00034" y="5715016"/>
            <a:ext cx="5143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تابع البرنامج وحل الأسئلة</a:t>
            </a:r>
          </a:p>
        </p:txBody>
      </p:sp>
      <p:sp>
        <p:nvSpPr>
          <p:cNvPr id="6" name="Rectangle 5"/>
          <p:cNvSpPr/>
          <p:nvPr/>
        </p:nvSpPr>
        <p:spPr>
          <a:xfrm>
            <a:off x="3214678" y="785794"/>
            <a:ext cx="2194983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  <a:ea typeface="+mj-ea"/>
                <a:cs typeface="Times New Roman"/>
              </a:rPr>
              <a:t>الأجابة</a:t>
            </a:r>
            <a:endParaRPr lang="ar-SA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00364" y="571480"/>
            <a:ext cx="363432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ar-SA" sz="5400" b="1" dirty="0">
                <a:ln/>
                <a:solidFill>
                  <a:schemeClr val="accent3"/>
                </a:solidFill>
              </a:rPr>
              <a:t>السؤال الخامس</a:t>
            </a:r>
          </a:p>
        </p:txBody>
      </p:sp>
      <p:sp>
        <p:nvSpPr>
          <p:cNvPr id="6" name="Rectangle 5"/>
          <p:cNvSpPr/>
          <p:nvPr/>
        </p:nvSpPr>
        <p:spPr>
          <a:xfrm>
            <a:off x="1857356" y="3000372"/>
            <a:ext cx="693330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الهدفون من وحدات .......؟</a:t>
            </a:r>
            <a:endParaRPr lang="en-US" sz="54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571472" y="5429264"/>
            <a:ext cx="188385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الأخراج</a:t>
            </a:r>
            <a:endParaRPr lang="en-US" sz="5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Rectangle 6">
            <a:hlinkClick r:id="rId4" action="ppaction://hlinksldjump"/>
          </p:cNvPr>
          <p:cNvSpPr/>
          <p:nvPr/>
        </p:nvSpPr>
        <p:spPr>
          <a:xfrm>
            <a:off x="6786578" y="5500702"/>
            <a:ext cx="174599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الأدخال</a:t>
            </a:r>
            <a:endParaRPr lang="en-US" sz="5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642938" y="2857500"/>
            <a:ext cx="764381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9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 pitchFamily="34" charset="0"/>
              </a:rPr>
              <a:t>صحيحة</a:t>
            </a:r>
          </a:p>
        </p:txBody>
      </p:sp>
      <p:sp>
        <p:nvSpPr>
          <p:cNvPr id="18436" name="Text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00063" y="5715000"/>
            <a:ext cx="5143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تابع البرنامج وحل الأسئلة</a:t>
            </a:r>
          </a:p>
        </p:txBody>
      </p:sp>
      <p:sp>
        <p:nvSpPr>
          <p:cNvPr id="7" name="Rectangle 6"/>
          <p:cNvSpPr/>
          <p:nvPr/>
        </p:nvSpPr>
        <p:spPr>
          <a:xfrm>
            <a:off x="3286116" y="642918"/>
            <a:ext cx="2143139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4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/>
                <a:ea typeface="+mj-ea"/>
                <a:cs typeface="Times New Roman"/>
              </a:rPr>
              <a:t>الأجابة</a:t>
            </a:r>
            <a:endParaRPr lang="ar-SA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14546" y="714356"/>
            <a:ext cx="444705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جهاز الحاسب الألى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147" name="Subtitle 8"/>
          <p:cNvSpPr>
            <a:spLocks noGrp="1"/>
          </p:cNvSpPr>
          <p:nvPr>
            <p:ph type="subTitle" idx="1"/>
          </p:nvPr>
        </p:nvSpPr>
        <p:spPr>
          <a:xfrm>
            <a:off x="1428750" y="2928938"/>
            <a:ext cx="6400800" cy="1752600"/>
          </a:xfrm>
        </p:spPr>
        <p:txBody>
          <a:bodyPr/>
          <a:lstStyle/>
          <a:p>
            <a:pPr marR="0" eaLnBrk="1" hangingPunct="1"/>
            <a:r>
              <a:rPr lang="ar-SA" smtClean="0">
                <a:solidFill>
                  <a:srgbClr val="00B050"/>
                </a:solidFill>
              </a:rPr>
              <a:t>نحن نحاول أثراء معلوماتك بالأسئلة العامة فى مجال الحاسب الألى</a:t>
            </a:r>
          </a:p>
        </p:txBody>
      </p:sp>
      <p:sp>
        <p:nvSpPr>
          <p:cNvPr id="6148" name="Text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643188" y="4714875"/>
            <a:ext cx="392906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9600" b="1" dirty="0">
                <a:latin typeface="Calibri" pitchFamily="34" charset="0"/>
              </a:rPr>
              <a:t>أبدء</a:t>
            </a: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1000125" y="2714625"/>
            <a:ext cx="707231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9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 pitchFamily="34" charset="0"/>
              </a:rPr>
              <a:t>خاطئة</a:t>
            </a:r>
          </a:p>
        </p:txBody>
      </p:sp>
      <p:sp>
        <p:nvSpPr>
          <p:cNvPr id="19460" name="Text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71500" y="5286375"/>
            <a:ext cx="5429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حاول مرة أخرى</a:t>
            </a:r>
          </a:p>
        </p:txBody>
      </p:sp>
      <p:sp>
        <p:nvSpPr>
          <p:cNvPr id="7" name="Rectangle 6"/>
          <p:cNvSpPr/>
          <p:nvPr/>
        </p:nvSpPr>
        <p:spPr>
          <a:xfrm>
            <a:off x="3214678" y="928670"/>
            <a:ext cx="2071702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4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الأجابة</a:t>
            </a: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28794" y="3000372"/>
            <a:ext cx="689323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السماعات من وحدات ........؟</a:t>
            </a:r>
            <a:endParaRPr lang="en-US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00298" y="714356"/>
            <a:ext cx="372730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السوال السادس</a:t>
            </a:r>
            <a:endParaRPr 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500034" y="5286388"/>
            <a:ext cx="188385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الأخراج</a:t>
            </a:r>
            <a:endParaRPr lang="en-US" sz="5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6715140" y="5357826"/>
            <a:ext cx="174599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الأدخال</a:t>
            </a:r>
            <a:endParaRPr lang="en-US" sz="5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642938" y="2857500"/>
            <a:ext cx="764381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9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 pitchFamily="34" charset="0"/>
              </a:rPr>
              <a:t>صحيحة</a:t>
            </a:r>
          </a:p>
        </p:txBody>
      </p:sp>
      <p:sp>
        <p:nvSpPr>
          <p:cNvPr id="21508" name="Text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00063" y="5715000"/>
            <a:ext cx="5143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تابع البرنامج وحل الأسئلة</a:t>
            </a:r>
          </a:p>
        </p:txBody>
      </p:sp>
      <p:sp>
        <p:nvSpPr>
          <p:cNvPr id="6" name="Rectangle 5"/>
          <p:cNvSpPr/>
          <p:nvPr/>
        </p:nvSpPr>
        <p:spPr>
          <a:xfrm>
            <a:off x="3357554" y="928670"/>
            <a:ext cx="2125947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4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الأجابة</a:t>
            </a: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1000125" y="2714625"/>
            <a:ext cx="707231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9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 pitchFamily="34" charset="0"/>
              </a:rPr>
              <a:t>خاطئة</a:t>
            </a:r>
          </a:p>
        </p:txBody>
      </p:sp>
      <p:sp>
        <p:nvSpPr>
          <p:cNvPr id="22532" name="Text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71500" y="5286375"/>
            <a:ext cx="5429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حاول مرة أخرى</a:t>
            </a:r>
          </a:p>
        </p:txBody>
      </p:sp>
      <p:sp>
        <p:nvSpPr>
          <p:cNvPr id="6" name="Rectangle 5"/>
          <p:cNvSpPr/>
          <p:nvPr/>
        </p:nvSpPr>
        <p:spPr>
          <a:xfrm>
            <a:off x="3143240" y="785794"/>
            <a:ext cx="2428892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4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الأجابة</a:t>
            </a: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28860" y="714356"/>
            <a:ext cx="346280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السؤال السابع</a:t>
            </a:r>
            <a:endParaRPr lang="en-US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57290" y="2643182"/>
            <a:ext cx="728917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كاميرة النت من وحدات ........؟</a:t>
            </a:r>
            <a:endParaRPr 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571472" y="5357826"/>
            <a:ext cx="188385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الأخراج</a:t>
            </a:r>
            <a:endParaRPr lang="en-US" sz="5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6715140" y="5357826"/>
            <a:ext cx="174599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الأدخال</a:t>
            </a:r>
            <a:endParaRPr lang="en-US" sz="5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642938" y="2857500"/>
            <a:ext cx="764381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9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 pitchFamily="34" charset="0"/>
              </a:rPr>
              <a:t>صحيحة</a:t>
            </a:r>
          </a:p>
        </p:txBody>
      </p:sp>
      <p:sp>
        <p:nvSpPr>
          <p:cNvPr id="24580" name="Text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00063" y="5715000"/>
            <a:ext cx="5143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تابع البرنامج وحل الأسئلة</a:t>
            </a:r>
          </a:p>
        </p:txBody>
      </p:sp>
      <p:sp>
        <p:nvSpPr>
          <p:cNvPr id="6" name="Rectangle 5"/>
          <p:cNvSpPr/>
          <p:nvPr/>
        </p:nvSpPr>
        <p:spPr>
          <a:xfrm>
            <a:off x="3714744" y="785794"/>
            <a:ext cx="12875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4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الأجابة</a:t>
            </a: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1000125" y="2714625"/>
            <a:ext cx="707231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9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 pitchFamily="34" charset="0"/>
              </a:rPr>
              <a:t>خاطئة</a:t>
            </a:r>
          </a:p>
        </p:txBody>
      </p:sp>
      <p:sp>
        <p:nvSpPr>
          <p:cNvPr id="25604" name="Text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71500" y="5286375"/>
            <a:ext cx="5429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حاول مرة أخرى</a:t>
            </a:r>
          </a:p>
        </p:txBody>
      </p:sp>
      <p:sp>
        <p:nvSpPr>
          <p:cNvPr id="6" name="Rectangle 5"/>
          <p:cNvSpPr/>
          <p:nvPr/>
        </p:nvSpPr>
        <p:spPr>
          <a:xfrm>
            <a:off x="3929058" y="642918"/>
            <a:ext cx="12875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4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الأجابة</a:t>
            </a: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14612" y="714356"/>
            <a:ext cx="307167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السؤال الثامن</a:t>
            </a:r>
            <a:endParaRPr lang="en-US" sz="54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4414" y="2571744"/>
            <a:ext cx="754565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الطابعة الليزر من وحدات .......؟</a:t>
            </a:r>
            <a:endParaRPr lang="en-US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571472" y="5357826"/>
            <a:ext cx="188385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الأخراج</a:t>
            </a:r>
            <a:endParaRPr lang="en-US" sz="5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6786578" y="5429264"/>
            <a:ext cx="174599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الأدخال</a:t>
            </a:r>
            <a:endParaRPr lang="en-US" sz="5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642938" y="2857500"/>
            <a:ext cx="764381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9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 pitchFamily="34" charset="0"/>
              </a:rPr>
              <a:t>صحيحة</a:t>
            </a:r>
          </a:p>
        </p:txBody>
      </p:sp>
      <p:sp>
        <p:nvSpPr>
          <p:cNvPr id="27652" name="Text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00063" y="5715000"/>
            <a:ext cx="5143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تابع البرنامج وحل الأسئلة</a:t>
            </a:r>
          </a:p>
        </p:txBody>
      </p:sp>
      <p:sp>
        <p:nvSpPr>
          <p:cNvPr id="6" name="Rectangle 5"/>
          <p:cNvSpPr/>
          <p:nvPr/>
        </p:nvSpPr>
        <p:spPr>
          <a:xfrm>
            <a:off x="3786182" y="571480"/>
            <a:ext cx="12875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4000" b="1" dirty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</a:rPr>
              <a:t>الأجابة</a:t>
            </a: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1000125" y="2714625"/>
            <a:ext cx="707231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9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 pitchFamily="34" charset="0"/>
              </a:rPr>
              <a:t>خاطئة</a:t>
            </a:r>
          </a:p>
        </p:txBody>
      </p:sp>
      <p:sp>
        <p:nvSpPr>
          <p:cNvPr id="28676" name="TextBox 3"/>
          <p:cNvSpPr txBox="1">
            <a:spLocks noChangeArrowheads="1"/>
          </p:cNvSpPr>
          <p:nvPr/>
        </p:nvSpPr>
        <p:spPr bwMode="auto">
          <a:xfrm>
            <a:off x="571472" y="5286388"/>
            <a:ext cx="5429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حاول مرة أخرى</a:t>
            </a:r>
          </a:p>
        </p:txBody>
      </p:sp>
      <p:sp>
        <p:nvSpPr>
          <p:cNvPr id="6" name="Rectangle 5"/>
          <p:cNvSpPr/>
          <p:nvPr/>
        </p:nvSpPr>
        <p:spPr>
          <a:xfrm>
            <a:off x="3643306" y="642918"/>
            <a:ext cx="12875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4000" b="1" dirty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</a:rPr>
              <a:t>الأجابة</a:t>
            </a: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3" action="ppaction://hlinksldjump"/>
          </p:cNvPr>
          <p:cNvSpPr/>
          <p:nvPr/>
        </p:nvSpPr>
        <p:spPr>
          <a:xfrm>
            <a:off x="2928926" y="2786058"/>
            <a:ext cx="56557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وحدات الأدخال والأخراج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14612" y="928670"/>
            <a:ext cx="36840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القائمة الرأيسية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3286116" y="4000504"/>
            <a:ext cx="52613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تصنيف أجهزة الحاسب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7488" y="571480"/>
            <a:ext cx="329609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السؤال التاسع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8596" y="3000372"/>
            <a:ext cx="8286808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ar-SA" sz="4000" b="1" dirty="0">
                <a:ln/>
                <a:solidFill>
                  <a:schemeClr val="accent3"/>
                </a:solidFill>
              </a:rPr>
              <a:t>الطابعة الحبر( قاذفة الحبر ) من وحدات .......؟</a:t>
            </a:r>
            <a:endParaRPr lang="en-US" sz="4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571472" y="5429264"/>
            <a:ext cx="188385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الأخراج</a:t>
            </a:r>
            <a:endParaRPr lang="en-US" sz="5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6858016" y="5429264"/>
            <a:ext cx="174599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الأدخال</a:t>
            </a:r>
            <a:endParaRPr lang="en-US" sz="5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642938" y="2857500"/>
            <a:ext cx="764381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9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 pitchFamily="34" charset="0"/>
              </a:rPr>
              <a:t>صحيحة</a:t>
            </a:r>
          </a:p>
        </p:txBody>
      </p:sp>
      <p:sp>
        <p:nvSpPr>
          <p:cNvPr id="30724" name="Text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00063" y="5715000"/>
            <a:ext cx="5143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تابع البرنامج وحل الأسئلة</a:t>
            </a:r>
          </a:p>
        </p:txBody>
      </p:sp>
      <p:sp>
        <p:nvSpPr>
          <p:cNvPr id="6" name="Rectangle 5"/>
          <p:cNvSpPr/>
          <p:nvPr/>
        </p:nvSpPr>
        <p:spPr>
          <a:xfrm>
            <a:off x="3643306" y="642918"/>
            <a:ext cx="12875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4000" b="1" dirty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</a:rPr>
              <a:t>الأجابة</a:t>
            </a: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1000125" y="2714625"/>
            <a:ext cx="707231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9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 pitchFamily="34" charset="0"/>
              </a:rPr>
              <a:t>خاطئة</a:t>
            </a:r>
          </a:p>
        </p:txBody>
      </p:sp>
      <p:sp>
        <p:nvSpPr>
          <p:cNvPr id="31748" name="Text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71472" y="5286388"/>
            <a:ext cx="5429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حاول مرة أخرى</a:t>
            </a:r>
          </a:p>
        </p:txBody>
      </p:sp>
      <p:sp>
        <p:nvSpPr>
          <p:cNvPr id="6" name="Rectangle 5"/>
          <p:cNvSpPr/>
          <p:nvPr/>
        </p:nvSpPr>
        <p:spPr>
          <a:xfrm>
            <a:off x="3857620" y="642918"/>
            <a:ext cx="12875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4000" b="1" dirty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</a:rPr>
              <a:t>الأجابة</a:t>
            </a: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7488" y="714356"/>
            <a:ext cx="333296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r>
              <a:rPr lang="ar-SA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السؤال العاشر</a:t>
            </a:r>
            <a:endParaRPr lang="en-US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4349" y="2967335"/>
            <a:ext cx="8072494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ar-SA" sz="6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البروجيكتور</a:t>
            </a:r>
            <a:r>
              <a:rPr lang="ar-SA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من وحدات ........؟</a:t>
            </a:r>
            <a:endParaRPr lang="en-US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500034" y="5357826"/>
            <a:ext cx="188385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الأخراج</a:t>
            </a:r>
            <a:endParaRPr lang="en-US" sz="5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6786578" y="5429264"/>
            <a:ext cx="174599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الأدخال</a:t>
            </a:r>
            <a:endParaRPr lang="en-US" sz="5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642938" y="2857500"/>
            <a:ext cx="764381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9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 pitchFamily="34" charset="0"/>
              </a:rPr>
              <a:t>صحيحة</a:t>
            </a:r>
          </a:p>
        </p:txBody>
      </p:sp>
      <p:sp>
        <p:nvSpPr>
          <p:cNvPr id="33796" name="Text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00063" y="5715000"/>
            <a:ext cx="5143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تابع البرنامج وحل الأسئلة</a:t>
            </a:r>
          </a:p>
        </p:txBody>
      </p:sp>
      <p:sp>
        <p:nvSpPr>
          <p:cNvPr id="6" name="Rectangle 5"/>
          <p:cNvSpPr/>
          <p:nvPr/>
        </p:nvSpPr>
        <p:spPr>
          <a:xfrm>
            <a:off x="3786182" y="571480"/>
            <a:ext cx="12875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4000" b="1" dirty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</a:rPr>
              <a:t>الأجابة</a:t>
            </a: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28860" y="428604"/>
            <a:ext cx="3929090" cy="769441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ar-SA" sz="4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/>
                <a:ea typeface="+mj-ea"/>
                <a:cs typeface="Times New Roman"/>
              </a:rPr>
              <a:t>الأجابة</a:t>
            </a:r>
            <a:endParaRPr lang="ar-SA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28860" y="2714620"/>
            <a:ext cx="3976765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9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خاطئة</a:t>
            </a:r>
            <a:endParaRPr lang="en-US" sz="9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500034" y="5357826"/>
            <a:ext cx="363913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حول مرة أخرى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28794" y="642918"/>
            <a:ext cx="480452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ar-SA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السؤال الحادى عشر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1472" y="2967335"/>
            <a:ext cx="8001056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ar-SA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الفلوبى ديسك من وحدات.......؟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500034" y="5214950"/>
            <a:ext cx="188385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الأخراج</a:t>
            </a:r>
            <a:endParaRPr lang="en-US" sz="5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6929454" y="5357826"/>
            <a:ext cx="174599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الأدخال</a:t>
            </a:r>
            <a:endParaRPr lang="en-US" sz="5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642938" y="2857500"/>
            <a:ext cx="764381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9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 pitchFamily="34" charset="0"/>
              </a:rPr>
              <a:t>صحيحة</a:t>
            </a:r>
          </a:p>
        </p:txBody>
      </p:sp>
      <p:sp>
        <p:nvSpPr>
          <p:cNvPr id="35844" name="Text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00063" y="5715000"/>
            <a:ext cx="5143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تابع البرنامج وحل الأسئلة</a:t>
            </a:r>
          </a:p>
        </p:txBody>
      </p:sp>
      <p:sp>
        <p:nvSpPr>
          <p:cNvPr id="6" name="Rectangle 5"/>
          <p:cNvSpPr/>
          <p:nvPr/>
        </p:nvSpPr>
        <p:spPr>
          <a:xfrm>
            <a:off x="3643306" y="714356"/>
            <a:ext cx="12875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4000" b="1" dirty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</a:rPr>
              <a:t>الأجابة</a:t>
            </a: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14546" y="642918"/>
            <a:ext cx="442460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السؤال الثاني عشر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00100" y="2967335"/>
            <a:ext cx="7786743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السي دى روم من وحدات.........؟</a:t>
            </a:r>
            <a:endParaRPr lang="en-US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500034" y="5429264"/>
            <a:ext cx="188385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الأخراج</a:t>
            </a:r>
            <a:endParaRPr lang="en-US" sz="5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7000892" y="5500702"/>
            <a:ext cx="174599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الأدخال</a:t>
            </a:r>
            <a:endParaRPr lang="en-US" sz="5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642938" y="2857500"/>
            <a:ext cx="764381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9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 pitchFamily="34" charset="0"/>
              </a:rPr>
              <a:t>صحيحة</a:t>
            </a:r>
          </a:p>
        </p:txBody>
      </p:sp>
      <p:sp>
        <p:nvSpPr>
          <p:cNvPr id="38916" name="Text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00063" y="5715000"/>
            <a:ext cx="5143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تابع البرنامج وحل الأسئلة</a:t>
            </a:r>
          </a:p>
        </p:txBody>
      </p:sp>
      <p:sp>
        <p:nvSpPr>
          <p:cNvPr id="6" name="Rectangle 5"/>
          <p:cNvSpPr/>
          <p:nvPr/>
        </p:nvSpPr>
        <p:spPr>
          <a:xfrm>
            <a:off x="3786182" y="500042"/>
            <a:ext cx="12875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4000" b="1" dirty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</a:rPr>
              <a:t>الأجابة</a:t>
            </a: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00166" y="857232"/>
            <a:ext cx="565571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وحدات الأدخال والأخراج</a:t>
            </a:r>
          </a:p>
        </p:txBody>
      </p:sp>
      <p:sp>
        <p:nvSpPr>
          <p:cNvPr id="4" name="Rectangle 3"/>
          <p:cNvSpPr/>
          <p:nvPr/>
        </p:nvSpPr>
        <p:spPr>
          <a:xfrm>
            <a:off x="2928926" y="3429000"/>
            <a:ext cx="531427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ar-SA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تتضمن عشرون سؤال 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500034" y="5429264"/>
            <a:ext cx="26484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أبدأ الأسئلة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28860" y="428604"/>
            <a:ext cx="3929090" cy="769441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ar-SA" sz="4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/>
                <a:ea typeface="+mj-ea"/>
                <a:cs typeface="Times New Roman"/>
              </a:rPr>
              <a:t>الأجابة</a:t>
            </a:r>
            <a:endParaRPr lang="ar-SA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43240" y="2643182"/>
            <a:ext cx="2640467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9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خاطئة</a:t>
            </a:r>
            <a:endParaRPr lang="en-US" sz="9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500034" y="5357826"/>
            <a:ext cx="380104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حاول مرة أخرى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28596" y="5429264"/>
            <a:ext cx="188385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الأخراج</a:t>
            </a:r>
            <a:endParaRPr lang="en-US" sz="5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43108" y="357166"/>
            <a:ext cx="445025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السؤال الثالث عشر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00100" y="2643182"/>
            <a:ext cx="7715304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ar-SA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أل </a:t>
            </a:r>
            <a:r>
              <a:rPr lang="en-US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54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dvd</a:t>
            </a:r>
            <a:r>
              <a:rPr lang="ar-SA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من وحدات ............؟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6929454" y="5500702"/>
            <a:ext cx="174599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الأدخال</a:t>
            </a:r>
            <a:endParaRPr lang="en-US" sz="5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642938" y="2857500"/>
            <a:ext cx="764381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9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 pitchFamily="34" charset="0"/>
              </a:rPr>
              <a:t>صحيحة</a:t>
            </a:r>
          </a:p>
        </p:txBody>
      </p:sp>
      <p:sp>
        <p:nvSpPr>
          <p:cNvPr id="40964" name="Text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00063" y="5715000"/>
            <a:ext cx="5143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تابع البرنامج وحل الأسئلة</a:t>
            </a:r>
          </a:p>
        </p:txBody>
      </p:sp>
      <p:sp>
        <p:nvSpPr>
          <p:cNvPr id="6" name="Rectangle 5"/>
          <p:cNvSpPr/>
          <p:nvPr/>
        </p:nvSpPr>
        <p:spPr>
          <a:xfrm>
            <a:off x="3643306" y="500042"/>
            <a:ext cx="12875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4000" b="1" dirty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</a:rPr>
              <a:t>الأجابة</a:t>
            </a: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43108" y="571480"/>
            <a:ext cx="445186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ar-SA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السؤال الرابع عشر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7158" y="2967335"/>
            <a:ext cx="8215371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السى دي ريتر من وحدات ........؟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28596" y="5429264"/>
            <a:ext cx="188385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الأخراج</a:t>
            </a:r>
            <a:endParaRPr lang="en-US" sz="5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6929454" y="5500702"/>
            <a:ext cx="174599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الأدخال</a:t>
            </a:r>
            <a:endParaRPr lang="en-US" sz="5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ChangeArrowheads="1"/>
          </p:cNvSpPr>
          <p:nvPr/>
        </p:nvSpPr>
        <p:spPr bwMode="auto">
          <a:xfrm>
            <a:off x="642938" y="2857500"/>
            <a:ext cx="764381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9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 pitchFamily="34" charset="0"/>
              </a:rPr>
              <a:t>صحيحة</a:t>
            </a:r>
          </a:p>
        </p:txBody>
      </p:sp>
      <p:sp>
        <p:nvSpPr>
          <p:cNvPr id="43012" name="Text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00063" y="5715000"/>
            <a:ext cx="5143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تابع البرنامج وحل الأسئلة</a:t>
            </a:r>
          </a:p>
        </p:txBody>
      </p:sp>
      <p:sp>
        <p:nvSpPr>
          <p:cNvPr id="6" name="Rectangle 5"/>
          <p:cNvSpPr/>
          <p:nvPr/>
        </p:nvSpPr>
        <p:spPr>
          <a:xfrm>
            <a:off x="3714744" y="571480"/>
            <a:ext cx="12875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4000" b="1" dirty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</a:rPr>
              <a:t>الأجابة</a:t>
            </a: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00232" y="500042"/>
            <a:ext cx="492314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السؤال الخامس عشر</a:t>
            </a:r>
            <a:endParaRPr 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7422" y="2428868"/>
            <a:ext cx="641553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المايك من وحدات........؟</a:t>
            </a:r>
            <a:endParaRPr lang="en-US" sz="54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4" name="Rectangle 3">
            <a:hlinkClick r:id="rId3" action="ppaction://hlinksldjump"/>
          </p:cNvPr>
          <p:cNvSpPr/>
          <p:nvPr/>
        </p:nvSpPr>
        <p:spPr>
          <a:xfrm>
            <a:off x="428596" y="5286388"/>
            <a:ext cx="188385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الأخراج</a:t>
            </a:r>
            <a:endParaRPr lang="en-US" sz="5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6858016" y="5429264"/>
            <a:ext cx="174599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الأدخال</a:t>
            </a:r>
            <a:endParaRPr lang="en-US" sz="5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ChangeArrowheads="1"/>
          </p:cNvSpPr>
          <p:nvPr/>
        </p:nvSpPr>
        <p:spPr bwMode="auto">
          <a:xfrm>
            <a:off x="642938" y="2857500"/>
            <a:ext cx="764381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9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 pitchFamily="34" charset="0"/>
              </a:rPr>
              <a:t>صحيحة</a:t>
            </a:r>
          </a:p>
        </p:txBody>
      </p:sp>
      <p:sp>
        <p:nvSpPr>
          <p:cNvPr id="45060" name="Text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00063" y="5715000"/>
            <a:ext cx="5143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تابع البرنامج وحل الأسئلة</a:t>
            </a:r>
          </a:p>
        </p:txBody>
      </p:sp>
      <p:sp>
        <p:nvSpPr>
          <p:cNvPr id="6" name="Rectangle 5"/>
          <p:cNvSpPr/>
          <p:nvPr/>
        </p:nvSpPr>
        <p:spPr>
          <a:xfrm>
            <a:off x="3786182" y="714356"/>
            <a:ext cx="12875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4000" b="1" dirty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</a:rPr>
              <a:t>الأجابة</a:t>
            </a: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ChangeArrowheads="1"/>
          </p:cNvSpPr>
          <p:nvPr/>
        </p:nvSpPr>
        <p:spPr bwMode="auto">
          <a:xfrm>
            <a:off x="1000125" y="2714625"/>
            <a:ext cx="707231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9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 pitchFamily="34" charset="0"/>
              </a:rPr>
              <a:t>خاطئة</a:t>
            </a:r>
          </a:p>
        </p:txBody>
      </p:sp>
      <p:sp>
        <p:nvSpPr>
          <p:cNvPr id="46084" name="Text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71500" y="5286375"/>
            <a:ext cx="5429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حاول مرة أخرى</a:t>
            </a:r>
          </a:p>
        </p:txBody>
      </p:sp>
      <p:sp>
        <p:nvSpPr>
          <p:cNvPr id="6" name="Rectangle 5"/>
          <p:cNvSpPr/>
          <p:nvPr/>
        </p:nvSpPr>
        <p:spPr>
          <a:xfrm>
            <a:off x="3714744" y="571480"/>
            <a:ext cx="12875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4000" b="1" dirty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</a:rPr>
              <a:t>الأجابة</a:t>
            </a: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57356" y="500042"/>
            <a:ext cx="493276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السؤال السادس عشر</a:t>
            </a:r>
            <a:endParaRPr lang="en-US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4348" y="2857496"/>
            <a:ext cx="81439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الفلاش ميمورى من وحدات ......؟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500034" y="5429264"/>
            <a:ext cx="188385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الأخراج</a:t>
            </a:r>
            <a:endParaRPr lang="en-US" sz="5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6858016" y="5429264"/>
            <a:ext cx="174599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الأدخال</a:t>
            </a:r>
            <a:endParaRPr lang="en-US" sz="5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ChangeArrowheads="1"/>
          </p:cNvSpPr>
          <p:nvPr/>
        </p:nvSpPr>
        <p:spPr bwMode="auto">
          <a:xfrm>
            <a:off x="642938" y="2857500"/>
            <a:ext cx="764381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9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 pitchFamily="34" charset="0"/>
              </a:rPr>
              <a:t>صحيحة</a:t>
            </a:r>
          </a:p>
        </p:txBody>
      </p:sp>
      <p:sp>
        <p:nvSpPr>
          <p:cNvPr id="48132" name="Text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00063" y="5715000"/>
            <a:ext cx="5143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تابع البرنامج وحل الأسئلة</a:t>
            </a:r>
          </a:p>
        </p:txBody>
      </p:sp>
      <p:sp>
        <p:nvSpPr>
          <p:cNvPr id="6" name="Rectangle 5"/>
          <p:cNvSpPr/>
          <p:nvPr/>
        </p:nvSpPr>
        <p:spPr>
          <a:xfrm>
            <a:off x="3786182" y="642918"/>
            <a:ext cx="12875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4000" b="1" dirty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</a:rPr>
              <a:t>الأجابة</a:t>
            </a: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00166" y="2500306"/>
            <a:ext cx="6929486" cy="92869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libri" pitchFamily="34" charset="0"/>
              </a:rPr>
              <a:t>الماوس من وحدات ..........؟</a:t>
            </a:r>
            <a:endParaRPr lang="ar-SA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71802" y="857232"/>
            <a:ext cx="307007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السؤال الأول</a:t>
            </a:r>
          </a:p>
        </p:txBody>
      </p:sp>
      <p:sp>
        <p:nvSpPr>
          <p:cNvPr id="9" name="Rectangle 8">
            <a:hlinkClick r:id="rId3" action="ppaction://hlinksldjump"/>
          </p:cNvPr>
          <p:cNvSpPr/>
          <p:nvPr/>
        </p:nvSpPr>
        <p:spPr>
          <a:xfrm>
            <a:off x="6429388" y="5072074"/>
            <a:ext cx="174599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ar-SA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الأدخال</a:t>
            </a:r>
            <a:endParaRPr lang="en-US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Rectangle 9">
            <a:hlinkClick r:id="rId4" action="ppaction://hlinksldjump"/>
          </p:cNvPr>
          <p:cNvSpPr/>
          <p:nvPr/>
        </p:nvSpPr>
        <p:spPr>
          <a:xfrm>
            <a:off x="785786" y="5072074"/>
            <a:ext cx="188384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ar-SA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الأخراج</a:t>
            </a:r>
            <a:endParaRPr lang="en-US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57356" y="428604"/>
            <a:ext cx="458490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السؤال السابع عشر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85918" y="2786058"/>
            <a:ext cx="684033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ar-SA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البلوتوث من وحدات ........؟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500034" y="5429264"/>
            <a:ext cx="188385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الأخراج</a:t>
            </a:r>
            <a:endParaRPr lang="en-US" sz="5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6786578" y="5500702"/>
            <a:ext cx="174599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الأدخال</a:t>
            </a:r>
            <a:endParaRPr lang="en-US" sz="5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ChangeArrowheads="1"/>
          </p:cNvSpPr>
          <p:nvPr/>
        </p:nvSpPr>
        <p:spPr bwMode="auto">
          <a:xfrm>
            <a:off x="642938" y="2857500"/>
            <a:ext cx="764381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9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 pitchFamily="34" charset="0"/>
              </a:rPr>
              <a:t>صحيحة</a:t>
            </a:r>
          </a:p>
        </p:txBody>
      </p:sp>
      <p:sp>
        <p:nvSpPr>
          <p:cNvPr id="50180" name="Text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00063" y="5715000"/>
            <a:ext cx="5143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تابع البرنامج وحل الأسئلة</a:t>
            </a:r>
          </a:p>
        </p:txBody>
      </p:sp>
      <p:sp>
        <p:nvSpPr>
          <p:cNvPr id="6" name="Rectangle 5"/>
          <p:cNvSpPr/>
          <p:nvPr/>
        </p:nvSpPr>
        <p:spPr>
          <a:xfrm>
            <a:off x="3714744" y="642918"/>
            <a:ext cx="12875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4000" b="1" dirty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</a:rPr>
              <a:t>الأجابة</a:t>
            </a: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43108" y="500042"/>
            <a:ext cx="449995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>
              <a:defRPr/>
            </a:pPr>
            <a:r>
              <a:rPr lang="ar-SA" sz="5400" b="1" dirty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السؤال الثامن عشر</a:t>
            </a:r>
            <a:endParaRPr lang="en-US" sz="5400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0034" y="2786058"/>
            <a:ext cx="8286809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الأنفرا رد من وحدات .......؟</a:t>
            </a:r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500034" y="5357826"/>
            <a:ext cx="188385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الأخراج</a:t>
            </a:r>
            <a:endParaRPr lang="en-US" sz="5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6858016" y="5429264"/>
            <a:ext cx="174599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الأدخال</a:t>
            </a:r>
            <a:endParaRPr lang="en-US" sz="5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ChangeArrowheads="1"/>
          </p:cNvSpPr>
          <p:nvPr/>
        </p:nvSpPr>
        <p:spPr bwMode="auto">
          <a:xfrm>
            <a:off x="642938" y="2857500"/>
            <a:ext cx="764381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ar-SA" sz="9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</a:rPr>
              <a:t>صحيحة</a:t>
            </a:r>
          </a:p>
        </p:txBody>
      </p:sp>
      <p:sp>
        <p:nvSpPr>
          <p:cNvPr id="52228" name="Text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00063" y="5715000"/>
            <a:ext cx="5143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تابع البرنامج وحل الأسئلة</a:t>
            </a:r>
          </a:p>
        </p:txBody>
      </p:sp>
      <p:sp>
        <p:nvSpPr>
          <p:cNvPr id="6" name="Rectangle 5"/>
          <p:cNvSpPr/>
          <p:nvPr/>
        </p:nvSpPr>
        <p:spPr>
          <a:xfrm>
            <a:off x="3786182" y="571480"/>
            <a:ext cx="12875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4000" b="1" dirty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</a:rPr>
              <a:t>الأجابة</a:t>
            </a: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00232" y="714356"/>
            <a:ext cx="458490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السؤال التاسع عشر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1538" y="2857496"/>
            <a:ext cx="763221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الكارت ميمورى من وحدات......؟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571472" y="5286388"/>
            <a:ext cx="188385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الأخراج</a:t>
            </a:r>
            <a:endParaRPr lang="en-US" sz="5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6858016" y="5429264"/>
            <a:ext cx="174599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الأدخال</a:t>
            </a:r>
            <a:endParaRPr lang="en-US" sz="5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ChangeArrowheads="1"/>
          </p:cNvSpPr>
          <p:nvPr/>
        </p:nvSpPr>
        <p:spPr bwMode="auto">
          <a:xfrm>
            <a:off x="642938" y="2857500"/>
            <a:ext cx="764381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9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 pitchFamily="34" charset="0"/>
              </a:rPr>
              <a:t>صحيحة</a:t>
            </a:r>
          </a:p>
        </p:txBody>
      </p:sp>
      <p:sp>
        <p:nvSpPr>
          <p:cNvPr id="54276" name="Text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00063" y="5715000"/>
            <a:ext cx="5143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تابع البرنامج وحل الأسئلة</a:t>
            </a:r>
          </a:p>
        </p:txBody>
      </p:sp>
      <p:sp>
        <p:nvSpPr>
          <p:cNvPr id="6" name="Rectangle 5"/>
          <p:cNvSpPr/>
          <p:nvPr/>
        </p:nvSpPr>
        <p:spPr>
          <a:xfrm>
            <a:off x="3929058" y="714356"/>
            <a:ext cx="12875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4000" b="1" dirty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</a:rPr>
              <a:t>الأجابة</a:t>
            </a: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00298" y="642918"/>
            <a:ext cx="373371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ar-SA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السؤال العشرين</a:t>
            </a:r>
            <a:endParaRPr lang="en-US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5786" y="3000372"/>
            <a:ext cx="802174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الماسح الضوئى من وحدات .......؟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28596" y="5429264"/>
            <a:ext cx="188385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الأخراج</a:t>
            </a:r>
            <a:endParaRPr lang="en-US" sz="5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7000892" y="5429264"/>
            <a:ext cx="174599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الأدخال</a:t>
            </a:r>
            <a:endParaRPr lang="en-US" sz="5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ChangeArrowheads="1"/>
          </p:cNvSpPr>
          <p:nvPr/>
        </p:nvSpPr>
        <p:spPr bwMode="auto">
          <a:xfrm>
            <a:off x="642938" y="2857500"/>
            <a:ext cx="764381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9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 pitchFamily="34" charset="0"/>
              </a:rPr>
              <a:t>صحيحة</a:t>
            </a:r>
          </a:p>
        </p:txBody>
      </p:sp>
      <p:sp>
        <p:nvSpPr>
          <p:cNvPr id="56324" name="Text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500166" y="5715000"/>
            <a:ext cx="535784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الرجوع إلى القائمة الرئيسية</a:t>
            </a:r>
            <a:endParaRPr lang="ar-SA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57620" y="571480"/>
            <a:ext cx="12875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4000" b="1" dirty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</a:rPr>
              <a:t>الأجابة</a:t>
            </a: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ChangeArrowheads="1"/>
          </p:cNvSpPr>
          <p:nvPr/>
        </p:nvSpPr>
        <p:spPr bwMode="auto">
          <a:xfrm>
            <a:off x="1000125" y="2714625"/>
            <a:ext cx="707231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9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 pitchFamily="34" charset="0"/>
              </a:rPr>
              <a:t>خاطئة</a:t>
            </a:r>
          </a:p>
        </p:txBody>
      </p:sp>
      <p:sp>
        <p:nvSpPr>
          <p:cNvPr id="57348" name="Text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71500" y="5286375"/>
            <a:ext cx="5429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حاول مرة أخرى</a:t>
            </a:r>
          </a:p>
        </p:txBody>
      </p:sp>
      <p:sp>
        <p:nvSpPr>
          <p:cNvPr id="6" name="Rectangle 5"/>
          <p:cNvSpPr/>
          <p:nvPr/>
        </p:nvSpPr>
        <p:spPr>
          <a:xfrm>
            <a:off x="3857620" y="500042"/>
            <a:ext cx="12875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4000" b="1" dirty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</a:rPr>
              <a:t>الأجابة</a:t>
            </a: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14480" y="1142984"/>
            <a:ext cx="56108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تصنيف أجهزة الحاسبات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57686" y="2857496"/>
            <a:ext cx="37385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تتضمن 6 أسئلة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28596" y="5572140"/>
            <a:ext cx="28232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أبدء الأسئلة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1000125" y="2714625"/>
            <a:ext cx="707231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9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 pitchFamily="34" charset="0"/>
              </a:rPr>
              <a:t>خاطئة</a:t>
            </a:r>
          </a:p>
        </p:txBody>
      </p:sp>
      <p:sp>
        <p:nvSpPr>
          <p:cNvPr id="6148" name="Text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71500" y="5286375"/>
            <a:ext cx="5429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حاول مرة أخرى</a:t>
            </a:r>
          </a:p>
        </p:txBody>
      </p:sp>
      <p:sp>
        <p:nvSpPr>
          <p:cNvPr id="5" name="Rectangle 4"/>
          <p:cNvSpPr/>
          <p:nvPr/>
        </p:nvSpPr>
        <p:spPr>
          <a:xfrm>
            <a:off x="3786182" y="642918"/>
            <a:ext cx="174759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الأجابة</a:t>
            </a: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28926" y="928670"/>
            <a:ext cx="29995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السؤال الأول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Rectangle 3">
            <a:hlinkClick r:id="rId3" action="ppaction://hlinksldjump"/>
          </p:cNvPr>
          <p:cNvSpPr/>
          <p:nvPr/>
        </p:nvSpPr>
        <p:spPr>
          <a:xfrm>
            <a:off x="0" y="3786190"/>
            <a:ext cx="91440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1- هى تتكون من مجموعة من الترانسيستور والدوائر الكهربائية وتحتاج لمصدر تيار كهربائى لتشغيلها .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71670" y="2428868"/>
            <a:ext cx="67153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ما هى الحاسبات الميكانيكية ؟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428563" y="5357826"/>
            <a:ext cx="871543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2- هى تتكون من مجموعة من التروس والزنبرك وهى قادرة على توليد الطاقة التي تعمل بها ذاتيا .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00430" y="928670"/>
            <a:ext cx="16706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الأجابة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71670" y="2285992"/>
            <a:ext cx="4373313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16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خاطئة</a:t>
            </a:r>
            <a:endParaRPr lang="en-US" sz="16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28596" y="5429264"/>
            <a:ext cx="38010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حاول مرة أخرى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643306" y="785794"/>
            <a:ext cx="16706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الأجابة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14480" y="2357430"/>
            <a:ext cx="5517856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16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صحيحة</a:t>
            </a:r>
            <a:endParaRPr lang="en-US" sz="16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357158" y="5572140"/>
            <a:ext cx="5979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تابع البرنامج وحل الأسئلة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00364" y="928670"/>
            <a:ext cx="31197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السؤال الثانى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43042" y="2643182"/>
            <a:ext cx="700092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ماهى الحاسبات متعددة الأغراض ؟</a:t>
            </a:r>
            <a:endParaRPr lang="en-US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571472" y="3643314"/>
            <a:ext cx="857252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هى حاسبات تؤدى كافة الوظائف عن طريق تنفيذ مجموعة مختلفة من الأوامر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>
            <a:hlinkClick r:id="rId4" action="ppaction://hlinksldjump"/>
          </p:cNvPr>
          <p:cNvSpPr/>
          <p:nvPr/>
        </p:nvSpPr>
        <p:spPr>
          <a:xfrm>
            <a:off x="357158" y="4929198"/>
            <a:ext cx="850112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هى حاسبات تنتج للقيام بوظيفة </a:t>
            </a:r>
            <a:r>
              <a:rPr lang="ar-SA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كعينة </a:t>
            </a:r>
            <a:r>
              <a:rPr lang="ar-SA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مثل التحكم فى كاميرا أو محرك سيارة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00430" y="928670"/>
            <a:ext cx="16706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الأجابة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71670" y="2285992"/>
            <a:ext cx="4373313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16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خاطئة</a:t>
            </a:r>
            <a:endParaRPr lang="en-US" sz="16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28596" y="5429264"/>
            <a:ext cx="38010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حاول مرة أخرى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643306" y="785794"/>
            <a:ext cx="16706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الأجابة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14480" y="2357430"/>
            <a:ext cx="5517856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16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صحيحة</a:t>
            </a:r>
            <a:endParaRPr lang="en-US" sz="16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357158" y="5572140"/>
            <a:ext cx="5979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تابع البرنامج وحل الأسئلة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643306" y="2857496"/>
            <a:ext cx="518443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ماهى الحاسبات الرقمية ؟</a:t>
            </a:r>
            <a:endParaRPr 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00364" y="928670"/>
            <a:ext cx="31614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السؤال الثالث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1142976" y="4071942"/>
            <a:ext cx="766267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فيها يستقبل الحاسب أوامرة بطريقة المتغيرات المستمرة 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>
            <a:hlinkClick r:id="rId4" action="ppaction://hlinksldjump"/>
          </p:cNvPr>
          <p:cNvSpPr/>
          <p:nvPr/>
        </p:nvSpPr>
        <p:spPr>
          <a:xfrm>
            <a:off x="3428992" y="5143512"/>
            <a:ext cx="534473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يتم فيها تمثيل البيانات بطريقة رقمية 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00430" y="928670"/>
            <a:ext cx="16706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الأجابة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71670" y="2285992"/>
            <a:ext cx="4373313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16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خاطئة</a:t>
            </a:r>
            <a:endParaRPr lang="en-US" sz="16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28596" y="5429264"/>
            <a:ext cx="38010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حاول مرة أخرى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643306" y="785794"/>
            <a:ext cx="16706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الأجابة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14480" y="2357430"/>
            <a:ext cx="5517856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16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صحيحة</a:t>
            </a:r>
            <a:endParaRPr lang="en-US" sz="16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357158" y="5572140"/>
            <a:ext cx="5979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تابع البرنامج وحل الأسئلة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00364" y="928670"/>
            <a:ext cx="31630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السؤال الرابع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86050" y="2786058"/>
            <a:ext cx="598914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ما هى الحاسبات الميكانيكية ؟</a:t>
            </a:r>
            <a:endParaRPr lang="en-US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28563" y="4143380"/>
            <a:ext cx="871543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هى تتكون من مجموعة من </a:t>
            </a:r>
            <a:r>
              <a:rPr lang="ar-SA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التروس </a:t>
            </a:r>
            <a:r>
              <a:rPr lang="ar-SA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والزنبرك وهى قادرة على توليد الطاقة التي تعمل بها ذاتيا .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0" y="5429264"/>
            <a:ext cx="871540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هى تتكون من مجموعة من الترانسيستور والدوائر الكهربائية وتحتاج لمصدر تيار كهربائى لتشغيلها .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642938" y="2857500"/>
            <a:ext cx="764381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ar-SA" sz="9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</a:rPr>
              <a:t>صحيحة</a:t>
            </a:r>
          </a:p>
        </p:txBody>
      </p:sp>
      <p:sp>
        <p:nvSpPr>
          <p:cNvPr id="7172" name="Text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00063" y="5715000"/>
            <a:ext cx="5143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ar-SA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تابع البرنامج وحل الأسئلة</a:t>
            </a:r>
          </a:p>
        </p:txBody>
      </p:sp>
      <p:sp>
        <p:nvSpPr>
          <p:cNvPr id="6" name="Rectangle 5"/>
          <p:cNvSpPr/>
          <p:nvPr/>
        </p:nvSpPr>
        <p:spPr>
          <a:xfrm>
            <a:off x="3786182" y="500042"/>
            <a:ext cx="12875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4000" b="1" dirty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</a:rPr>
              <a:t>الأجابة</a:t>
            </a: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00430" y="928670"/>
            <a:ext cx="16706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الأجابة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71670" y="2285992"/>
            <a:ext cx="4373313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16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خاطئة</a:t>
            </a:r>
            <a:endParaRPr lang="en-US" sz="16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28596" y="5429264"/>
            <a:ext cx="38010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حاول مرة أخرى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643306" y="785794"/>
            <a:ext cx="16706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الأجابة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14480" y="2357430"/>
            <a:ext cx="5517856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16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صحيحة</a:t>
            </a:r>
            <a:endParaRPr lang="en-US" sz="16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357158" y="5572140"/>
            <a:ext cx="5979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تابع البرنامج وحل الأسئلة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00298" y="857232"/>
            <a:ext cx="36343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السؤال الخامس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00100" y="2643182"/>
            <a:ext cx="788709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ما هى الحاسبات متخصصة الأغراض ؟</a:t>
            </a:r>
            <a:endParaRPr lang="en-US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571472" y="3571876"/>
            <a:ext cx="857252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هى حاسبات تؤدى كافة الوظائف عن طريق تنفيذ </a:t>
            </a:r>
            <a:r>
              <a:rPr lang="ar-SA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مجموعة </a:t>
            </a:r>
            <a:r>
              <a:rPr lang="ar-SA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مختلفة من الأوامر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>
            <a:hlinkClick r:id="rId4" action="ppaction://hlinksldjump"/>
          </p:cNvPr>
          <p:cNvSpPr/>
          <p:nvPr/>
        </p:nvSpPr>
        <p:spPr>
          <a:xfrm>
            <a:off x="0" y="4929198"/>
            <a:ext cx="807246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هى حاسبات تنتج للقيام بوظيفة كعينة مثل التحكم فى كاميرا أو محرك سيارة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00430" y="928670"/>
            <a:ext cx="16706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الأجابة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71670" y="2285992"/>
            <a:ext cx="4373313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16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خاطئة</a:t>
            </a:r>
            <a:endParaRPr lang="en-US" sz="16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28596" y="5429264"/>
            <a:ext cx="38010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حاول مرة أخرى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643306" y="785794"/>
            <a:ext cx="16706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الأجابة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14480" y="2357430"/>
            <a:ext cx="5517856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16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صحيحة</a:t>
            </a:r>
            <a:endParaRPr lang="en-US" sz="16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357158" y="5572140"/>
            <a:ext cx="5979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تابع البرنامج وحل الأسئلة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71736" y="857232"/>
            <a:ext cx="36439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السؤال السادس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71802" y="2285992"/>
            <a:ext cx="57134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ما هى الحاسبات التناظرية ؟</a:t>
            </a:r>
            <a:endParaRPr lang="en-US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500034" y="5214950"/>
            <a:ext cx="766267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فيها يستقبل الحاسب أوامرة بطريقة المتغيرات المستمرة 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3357554" y="3857628"/>
            <a:ext cx="534473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يتم فيها تمثيل البيانات بطريقة رقمية 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643306" y="785794"/>
            <a:ext cx="16706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الأجابة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14480" y="2357430"/>
            <a:ext cx="5517856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16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صحيحة</a:t>
            </a:r>
            <a:endParaRPr lang="en-US" sz="16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357158" y="5572140"/>
            <a:ext cx="4387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الرجوع إلى القائمة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00430" y="928670"/>
            <a:ext cx="16706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الأجابة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71670" y="2285992"/>
            <a:ext cx="4373313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16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خاطئة</a:t>
            </a:r>
            <a:endParaRPr lang="en-US" sz="16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28596" y="5429264"/>
            <a:ext cx="38010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حاول مرة أخرى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5984" y="3000372"/>
            <a:ext cx="628409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الطابعة من وحدات ........؟</a:t>
            </a:r>
            <a:endParaRPr lang="en-US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488" y="857232"/>
            <a:ext cx="3857652" cy="769441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ar-SA" sz="4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/>
                <a:ea typeface="+mj-ea"/>
                <a:cs typeface="Times New Roman"/>
              </a:rPr>
              <a:t>السؤال الثانى</a:t>
            </a:r>
            <a:endParaRPr lang="ar-SA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714348" y="5286388"/>
            <a:ext cx="188385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الأخراج</a:t>
            </a:r>
            <a:endParaRPr lang="en-US" sz="5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Rectangle 7">
            <a:hlinkClick r:id="rId4" action="ppaction://hlinksldjump"/>
          </p:cNvPr>
          <p:cNvSpPr/>
          <p:nvPr/>
        </p:nvSpPr>
        <p:spPr>
          <a:xfrm>
            <a:off x="6643702" y="5286388"/>
            <a:ext cx="174599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الأدخال</a:t>
            </a:r>
            <a:endParaRPr lang="en-US" sz="5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642938" y="2857500"/>
            <a:ext cx="764381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ar-SA" sz="9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</a:rPr>
              <a:t>صحيحة</a:t>
            </a:r>
          </a:p>
        </p:txBody>
      </p:sp>
      <p:sp>
        <p:nvSpPr>
          <p:cNvPr id="9220" name="Text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00063" y="5715000"/>
            <a:ext cx="5143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تابع البرنامج وحل الأسئلة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5984" y="714356"/>
            <a:ext cx="4357718" cy="769441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ar-SA" sz="4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/>
                <a:ea typeface="+mj-ea"/>
                <a:cs typeface="Times New Roman"/>
              </a:rPr>
              <a:t>الأجابة</a:t>
            </a:r>
            <a:endParaRPr lang="ar-SA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365</TotalTime>
  <Words>691</Words>
  <Application>Microsoft Office PowerPoint</Application>
  <PresentationFormat>On-screen Show (4:3)</PresentationFormat>
  <Paragraphs>263</Paragraphs>
  <Slides>77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78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</vt:vector>
  </TitlesOfParts>
  <Company>Zeebadi®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Complete Partner</dc:creator>
  <cp:lastModifiedBy>Complete Partner</cp:lastModifiedBy>
  <cp:revision>44</cp:revision>
  <dcterms:created xsi:type="dcterms:W3CDTF">2007-05-27T06:11:22Z</dcterms:created>
  <dcterms:modified xsi:type="dcterms:W3CDTF">2007-06-01T16:26:30Z</dcterms:modified>
</cp:coreProperties>
</file>