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custDataLst>
    <p:tags r:id="rId7"/>
  </p:custDataLst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dxvWRletnrEDfRLL+UrITA==" hashData="LDuXQyAPXeEYkR9OYdDJCiQYdq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09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8FCCD-1D58-4177-8CD8-80BD25562349}" type="datetimeFigureOut">
              <a:rPr lang="ar-SY" smtClean="0"/>
              <a:pPr/>
              <a:t>10/09/1433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87BF1-93D6-47BA-84A8-3F0644C1267D}" type="slidenum">
              <a:rPr lang="ar-SY" smtClean="0"/>
              <a:pPr/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hyperlink" Target="http://facebook.com/math201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.png"/><Relationship Id="rId21" Type="http://schemas.openxmlformats.org/officeDocument/2006/relationships/image" Target="../media/image47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5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24" Type="http://schemas.openxmlformats.org/officeDocument/2006/relationships/oleObject" Target="../embeddings/oleObject1.bin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23" Type="http://schemas.openxmlformats.org/officeDocument/2006/relationships/slide" Target="slide3.xml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hyperlink" Target="mailto:aml_987@hotmail.com?subject=&#1578;&#1593;&#1604;&#1610;&#1602;%20&#1576;&#1582;&#1589;&#1608;&#1589;%20&#1583;&#1585;&#1587;%20&#1578;&#1581;&#1604;&#1610;&#1604;%20&#1575;&#1604;&#1576;&#1610;&#1575;&#1606;&#1575;&#1578;%20&#1575;&#1604;&#1575;&#1581;&#1589;&#1575;&#1574;&#1610;&#1577;%20&#1604;&#1604;&#1589;&#1601;%20&#1575;&#1604;&#1578;&#1575;&#1587;&#1593;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acebook.com/math2013" TargetMode="External"/><Relationship Id="rId4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59.png"/><Relationship Id="rId3" Type="http://schemas.openxmlformats.org/officeDocument/2006/relationships/image" Target="../media/image51.png"/><Relationship Id="rId7" Type="http://schemas.openxmlformats.org/officeDocument/2006/relationships/image" Target="../media/image45.png"/><Relationship Id="rId12" Type="http://schemas.openxmlformats.org/officeDocument/2006/relationships/image" Target="../media/image58.png"/><Relationship Id="rId17" Type="http://schemas.openxmlformats.org/officeDocument/2006/relationships/hyperlink" Target="http://facebook.com/math2013" TargetMode="External"/><Relationship Id="rId2" Type="http://schemas.openxmlformats.org/officeDocument/2006/relationships/image" Target="../media/image50.png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57.png"/><Relationship Id="rId5" Type="http://schemas.openxmlformats.org/officeDocument/2006/relationships/image" Target="../media/image53.png"/><Relationship Id="rId15" Type="http://schemas.openxmlformats.org/officeDocument/2006/relationships/image" Target="../media/image61.png"/><Relationship Id="rId10" Type="http://schemas.openxmlformats.org/officeDocument/2006/relationships/image" Target="../media/image39.png"/><Relationship Id="rId4" Type="http://schemas.openxmlformats.org/officeDocument/2006/relationships/image" Target="../media/image52.png"/><Relationship Id="rId9" Type="http://schemas.openxmlformats.org/officeDocument/2006/relationships/image" Target="../media/image56.png"/><Relationship Id="rId1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0.png"/><Relationship Id="rId3" Type="http://schemas.openxmlformats.org/officeDocument/2006/relationships/image" Target="../media/image64.png"/><Relationship Id="rId7" Type="http://schemas.openxmlformats.org/officeDocument/2006/relationships/image" Target="../media/image66.png"/><Relationship Id="rId12" Type="http://schemas.openxmlformats.org/officeDocument/2006/relationships/image" Target="../media/image69.png"/><Relationship Id="rId2" Type="http://schemas.openxmlformats.org/officeDocument/2006/relationships/image" Target="../media/image63.png"/><Relationship Id="rId16" Type="http://schemas.openxmlformats.org/officeDocument/2006/relationships/hyperlink" Target="http://facebook.com/MATH201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hyperlink" Target="mailto:aml_987@hotmail.com?subject=&#1578;&#1593;&#1604;&#1610;&#1602;%20&#1576;&#1582;&#1589;&#1608;&#1589;%20&#1583;&#1585;&#1587;%20&#1578;&#1581;&#1604;&#1610;&#1604;%20&#1575;&#1604;&#1576;&#1610;&#1575;&#1606;&#1575;&#1578;%20&#1575;&#1604;&#1575;&#1581;&#1589;&#1575;&#1574;&#1610;&#1577;%20&#1604;&#1604;&#1589;&#1601;%20&#1575;&#1604;&#1578;&#1575;&#1587;&#1593;" TargetMode="External"/><Relationship Id="rId5" Type="http://schemas.openxmlformats.org/officeDocument/2006/relationships/image" Target="../media/image45.png"/><Relationship Id="rId15" Type="http://schemas.openxmlformats.org/officeDocument/2006/relationships/hyperlink" Target="http://www.syr-e.com/forum/member.php?u=2078" TargetMode="External"/><Relationship Id="rId10" Type="http://schemas.openxmlformats.org/officeDocument/2006/relationships/image" Target="../media/image39.png"/><Relationship Id="rId4" Type="http://schemas.openxmlformats.org/officeDocument/2006/relationships/image" Target="../media/image65.png"/><Relationship Id="rId9" Type="http://schemas.openxmlformats.org/officeDocument/2006/relationships/image" Target="../media/image68.png"/><Relationship Id="rId14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شكل حر 59"/>
          <p:cNvSpPr/>
          <p:nvPr/>
        </p:nvSpPr>
        <p:spPr>
          <a:xfrm>
            <a:off x="1709489" y="699155"/>
            <a:ext cx="1365662" cy="1318161"/>
          </a:xfrm>
          <a:custGeom>
            <a:avLst/>
            <a:gdLst>
              <a:gd name="connsiteX0" fmla="*/ 0 w 1365662"/>
              <a:gd name="connsiteY0" fmla="*/ 1318161 h 1318161"/>
              <a:gd name="connsiteX1" fmla="*/ 1365662 w 1365662"/>
              <a:gd name="connsiteY1" fmla="*/ 0 h 1318161"/>
              <a:gd name="connsiteX2" fmla="*/ 1353787 w 1365662"/>
              <a:gd name="connsiteY2" fmla="*/ 1282535 h 1318161"/>
              <a:gd name="connsiteX3" fmla="*/ 0 w 1365662"/>
              <a:gd name="connsiteY3" fmla="*/ 1318161 h 131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5662" h="1318161">
                <a:moveTo>
                  <a:pt x="0" y="1318161"/>
                </a:moveTo>
                <a:lnTo>
                  <a:pt x="1365662" y="0"/>
                </a:lnTo>
                <a:lnTo>
                  <a:pt x="1353787" y="1282535"/>
                </a:lnTo>
                <a:lnTo>
                  <a:pt x="0" y="131816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6" name="شكل حر 65"/>
          <p:cNvSpPr/>
          <p:nvPr/>
        </p:nvSpPr>
        <p:spPr>
          <a:xfrm>
            <a:off x="1711757" y="1089965"/>
            <a:ext cx="1360627" cy="914400"/>
          </a:xfrm>
          <a:custGeom>
            <a:avLst/>
            <a:gdLst>
              <a:gd name="connsiteX0" fmla="*/ 0 w 1360627"/>
              <a:gd name="connsiteY0" fmla="*/ 914400 h 914400"/>
              <a:gd name="connsiteX1" fmla="*/ 972921 w 1360627"/>
              <a:gd name="connsiteY1" fmla="*/ 0 h 914400"/>
              <a:gd name="connsiteX2" fmla="*/ 1024128 w 1360627"/>
              <a:gd name="connsiteY2" fmla="*/ 65837 h 914400"/>
              <a:gd name="connsiteX3" fmla="*/ 1089965 w 1360627"/>
              <a:gd name="connsiteY3" fmla="*/ 138989 h 914400"/>
              <a:gd name="connsiteX4" fmla="*/ 1192377 w 1360627"/>
              <a:gd name="connsiteY4" fmla="*/ 277977 h 914400"/>
              <a:gd name="connsiteX5" fmla="*/ 1228953 w 1360627"/>
              <a:gd name="connsiteY5" fmla="*/ 336499 h 914400"/>
              <a:gd name="connsiteX6" fmla="*/ 1228953 w 1360627"/>
              <a:gd name="connsiteY6" fmla="*/ 336499 h 914400"/>
              <a:gd name="connsiteX7" fmla="*/ 1280160 w 1360627"/>
              <a:gd name="connsiteY7" fmla="*/ 438912 h 914400"/>
              <a:gd name="connsiteX8" fmla="*/ 1309421 w 1360627"/>
              <a:gd name="connsiteY8" fmla="*/ 526694 h 914400"/>
              <a:gd name="connsiteX9" fmla="*/ 1331366 w 1360627"/>
              <a:gd name="connsiteY9" fmla="*/ 577901 h 914400"/>
              <a:gd name="connsiteX10" fmla="*/ 1345997 w 1360627"/>
              <a:gd name="connsiteY10" fmla="*/ 651053 h 914400"/>
              <a:gd name="connsiteX11" fmla="*/ 1345997 w 1360627"/>
              <a:gd name="connsiteY11" fmla="*/ 753465 h 914400"/>
              <a:gd name="connsiteX12" fmla="*/ 1360627 w 1360627"/>
              <a:gd name="connsiteY12" fmla="*/ 797357 h 914400"/>
              <a:gd name="connsiteX13" fmla="*/ 1360627 w 1360627"/>
              <a:gd name="connsiteY13" fmla="*/ 877824 h 914400"/>
              <a:gd name="connsiteX14" fmla="*/ 1360627 w 1360627"/>
              <a:gd name="connsiteY14" fmla="*/ 914400 h 914400"/>
              <a:gd name="connsiteX15" fmla="*/ 0 w 1360627"/>
              <a:gd name="connsiteY15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60627" h="914400">
                <a:moveTo>
                  <a:pt x="0" y="914400"/>
                </a:moveTo>
                <a:lnTo>
                  <a:pt x="972921" y="0"/>
                </a:lnTo>
                <a:lnTo>
                  <a:pt x="1024128" y="65837"/>
                </a:lnTo>
                <a:lnTo>
                  <a:pt x="1089965" y="138989"/>
                </a:lnTo>
                <a:lnTo>
                  <a:pt x="1192377" y="277977"/>
                </a:lnTo>
                <a:lnTo>
                  <a:pt x="1228953" y="336499"/>
                </a:lnTo>
                <a:lnTo>
                  <a:pt x="1228953" y="336499"/>
                </a:lnTo>
                <a:lnTo>
                  <a:pt x="1280160" y="438912"/>
                </a:lnTo>
                <a:lnTo>
                  <a:pt x="1309421" y="526694"/>
                </a:lnTo>
                <a:lnTo>
                  <a:pt x="1331366" y="577901"/>
                </a:lnTo>
                <a:lnTo>
                  <a:pt x="1345997" y="651053"/>
                </a:lnTo>
                <a:lnTo>
                  <a:pt x="1345997" y="753465"/>
                </a:lnTo>
                <a:lnTo>
                  <a:pt x="1360627" y="797357"/>
                </a:lnTo>
                <a:lnTo>
                  <a:pt x="1360627" y="877824"/>
                </a:lnTo>
                <a:lnTo>
                  <a:pt x="1360627" y="914400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8" name="شكل حر 67"/>
          <p:cNvSpPr/>
          <p:nvPr/>
        </p:nvSpPr>
        <p:spPr>
          <a:xfrm>
            <a:off x="1704975" y="1095375"/>
            <a:ext cx="1362075" cy="923925"/>
          </a:xfrm>
          <a:custGeom>
            <a:avLst/>
            <a:gdLst>
              <a:gd name="connsiteX0" fmla="*/ 0 w 1362075"/>
              <a:gd name="connsiteY0" fmla="*/ 923925 h 923925"/>
              <a:gd name="connsiteX1" fmla="*/ 971550 w 1362075"/>
              <a:gd name="connsiteY1" fmla="*/ 0 h 923925"/>
              <a:gd name="connsiteX2" fmla="*/ 1362075 w 1362075"/>
              <a:gd name="connsiteY2" fmla="*/ 904875 h 923925"/>
              <a:gd name="connsiteX3" fmla="*/ 0 w 1362075"/>
              <a:gd name="connsiteY3" fmla="*/ 923925 h 92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2075" h="923925">
                <a:moveTo>
                  <a:pt x="0" y="923925"/>
                </a:moveTo>
                <a:lnTo>
                  <a:pt x="971550" y="0"/>
                </a:lnTo>
                <a:lnTo>
                  <a:pt x="1362075" y="904875"/>
                </a:lnTo>
                <a:lnTo>
                  <a:pt x="0" y="92392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571480"/>
            <a:ext cx="315277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شكل بيضاوي 4"/>
          <p:cNvSpPr/>
          <p:nvPr/>
        </p:nvSpPr>
        <p:spPr>
          <a:xfrm>
            <a:off x="428596" y="714355"/>
            <a:ext cx="2643206" cy="2571768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grpSp>
        <p:nvGrpSpPr>
          <p:cNvPr id="22" name="مجموعة 21"/>
          <p:cNvGrpSpPr/>
          <p:nvPr/>
        </p:nvGrpSpPr>
        <p:grpSpPr>
          <a:xfrm>
            <a:off x="1714480" y="500041"/>
            <a:ext cx="1643074" cy="1898049"/>
            <a:chOff x="1928794" y="1071546"/>
            <a:chExt cx="1643074" cy="1898049"/>
          </a:xfrm>
        </p:grpSpPr>
        <p:grpSp>
          <p:nvGrpSpPr>
            <p:cNvPr id="20" name="مجموعة 19"/>
            <p:cNvGrpSpPr/>
            <p:nvPr/>
          </p:nvGrpSpPr>
          <p:grpSpPr>
            <a:xfrm>
              <a:off x="1928794" y="1071546"/>
              <a:ext cx="1571636" cy="1643074"/>
              <a:chOff x="1928794" y="1071546"/>
              <a:chExt cx="1571636" cy="1643074"/>
            </a:xfrm>
          </p:grpSpPr>
          <p:grpSp>
            <p:nvGrpSpPr>
              <p:cNvPr id="18" name="مجموعة 17"/>
              <p:cNvGrpSpPr/>
              <p:nvPr/>
            </p:nvGrpSpPr>
            <p:grpSpPr>
              <a:xfrm>
                <a:off x="1928794" y="1071546"/>
                <a:ext cx="1571636" cy="1643074"/>
                <a:chOff x="1928794" y="1071546"/>
                <a:chExt cx="1571636" cy="1643074"/>
              </a:xfrm>
            </p:grpSpPr>
            <p:grpSp>
              <p:nvGrpSpPr>
                <p:cNvPr id="17" name="مجموعة 16"/>
                <p:cNvGrpSpPr/>
                <p:nvPr/>
              </p:nvGrpSpPr>
              <p:grpSpPr>
                <a:xfrm>
                  <a:off x="1928794" y="1071546"/>
                  <a:ext cx="1571636" cy="1643074"/>
                  <a:chOff x="1928794" y="1071546"/>
                  <a:chExt cx="1571636" cy="1643074"/>
                </a:xfrm>
              </p:grpSpPr>
              <p:cxnSp>
                <p:nvCxnSpPr>
                  <p:cNvPr id="13" name="رابط مستقيم 12"/>
                  <p:cNvCxnSpPr/>
                  <p:nvPr/>
                </p:nvCxnSpPr>
                <p:spPr>
                  <a:xfrm flipV="1">
                    <a:off x="1928794" y="1071546"/>
                    <a:ext cx="1571636" cy="1500198"/>
                  </a:xfrm>
                  <a:prstGeom prst="line">
                    <a:avLst/>
                  </a:prstGeom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قوس 13"/>
                  <p:cNvSpPr/>
                  <p:nvPr/>
                </p:nvSpPr>
                <p:spPr>
                  <a:xfrm>
                    <a:off x="2000232" y="2428868"/>
                    <a:ext cx="214314" cy="285752"/>
                  </a:xfrm>
                  <a:prstGeom prst="arc">
                    <a:avLst/>
                  </a:prstGeom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Y"/>
                  </a:p>
                </p:txBody>
              </p:sp>
            </p:grpSp>
            <p:sp>
              <p:nvSpPr>
                <p:cNvPr id="15" name="مربع نص 14"/>
                <p:cNvSpPr txBox="1"/>
                <p:nvPr/>
              </p:nvSpPr>
              <p:spPr>
                <a:xfrm>
                  <a:off x="2197010" y="2214554"/>
                  <a:ext cx="303288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000" b="1" dirty="0" smtClean="0"/>
                    <a:t>x</a:t>
                  </a:r>
                  <a:endParaRPr lang="ar-SY" sz="2000" b="1" dirty="0"/>
                </a:p>
              </p:txBody>
            </p:sp>
          </p:grpSp>
          <p:sp>
            <p:nvSpPr>
              <p:cNvPr id="19" name="مربع نص 18"/>
              <p:cNvSpPr txBox="1"/>
              <p:nvPr/>
            </p:nvSpPr>
            <p:spPr>
              <a:xfrm>
                <a:off x="2714612" y="1273718"/>
                <a:ext cx="308097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US" b="1" dirty="0" smtClean="0"/>
                  <a:t>P</a:t>
                </a:r>
                <a:endParaRPr lang="ar-IQ" b="1" dirty="0" smtClean="0"/>
              </a:p>
              <a:p>
                <a:r>
                  <a:rPr lang="en-US" sz="800" b="1" dirty="0">
                    <a:solidFill>
                      <a:srgbClr val="FFFF00"/>
                    </a:solidFill>
                    <a:latin typeface="Berlin Sans FB"/>
                  </a:rPr>
                  <a:t>•</a:t>
                </a:r>
                <a:endParaRPr lang="ar-SY" b="1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1" name="مربع نص 20"/>
            <p:cNvSpPr txBox="1"/>
            <p:nvPr/>
          </p:nvSpPr>
          <p:spPr>
            <a:xfrm>
              <a:off x="3140340" y="2477152"/>
              <a:ext cx="431528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ar-IQ" sz="800" b="1" dirty="0" smtClean="0">
                  <a:solidFill>
                    <a:srgbClr val="FF0000"/>
                  </a:solidFill>
                  <a:latin typeface="Berlin Sans FB"/>
                </a:rPr>
                <a:t>     </a:t>
              </a:r>
              <a:r>
                <a:rPr lang="en-US" sz="800" b="1" dirty="0" smtClean="0">
                  <a:solidFill>
                    <a:srgbClr val="FF0000"/>
                  </a:solidFill>
                  <a:latin typeface="Berlin Sans FB"/>
                </a:rPr>
                <a:t>•</a:t>
              </a:r>
              <a:r>
                <a:rPr lang="ar-IQ" sz="800" b="1" dirty="0" smtClean="0">
                  <a:solidFill>
                    <a:srgbClr val="FF0000"/>
                  </a:solidFill>
                  <a:latin typeface="Berlin Sans FB"/>
                </a:rPr>
                <a:t> 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r>
                <a:rPr lang="en-US" b="1" dirty="0" smtClean="0"/>
                <a:t>A</a:t>
              </a:r>
              <a:endParaRPr lang="ar-SY" b="1" dirty="0"/>
            </a:p>
          </p:txBody>
        </p:sp>
      </p:grpSp>
      <p:grpSp>
        <p:nvGrpSpPr>
          <p:cNvPr id="32" name="مجموعة 31"/>
          <p:cNvGrpSpPr/>
          <p:nvPr/>
        </p:nvGrpSpPr>
        <p:grpSpPr>
          <a:xfrm>
            <a:off x="1142976" y="928669"/>
            <a:ext cx="1500197" cy="285752"/>
            <a:chOff x="1357290" y="1500174"/>
            <a:chExt cx="1500197" cy="285752"/>
          </a:xfrm>
        </p:grpSpPr>
        <p:cxnSp>
          <p:nvCxnSpPr>
            <p:cNvPr id="24" name="رابط مستقيم 23"/>
            <p:cNvCxnSpPr/>
            <p:nvPr/>
          </p:nvCxnSpPr>
          <p:spPr>
            <a:xfrm rot="16200000" flipV="1">
              <a:off x="2362655" y="1167653"/>
              <a:ext cx="19434" cy="970231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57290" y="1500174"/>
              <a:ext cx="500066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3" name="مجموعة 32"/>
          <p:cNvGrpSpPr/>
          <p:nvPr/>
        </p:nvGrpSpPr>
        <p:grpSpPr>
          <a:xfrm>
            <a:off x="2357422" y="1090981"/>
            <a:ext cx="534500" cy="1142289"/>
            <a:chOff x="2571736" y="1662486"/>
            <a:chExt cx="534500" cy="1142289"/>
          </a:xfrm>
        </p:grpSpPr>
        <p:cxnSp>
          <p:nvCxnSpPr>
            <p:cNvPr id="26" name="رابط مستقيم 25"/>
            <p:cNvCxnSpPr/>
            <p:nvPr/>
          </p:nvCxnSpPr>
          <p:spPr>
            <a:xfrm rot="16200000" flipV="1">
              <a:off x="2459346" y="2102164"/>
              <a:ext cx="909258" cy="29901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2643182"/>
              <a:ext cx="534500" cy="161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35" name="رابط مستقيم 34"/>
          <p:cNvCxnSpPr/>
          <p:nvPr/>
        </p:nvCxnSpPr>
        <p:spPr>
          <a:xfrm rot="5400000">
            <a:off x="1250133" y="1535892"/>
            <a:ext cx="92869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 rot="10800000">
            <a:off x="1714480" y="2000239"/>
            <a:ext cx="100013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500041"/>
            <a:ext cx="5000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6" name="مجموعة 55"/>
          <p:cNvGrpSpPr/>
          <p:nvPr/>
        </p:nvGrpSpPr>
        <p:grpSpPr>
          <a:xfrm>
            <a:off x="2781547" y="71414"/>
            <a:ext cx="433131" cy="3286148"/>
            <a:chOff x="2995861" y="642919"/>
            <a:chExt cx="433131" cy="3286148"/>
          </a:xfrm>
        </p:grpSpPr>
        <p:cxnSp>
          <p:nvCxnSpPr>
            <p:cNvPr id="42" name="رابط كسهم مستقيم 41"/>
            <p:cNvCxnSpPr/>
            <p:nvPr/>
          </p:nvCxnSpPr>
          <p:spPr>
            <a:xfrm rot="16200000" flipV="1">
              <a:off x="1643043" y="2285991"/>
              <a:ext cx="3286148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مربع نص 48"/>
            <p:cNvSpPr txBox="1"/>
            <p:nvPr/>
          </p:nvSpPr>
          <p:spPr>
            <a:xfrm>
              <a:off x="2995861" y="1059404"/>
              <a:ext cx="4331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en-US" b="1" dirty="0" smtClean="0"/>
                <a:t>T </a:t>
              </a:r>
              <a:r>
                <a:rPr lang="en-US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Berlin Sans FB"/>
                </a:rPr>
                <a:t>•</a:t>
              </a:r>
              <a:endParaRPr lang="ar-SY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cxnSp>
        <p:nvCxnSpPr>
          <p:cNvPr id="52" name="رابط مستقيم 51"/>
          <p:cNvCxnSpPr/>
          <p:nvPr/>
        </p:nvCxnSpPr>
        <p:spPr>
          <a:xfrm rot="5400000" flipH="1" flipV="1">
            <a:off x="2428860" y="1357297"/>
            <a:ext cx="1285884" cy="1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مجموعة 54"/>
          <p:cNvGrpSpPr/>
          <p:nvPr/>
        </p:nvGrpSpPr>
        <p:grpSpPr>
          <a:xfrm>
            <a:off x="-32" y="215083"/>
            <a:ext cx="4071966" cy="3213917"/>
            <a:chOff x="214282" y="786588"/>
            <a:chExt cx="4071966" cy="3213917"/>
          </a:xfrm>
        </p:grpSpPr>
        <p:grpSp>
          <p:nvGrpSpPr>
            <p:cNvPr id="51" name="مجموعة 50"/>
            <p:cNvGrpSpPr/>
            <p:nvPr/>
          </p:nvGrpSpPr>
          <p:grpSpPr>
            <a:xfrm>
              <a:off x="214282" y="786588"/>
              <a:ext cx="4071966" cy="3213917"/>
              <a:chOff x="214282" y="786588"/>
              <a:chExt cx="4071966" cy="3213917"/>
            </a:xfrm>
          </p:grpSpPr>
          <p:cxnSp>
            <p:nvCxnSpPr>
              <p:cNvPr id="7" name="رابط كسهم مستقيم 6"/>
              <p:cNvCxnSpPr/>
              <p:nvPr/>
            </p:nvCxnSpPr>
            <p:spPr>
              <a:xfrm>
                <a:off x="214282" y="2570156"/>
                <a:ext cx="407196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رابط كسهم مستقيم 8"/>
              <p:cNvCxnSpPr/>
              <p:nvPr/>
            </p:nvCxnSpPr>
            <p:spPr>
              <a:xfrm rot="5400000" flipH="1" flipV="1">
                <a:off x="322630" y="2392753"/>
                <a:ext cx="321391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0" name="مربع نص 9"/>
              <p:cNvSpPr txBox="1"/>
              <p:nvPr/>
            </p:nvSpPr>
            <p:spPr>
              <a:xfrm>
                <a:off x="285720" y="227385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/>
                  <a:t>-1</a:t>
                </a:r>
              </a:p>
            </p:txBody>
          </p:sp>
          <p:sp>
            <p:nvSpPr>
              <p:cNvPr id="50" name="مستطيل 49"/>
              <p:cNvSpPr/>
              <p:nvPr/>
            </p:nvSpPr>
            <p:spPr>
              <a:xfrm>
                <a:off x="492018" y="2428868"/>
                <a:ext cx="266420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900" b="1" dirty="0">
                    <a:solidFill>
                      <a:srgbClr val="FF0000"/>
                    </a:solidFill>
                    <a:latin typeface="Berlin Sans FB"/>
                  </a:rPr>
                  <a:t>•</a:t>
                </a:r>
                <a:endParaRPr lang="ar-SY" sz="2000" dirty="0"/>
              </a:p>
            </p:txBody>
          </p:sp>
        </p:grpSp>
        <p:sp>
          <p:nvSpPr>
            <p:cNvPr id="54" name="مربع نص 53"/>
            <p:cNvSpPr txBox="1"/>
            <p:nvPr/>
          </p:nvSpPr>
          <p:spPr>
            <a:xfrm>
              <a:off x="1573904" y="2500306"/>
              <a:ext cx="35779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en-US" sz="2000" b="1" dirty="0" smtClean="0"/>
                <a:t>O</a:t>
              </a:r>
              <a:endParaRPr lang="ar-SY" sz="2000" b="1" dirty="0"/>
            </a:p>
          </p:txBody>
        </p:sp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1650" y="1857364"/>
            <a:ext cx="3562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96150" y="3429000"/>
            <a:ext cx="1847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3500438"/>
            <a:ext cx="2657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00298" y="3500438"/>
            <a:ext cx="20002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1" name="مجموعة 70"/>
          <p:cNvGrpSpPr/>
          <p:nvPr/>
        </p:nvGrpSpPr>
        <p:grpSpPr>
          <a:xfrm>
            <a:off x="0" y="4643446"/>
            <a:ext cx="4086225" cy="390525"/>
            <a:chOff x="1800212" y="3929066"/>
            <a:chExt cx="4086225" cy="390525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714612" y="3929066"/>
              <a:ext cx="3171825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800212" y="3929066"/>
              <a:ext cx="9144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43834" y="3857628"/>
            <a:ext cx="7429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7" name="مجموعة 76"/>
          <p:cNvGrpSpPr/>
          <p:nvPr/>
        </p:nvGrpSpPr>
        <p:grpSpPr>
          <a:xfrm>
            <a:off x="5572132" y="3714752"/>
            <a:ext cx="1785950" cy="971551"/>
            <a:chOff x="5572132" y="3714752"/>
            <a:chExt cx="1785950" cy="971551"/>
          </a:xfrm>
        </p:grpSpPr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0892" y="3714752"/>
              <a:ext cx="357190" cy="927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2132" y="3857628"/>
              <a:ext cx="547686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8" name="مجموعة 77"/>
          <p:cNvGrpSpPr/>
          <p:nvPr/>
        </p:nvGrpSpPr>
        <p:grpSpPr>
          <a:xfrm>
            <a:off x="3071802" y="3786190"/>
            <a:ext cx="1500198" cy="927349"/>
            <a:chOff x="3071802" y="3786190"/>
            <a:chExt cx="1500198" cy="927349"/>
          </a:xfrm>
        </p:grpSpPr>
        <p:pic>
          <p:nvPicPr>
            <p:cNvPr id="74" name="Picture 13"/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810" y="3786190"/>
              <a:ext cx="357190" cy="927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071802" y="3857628"/>
              <a:ext cx="933450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62725" y="4857760"/>
            <a:ext cx="2581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14810" y="5143512"/>
            <a:ext cx="20859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643174" y="5143512"/>
            <a:ext cx="1400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8" name="مجموعة 87"/>
          <p:cNvGrpSpPr/>
          <p:nvPr/>
        </p:nvGrpSpPr>
        <p:grpSpPr>
          <a:xfrm>
            <a:off x="5072066" y="5786454"/>
            <a:ext cx="4071934" cy="657225"/>
            <a:chOff x="5072066" y="5786454"/>
            <a:chExt cx="4071934" cy="657225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6524610" y="5786454"/>
              <a:ext cx="2619390" cy="657225"/>
              <a:chOff x="5000628" y="6000768"/>
              <a:chExt cx="2619390" cy="657225"/>
            </a:xfrm>
          </p:grpSpPr>
          <p:pic>
            <p:nvPicPr>
              <p:cNvPr id="1043" name="Picture 19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7143768" y="6215082"/>
                <a:ext cx="4762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44" name="Picture 20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5000628" y="6000768"/>
                <a:ext cx="1971675" cy="657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5072066" y="5857892"/>
              <a:ext cx="105727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9" name="مجموعة 88"/>
          <p:cNvGrpSpPr/>
          <p:nvPr/>
        </p:nvGrpSpPr>
        <p:grpSpPr>
          <a:xfrm>
            <a:off x="214282" y="5786454"/>
            <a:ext cx="4710124" cy="638175"/>
            <a:chOff x="214282" y="5786454"/>
            <a:chExt cx="4710124" cy="638175"/>
          </a:xfrm>
        </p:grpSpPr>
        <p:pic>
          <p:nvPicPr>
            <p:cNvPr id="1046" name="Picture 22"/>
            <p:cNvPicPr>
              <a:picLocks noChangeAspect="1" noChangeArrowheads="1"/>
            </p:cNvPicPr>
            <p:nvPr/>
          </p:nvPicPr>
          <p:blipFill>
            <a:blip r:embed="rId2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5929330"/>
              <a:ext cx="306705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2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5786454"/>
              <a:ext cx="1562100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715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3" name="وسيلة شرح على شكل سحابة 92"/>
          <p:cNvSpPr/>
          <p:nvPr/>
        </p:nvSpPr>
        <p:spPr>
          <a:xfrm>
            <a:off x="3000332" y="571480"/>
            <a:ext cx="6143668" cy="1143008"/>
          </a:xfrm>
          <a:prstGeom prst="cloudCallout">
            <a:avLst>
              <a:gd name="adj1" fmla="val -71482"/>
              <a:gd name="adj2" fmla="val 6727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/>
              <a:t>انتبه ! : مبدأ الإحداثيات يُلفظ </a:t>
            </a:r>
            <a:r>
              <a:rPr lang="en-US" b="1" dirty="0" smtClean="0"/>
              <a:t>“</a:t>
            </a:r>
            <a:r>
              <a:rPr lang="ar-IQ" b="1" dirty="0" smtClean="0"/>
              <a:t>أو</a:t>
            </a:r>
            <a:r>
              <a:rPr lang="en-US" b="1" dirty="0" smtClean="0"/>
              <a:t>”</a:t>
            </a:r>
            <a:r>
              <a:rPr lang="ar-IQ" b="1" dirty="0" smtClean="0"/>
              <a:t> وليس صفر .</a:t>
            </a:r>
            <a:endParaRPr lang="ar-SY" b="1" dirty="0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500174"/>
            <a:ext cx="35433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مجموعة 1"/>
          <p:cNvGrpSpPr/>
          <p:nvPr/>
        </p:nvGrpSpPr>
        <p:grpSpPr>
          <a:xfrm>
            <a:off x="642910" y="4572008"/>
            <a:ext cx="7581920" cy="1143008"/>
            <a:chOff x="642910" y="4572008"/>
            <a:chExt cx="7581920" cy="11430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وسيلة شرح على شكل سحابة 94"/>
                <p:cNvSpPr/>
                <p:nvPr/>
              </p:nvSpPr>
              <p:spPr>
                <a:xfrm>
                  <a:off x="642910" y="4572008"/>
                  <a:ext cx="7581920" cy="1143008"/>
                </a:xfrm>
                <a:prstGeom prst="cloudCallout">
                  <a:avLst>
                    <a:gd name="adj1" fmla="val 38743"/>
                    <a:gd name="adj2" fmla="val -89141"/>
                  </a:avLst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ar-IQ" b="1" dirty="0" smtClean="0">
                      <a:solidFill>
                        <a:schemeClr val="tx1"/>
                      </a:solidFill>
                    </a:rPr>
                    <a:t>    </a:t>
                  </a:r>
                  <a14:m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                        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𝑶𝑨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)(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𝑨𝑻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𝑨𝑻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𝒕𝒂𝒏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ar-IQ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</m:oMath>
                  </a14:m>
                  <a:endParaRPr lang="ar-SY" sz="2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وسيلة شرح على شكل سحابة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910" y="4572008"/>
                  <a:ext cx="7581920" cy="1143008"/>
                </a:xfrm>
                <a:prstGeom prst="cloudCallout">
                  <a:avLst>
                    <a:gd name="adj1" fmla="val 38743"/>
                    <a:gd name="adj2" fmla="val -89141"/>
                  </a:avLst>
                </a:prstGeom>
                <a:blipFill rotWithShape="1"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SY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6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1643042" y="5085184"/>
              <a:ext cx="18478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08" name="مجموعة 107"/>
          <p:cNvGrpSpPr/>
          <p:nvPr/>
        </p:nvGrpSpPr>
        <p:grpSpPr>
          <a:xfrm>
            <a:off x="991691" y="5381637"/>
            <a:ext cx="7358114" cy="1143008"/>
            <a:chOff x="1000100" y="5072074"/>
            <a:chExt cx="7358114" cy="1143008"/>
          </a:xfrm>
        </p:grpSpPr>
        <p:sp>
          <p:nvSpPr>
            <p:cNvPr id="100" name="وسيلة شرح على شكل سحابة 99"/>
            <p:cNvSpPr/>
            <p:nvPr/>
          </p:nvSpPr>
          <p:spPr>
            <a:xfrm>
              <a:off x="1000100" y="5072074"/>
              <a:ext cx="7358114" cy="1143008"/>
            </a:xfrm>
            <a:prstGeom prst="cloudCallout">
              <a:avLst>
                <a:gd name="adj1" fmla="val -16168"/>
                <a:gd name="adj2" fmla="val -164364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Y" b="1" dirty="0"/>
            </a:p>
          </p:txBody>
        </p:sp>
        <p:grpSp>
          <p:nvGrpSpPr>
            <p:cNvPr id="107" name="مجموعة 106"/>
            <p:cNvGrpSpPr/>
            <p:nvPr/>
          </p:nvGrpSpPr>
          <p:grpSpPr>
            <a:xfrm>
              <a:off x="2285984" y="5357826"/>
              <a:ext cx="4286280" cy="742950"/>
              <a:chOff x="500066" y="4357694"/>
              <a:chExt cx="4286280" cy="742950"/>
            </a:xfrm>
          </p:grpSpPr>
          <p:pic>
            <p:nvPicPr>
              <p:cNvPr id="101" name="Picture 9"/>
              <p:cNvPicPr>
                <a:picLocks noChangeAspect="1" noChangeArrowheads="1"/>
              </p:cNvPicPr>
              <p:nvPr/>
            </p:nvPicPr>
            <p:blipFill>
              <a:blip r:embed="rId27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066" y="4572008"/>
                <a:ext cx="1785950" cy="214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51" name="Picture 27"/>
              <p:cNvPicPr>
                <a:picLocks noChangeAspect="1" noChangeArrowheads="1"/>
              </p:cNvPicPr>
              <p:nvPr/>
            </p:nvPicPr>
            <p:blipFill>
              <a:blip r:embed="rId2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2357471" y="4357694"/>
                <a:ext cx="2428875" cy="742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11" name="مجموعة 110"/>
          <p:cNvGrpSpPr/>
          <p:nvPr/>
        </p:nvGrpSpPr>
        <p:grpSpPr>
          <a:xfrm>
            <a:off x="42786" y="5286388"/>
            <a:ext cx="1814570" cy="1285884"/>
            <a:chOff x="42786" y="5286388"/>
            <a:chExt cx="1814570" cy="1285884"/>
          </a:xfrm>
        </p:grpSpPr>
        <p:sp>
          <p:nvSpPr>
            <p:cNvPr id="109" name="مستطيل 108"/>
            <p:cNvSpPr/>
            <p:nvPr/>
          </p:nvSpPr>
          <p:spPr>
            <a:xfrm>
              <a:off x="71438" y="5643578"/>
              <a:ext cx="1785918" cy="9286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Y"/>
            </a:p>
          </p:txBody>
        </p:sp>
        <p:sp>
          <p:nvSpPr>
            <p:cNvPr id="110" name="مربع نص 109"/>
            <p:cNvSpPr txBox="1"/>
            <p:nvPr/>
          </p:nvSpPr>
          <p:spPr>
            <a:xfrm>
              <a:off x="42786" y="5286388"/>
              <a:ext cx="95731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ar-IQ" b="1" dirty="0" smtClean="0"/>
                <a:t>علاقة ( </a:t>
              </a:r>
              <a:r>
                <a:rPr lang="en-US" b="1" dirty="0" smtClean="0">
                  <a:latin typeface="Batang"/>
                  <a:ea typeface="Batang"/>
                </a:rPr>
                <a:t>I</a:t>
              </a:r>
              <a:r>
                <a:rPr lang="ar-IQ" b="1" dirty="0" smtClean="0">
                  <a:latin typeface="Batang"/>
                  <a:ea typeface="Batang"/>
                </a:rPr>
                <a:t>)</a:t>
              </a:r>
              <a:endParaRPr lang="ar-SY" b="1" dirty="0"/>
            </a:p>
          </p:txBody>
        </p:sp>
      </p:grpSp>
      <p:sp>
        <p:nvSpPr>
          <p:cNvPr id="76" name="مربع نص 39"/>
          <p:cNvSpPr txBox="1"/>
          <p:nvPr/>
        </p:nvSpPr>
        <p:spPr>
          <a:xfrm>
            <a:off x="6524610" y="6516052"/>
            <a:ext cx="25869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Y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29"/>
              </a:rPr>
              <a:t>Facebook.com/math2013</a:t>
            </a:r>
            <a:endParaRPr lang="ar-SY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7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6" grpId="0" animBg="1"/>
      <p:bldP spid="68" grpId="0" animBg="1"/>
      <p:bldP spid="5" grpId="0" animBg="1"/>
      <p:bldP spid="93" grpId="0" animBg="1"/>
      <p:bldP spid="9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57166"/>
            <a:ext cx="2695575" cy="552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57166"/>
            <a:ext cx="5400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0300" y="1285860"/>
            <a:ext cx="29337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مجموعة 11"/>
          <p:cNvGrpSpPr/>
          <p:nvPr/>
        </p:nvGrpSpPr>
        <p:grpSpPr>
          <a:xfrm>
            <a:off x="642910" y="1285860"/>
            <a:ext cx="5572164" cy="409575"/>
            <a:chOff x="642910" y="1285860"/>
            <a:chExt cx="5572164" cy="409575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90649" y="1285860"/>
              <a:ext cx="4924425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2910" y="1357298"/>
              <a:ext cx="43815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0760" y="1857364"/>
            <a:ext cx="17145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8" name="مجموعة 27"/>
          <p:cNvGrpSpPr/>
          <p:nvPr/>
        </p:nvGrpSpPr>
        <p:grpSpPr>
          <a:xfrm>
            <a:off x="5072066" y="3000372"/>
            <a:ext cx="4071934" cy="714375"/>
            <a:chOff x="5072066" y="3000372"/>
            <a:chExt cx="4071934" cy="714375"/>
          </a:xfrm>
        </p:grpSpPr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072066" y="3000372"/>
              <a:ext cx="1562100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مربع نص 9"/>
            <p:cNvSpPr txBox="1"/>
            <p:nvPr/>
          </p:nvSpPr>
          <p:spPr>
            <a:xfrm>
              <a:off x="6832149" y="3143248"/>
              <a:ext cx="2311851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ar-IQ" sz="2000" b="1" dirty="0" smtClean="0"/>
                <a:t>وبحسب العلاقة ( </a:t>
              </a:r>
              <a:r>
                <a:rPr lang="en-US" sz="2000" b="1" dirty="0" smtClean="0">
                  <a:latin typeface="Batang"/>
                  <a:ea typeface="Batang"/>
                </a:rPr>
                <a:t>I</a:t>
              </a:r>
              <a:r>
                <a:rPr lang="ar-IQ" sz="2000" b="1" dirty="0" smtClean="0"/>
                <a:t> ) لدينا</a:t>
              </a:r>
              <a:endParaRPr lang="ar-SY" sz="2000" b="1" dirty="0"/>
            </a:p>
          </p:txBody>
        </p:sp>
      </p:grpSp>
      <p:grpSp>
        <p:nvGrpSpPr>
          <p:cNvPr id="29" name="مجموعة 28"/>
          <p:cNvGrpSpPr/>
          <p:nvPr/>
        </p:nvGrpSpPr>
        <p:grpSpPr>
          <a:xfrm>
            <a:off x="2643174" y="2071678"/>
            <a:ext cx="2214578" cy="1357322"/>
            <a:chOff x="2643174" y="2071678"/>
            <a:chExt cx="2214578" cy="1357322"/>
          </a:xfrm>
        </p:grpSpPr>
        <p:sp>
          <p:nvSpPr>
            <p:cNvPr id="13" name="قوس كبير أيسر 12"/>
            <p:cNvSpPr/>
            <p:nvPr/>
          </p:nvSpPr>
          <p:spPr>
            <a:xfrm>
              <a:off x="4500562" y="2143116"/>
              <a:ext cx="357190" cy="128588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Y"/>
            </a:p>
          </p:txBody>
        </p: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643174" y="2071678"/>
              <a:ext cx="135255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158" y="2143116"/>
            <a:ext cx="1905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85852" y="3286124"/>
            <a:ext cx="18859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4" name="مجموعة 43"/>
          <p:cNvGrpSpPr/>
          <p:nvPr/>
        </p:nvGrpSpPr>
        <p:grpSpPr>
          <a:xfrm>
            <a:off x="0" y="4214818"/>
            <a:ext cx="9144000" cy="766763"/>
            <a:chOff x="0" y="4214818"/>
            <a:chExt cx="9144000" cy="766763"/>
          </a:xfrm>
        </p:grpSpPr>
        <p:pic>
          <p:nvPicPr>
            <p:cNvPr id="43" name="Picture 9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4286256"/>
              <a:ext cx="1009650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4" name="مجموعة 33"/>
            <p:cNvGrpSpPr/>
            <p:nvPr/>
          </p:nvGrpSpPr>
          <p:grpSpPr>
            <a:xfrm>
              <a:off x="5286380" y="4214818"/>
              <a:ext cx="3857620" cy="733425"/>
              <a:chOff x="5286380" y="4410087"/>
              <a:chExt cx="3857620" cy="733425"/>
            </a:xfrm>
          </p:grpSpPr>
          <p:pic>
            <p:nvPicPr>
              <p:cNvPr id="2061" name="Picture 13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 rot="5400000">
                <a:off x="8034337" y="3971937"/>
                <a:ext cx="600075" cy="1619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62" name="Picture 14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5286380" y="4410087"/>
                <a:ext cx="2000250" cy="733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86116" y="5714992"/>
            <a:ext cx="20859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5681672"/>
            <a:ext cx="27813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7" name="مجموعة 26"/>
          <p:cNvGrpSpPr/>
          <p:nvPr/>
        </p:nvGrpSpPr>
        <p:grpSpPr>
          <a:xfrm>
            <a:off x="5715008" y="5143512"/>
            <a:ext cx="3428992" cy="1157286"/>
            <a:chOff x="5715008" y="5391170"/>
            <a:chExt cx="3428992" cy="1157286"/>
          </a:xfrm>
        </p:grpSpPr>
        <p:pic>
          <p:nvPicPr>
            <p:cNvPr id="2065" name="Picture 17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90" y="5391170"/>
              <a:ext cx="64291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5715008" y="6072206"/>
              <a:ext cx="1914525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3" name="مجموعة 32"/>
          <p:cNvGrpSpPr/>
          <p:nvPr/>
        </p:nvGrpSpPr>
        <p:grpSpPr>
          <a:xfrm>
            <a:off x="214282" y="2000240"/>
            <a:ext cx="3929090" cy="2145619"/>
            <a:chOff x="214282" y="2000240"/>
            <a:chExt cx="3929090" cy="2145619"/>
          </a:xfrm>
        </p:grpSpPr>
        <p:sp>
          <p:nvSpPr>
            <p:cNvPr id="30" name="مستطيل 29"/>
            <p:cNvSpPr/>
            <p:nvPr/>
          </p:nvSpPr>
          <p:spPr>
            <a:xfrm>
              <a:off x="2571736" y="2000240"/>
              <a:ext cx="1571636" cy="857256"/>
            </a:xfrm>
            <a:prstGeom prst="rect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Y"/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1410752" y="3217165"/>
              <a:ext cx="1785918" cy="9286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Y"/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214282" y="2000240"/>
              <a:ext cx="1500198" cy="7858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Y"/>
            </a:p>
          </p:txBody>
        </p:sp>
      </p:grpSp>
      <p:pic>
        <p:nvPicPr>
          <p:cNvPr id="2071" name="Picture 23" descr="C:\Users\LG-NBPC\Pictures\Microsoft Clip Organizer\CGC48C.bmp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938359"/>
            <a:ext cx="8001056" cy="4562475"/>
          </a:xfrm>
          <a:prstGeom prst="rect">
            <a:avLst/>
          </a:prstGeom>
          <a:noFill/>
        </p:spPr>
      </p:pic>
      <p:sp>
        <p:nvSpPr>
          <p:cNvPr id="37" name="تمرير أفقي 36"/>
          <p:cNvSpPr/>
          <p:nvPr/>
        </p:nvSpPr>
        <p:spPr>
          <a:xfrm>
            <a:off x="6929454" y="6429396"/>
            <a:ext cx="2214546" cy="42860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hlinkClick r:id="rId22"/>
              </a:rPr>
              <a:t>تصميم وإعداد : أمـــل سلمان</a:t>
            </a:r>
            <a:endParaRPr lang="ar-SY" sz="1400" b="1" dirty="0"/>
          </a:p>
        </p:txBody>
      </p:sp>
      <p:sp>
        <p:nvSpPr>
          <p:cNvPr id="40" name="شكل حر 39"/>
          <p:cNvSpPr/>
          <p:nvPr/>
        </p:nvSpPr>
        <p:spPr>
          <a:xfrm>
            <a:off x="928662" y="2571744"/>
            <a:ext cx="6796585" cy="2506639"/>
          </a:xfrm>
          <a:custGeom>
            <a:avLst/>
            <a:gdLst>
              <a:gd name="connsiteX0" fmla="*/ 0 w 6796585"/>
              <a:gd name="connsiteY0" fmla="*/ 1958454 h 2506639"/>
              <a:gd name="connsiteX1" fmla="*/ 914400 w 6796585"/>
              <a:gd name="connsiteY1" fmla="*/ 1562669 h 2506639"/>
              <a:gd name="connsiteX2" fmla="*/ 1924334 w 6796585"/>
              <a:gd name="connsiteY2" fmla="*/ 2204114 h 2506639"/>
              <a:gd name="connsiteX3" fmla="*/ 3343702 w 6796585"/>
              <a:gd name="connsiteY3" fmla="*/ 6824 h 2506639"/>
              <a:gd name="connsiteX4" fmla="*/ 4749421 w 6796585"/>
              <a:gd name="connsiteY4" fmla="*/ 2245057 h 2506639"/>
              <a:gd name="connsiteX5" fmla="*/ 5677469 w 6796585"/>
              <a:gd name="connsiteY5" fmla="*/ 1576317 h 2506639"/>
              <a:gd name="connsiteX6" fmla="*/ 6796585 w 6796585"/>
              <a:gd name="connsiteY6" fmla="*/ 1985749 h 250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6585" h="2506639">
                <a:moveTo>
                  <a:pt x="0" y="1958454"/>
                </a:moveTo>
                <a:cubicBezTo>
                  <a:pt x="296839" y="1740090"/>
                  <a:pt x="593678" y="1521726"/>
                  <a:pt x="914400" y="1562669"/>
                </a:cubicBezTo>
                <a:cubicBezTo>
                  <a:pt x="1235122" y="1603612"/>
                  <a:pt x="1519450" y="2463422"/>
                  <a:pt x="1924334" y="2204114"/>
                </a:cubicBezTo>
                <a:cubicBezTo>
                  <a:pt x="2329218" y="1944807"/>
                  <a:pt x="2872854" y="0"/>
                  <a:pt x="3343702" y="6824"/>
                </a:cubicBezTo>
                <a:cubicBezTo>
                  <a:pt x="3814550" y="13648"/>
                  <a:pt x="4360460" y="1983475"/>
                  <a:pt x="4749421" y="2245057"/>
                </a:cubicBezTo>
                <a:cubicBezTo>
                  <a:pt x="5138382" y="2506639"/>
                  <a:pt x="5336275" y="1619535"/>
                  <a:pt x="5677469" y="1576317"/>
                </a:cubicBezTo>
                <a:cubicBezTo>
                  <a:pt x="6018663" y="1533099"/>
                  <a:pt x="6612340" y="1917510"/>
                  <a:pt x="6796585" y="1985749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2" name="مربع نص 41"/>
          <p:cNvSpPr txBox="1"/>
          <p:nvPr/>
        </p:nvSpPr>
        <p:spPr>
          <a:xfrm>
            <a:off x="0" y="6488668"/>
            <a:ext cx="337784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dirty="0" smtClean="0">
                <a:hlinkClick r:id="rId23" action="ppaction://hlinksldjump"/>
              </a:rPr>
              <a:t>لرؤية الدالة بشكل ثلاثي الأبعاد : اضغط هنا</a:t>
            </a:r>
            <a:endParaRPr lang="ar-SY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1240645" y="4095750"/>
            <a:ext cx="7581900" cy="1143000"/>
            <a:chOff x="1240645" y="4095750"/>
            <a:chExt cx="7581900" cy="1143000"/>
          </a:xfrm>
        </p:grpSpPr>
        <p:sp>
          <p:nvSpPr>
            <p:cNvPr id="38" name="وسيلة شرح على شكل سحابة 37"/>
            <p:cNvSpPr/>
            <p:nvPr/>
          </p:nvSpPr>
          <p:spPr bwMode="auto">
            <a:xfrm>
              <a:off x="1240645" y="4095750"/>
              <a:ext cx="7581900" cy="1143000"/>
            </a:xfrm>
            <a:prstGeom prst="cloudCallout">
              <a:avLst>
                <a:gd name="adj1" fmla="val 13183"/>
                <a:gd name="adj2" fmla="val 10668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Y" sz="2400" b="1" dirty="0">
                  <a:solidFill>
                    <a:prstClr val="white"/>
                  </a:solidFill>
                </a:rPr>
                <a:t>عندما نكتب في حال              ، نقصد به القول في جوار محذوف للعدد صفر</a:t>
              </a:r>
            </a:p>
          </p:txBody>
        </p:sp>
        <p:graphicFrame>
          <p:nvGraphicFramePr>
            <p:cNvPr id="39" name="كائن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1629396"/>
                </p:ext>
              </p:extLst>
            </p:nvPr>
          </p:nvGraphicFramePr>
          <p:xfrm>
            <a:off x="4128307" y="4288630"/>
            <a:ext cx="90328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Equation" r:id="rId24" imgW="380670" imgH="177646" progId="Equation.DSMT4">
                    <p:embed/>
                  </p:oleObj>
                </mc:Choice>
                <mc:Fallback>
                  <p:oleObj name="Equation" r:id="rId24" imgW="380670" imgH="17764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307" y="4288630"/>
                          <a:ext cx="903288" cy="417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وسيلة شرح على شكل سحابة 40"/>
          <p:cNvSpPr/>
          <p:nvPr/>
        </p:nvSpPr>
        <p:spPr>
          <a:xfrm>
            <a:off x="642910" y="1846323"/>
            <a:ext cx="6643720" cy="2879601"/>
          </a:xfrm>
          <a:prstGeom prst="cloudCallout">
            <a:avLst>
              <a:gd name="adj1" fmla="val 58506"/>
              <a:gd name="adj2" fmla="val 9660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u="sng" dirty="0" smtClean="0"/>
              <a:t>تذكر </a:t>
            </a:r>
            <a:r>
              <a:rPr lang="ar-IQ" sz="2800" b="1" dirty="0" smtClean="0"/>
              <a:t>: </a:t>
            </a:r>
            <a:r>
              <a:rPr lang="ar-SY" sz="2800" b="1" dirty="0"/>
              <a:t>الجوار المحذوف </a:t>
            </a:r>
            <a:r>
              <a:rPr lang="ar-SY" sz="2800" b="1" dirty="0" smtClean="0"/>
              <a:t>لعدد</a:t>
            </a:r>
            <a:r>
              <a:rPr lang="ar-IQ" sz="2800" b="1" dirty="0" smtClean="0"/>
              <a:t> ما :</a:t>
            </a:r>
            <a:r>
              <a:rPr lang="ar-SY" sz="2800" b="1" dirty="0" smtClean="0"/>
              <a:t> </a:t>
            </a:r>
            <a:r>
              <a:rPr lang="ar-IQ" sz="2800" b="1" dirty="0" smtClean="0"/>
              <a:t>هو</a:t>
            </a:r>
            <a:r>
              <a:rPr lang="ar-SY" sz="2800" b="1" dirty="0" smtClean="0"/>
              <a:t>مجال </a:t>
            </a:r>
            <a:r>
              <a:rPr lang="ar-SY" sz="2800" b="1" dirty="0"/>
              <a:t>مفتوح </a:t>
            </a:r>
            <a:r>
              <a:rPr lang="ar-SY" sz="2800" b="1" dirty="0" smtClean="0"/>
              <a:t>ح</a:t>
            </a:r>
            <a:r>
              <a:rPr lang="ar-IQ" sz="2800" b="1" dirty="0" smtClean="0"/>
              <a:t>ُ</a:t>
            </a:r>
            <a:r>
              <a:rPr lang="ar-SY" sz="2800" b="1" dirty="0" smtClean="0"/>
              <a:t>ذ</a:t>
            </a:r>
            <a:r>
              <a:rPr lang="ar-IQ" sz="2800" b="1" dirty="0" smtClean="0"/>
              <a:t>ِ</a:t>
            </a:r>
            <a:r>
              <a:rPr lang="ar-SY" sz="2800" b="1" dirty="0" smtClean="0"/>
              <a:t>ف</a:t>
            </a:r>
            <a:r>
              <a:rPr lang="ar-IQ" sz="2800" b="1" dirty="0" smtClean="0"/>
              <a:t>َ</a:t>
            </a:r>
            <a:r>
              <a:rPr lang="ar-SY" sz="2800" b="1" dirty="0" smtClean="0"/>
              <a:t> منه</a:t>
            </a:r>
            <a:r>
              <a:rPr lang="ar-IQ" sz="2800" b="1" dirty="0" smtClean="0"/>
              <a:t>ُ</a:t>
            </a:r>
            <a:r>
              <a:rPr lang="ar-SY" sz="2800" b="1" dirty="0" smtClean="0"/>
              <a:t> </a:t>
            </a:r>
            <a:r>
              <a:rPr lang="ar-SY" sz="2800" b="1" dirty="0"/>
              <a:t>هذا العدد</a:t>
            </a:r>
            <a:br>
              <a:rPr lang="ar-SY" sz="2800" b="1" dirty="0"/>
            </a:br>
            <a:r>
              <a:rPr lang="ar-SY" sz="2800" b="1" dirty="0"/>
              <a:t>وهذا الجوار محتوى في مجموعة </a:t>
            </a:r>
            <a:r>
              <a:rPr lang="ar-SY" sz="2800" b="1" dirty="0" smtClean="0"/>
              <a:t>التعريف</a:t>
            </a:r>
            <a:r>
              <a:rPr lang="ar-IQ" sz="2800" b="1" dirty="0" smtClean="0"/>
              <a:t>.</a:t>
            </a:r>
            <a:endParaRPr lang="ar-SY" sz="28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9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0"/>
            <a:ext cx="2143140" cy="90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000108"/>
            <a:ext cx="8786842" cy="582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ربع نص 39"/>
          <p:cNvSpPr txBox="1"/>
          <p:nvPr/>
        </p:nvSpPr>
        <p:spPr>
          <a:xfrm>
            <a:off x="-14811" y="-6961"/>
            <a:ext cx="25869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Y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5"/>
              </a:rPr>
              <a:t>Facebook.com/math2013</a:t>
            </a:r>
            <a:endParaRPr lang="ar-SY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853364" y="-547710"/>
            <a:ext cx="6000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14290"/>
            <a:ext cx="37052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285860"/>
            <a:ext cx="28956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1252532"/>
            <a:ext cx="13811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مجموعة 19"/>
          <p:cNvGrpSpPr/>
          <p:nvPr/>
        </p:nvGrpSpPr>
        <p:grpSpPr>
          <a:xfrm>
            <a:off x="214282" y="1142984"/>
            <a:ext cx="8929718" cy="971553"/>
            <a:chOff x="214282" y="1142984"/>
            <a:chExt cx="8929718" cy="971553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4282" y="1571612"/>
              <a:ext cx="1685925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17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90" y="1142984"/>
              <a:ext cx="64291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81575" y="2928934"/>
            <a:ext cx="41624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00166" y="3000372"/>
            <a:ext cx="3238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0096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1" name="مجموعة 20"/>
          <p:cNvGrpSpPr/>
          <p:nvPr/>
        </p:nvGrpSpPr>
        <p:grpSpPr>
          <a:xfrm>
            <a:off x="3929058" y="3929066"/>
            <a:ext cx="5214941" cy="685800"/>
            <a:chOff x="3929058" y="3929066"/>
            <a:chExt cx="5214941" cy="685800"/>
          </a:xfrm>
        </p:grpSpPr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 rot="5400000">
              <a:off x="7853362" y="3262317"/>
              <a:ext cx="552450" cy="2028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3" name="Picture 11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9F7C8"/>
                </a:clrFrom>
                <a:clrTo>
                  <a:srgbClr val="F9F7C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9058" y="3929066"/>
              <a:ext cx="2924175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9F7C8"/>
              </a:clrFrom>
              <a:clrTo>
                <a:srgbClr val="F9F7C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357826"/>
            <a:ext cx="40862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9F7C8"/>
              </a:clrFrom>
              <a:clrTo>
                <a:srgbClr val="F9F7C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5857892"/>
            <a:ext cx="27336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مجموعة 21"/>
          <p:cNvGrpSpPr/>
          <p:nvPr/>
        </p:nvGrpSpPr>
        <p:grpSpPr>
          <a:xfrm>
            <a:off x="5357818" y="4786322"/>
            <a:ext cx="3571868" cy="752475"/>
            <a:chOff x="5357818" y="4786322"/>
            <a:chExt cx="3571868" cy="752475"/>
          </a:xfrm>
        </p:grpSpPr>
        <p:pic>
          <p:nvPicPr>
            <p:cNvPr id="3084" name="Picture 1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9F7C8"/>
                </a:clrFrom>
                <a:clrTo>
                  <a:srgbClr val="F9F7C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57818" y="4929198"/>
              <a:ext cx="26860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17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6776" y="4786322"/>
              <a:ext cx="64291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AF7C8"/>
              </a:clrFrom>
              <a:clrTo>
                <a:srgbClr val="FAF7C8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1214414" y="3714752"/>
            <a:ext cx="22764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مربع نص 39"/>
          <p:cNvSpPr txBox="1"/>
          <p:nvPr/>
        </p:nvSpPr>
        <p:spPr>
          <a:xfrm>
            <a:off x="-13199" y="6488668"/>
            <a:ext cx="25869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Y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17"/>
              </a:rPr>
              <a:t>Facebook.com/math2013</a:t>
            </a:r>
            <a:endParaRPr lang="ar-SY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039100" y="14267"/>
            <a:ext cx="61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42852"/>
            <a:ext cx="2000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642918"/>
            <a:ext cx="5810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مجموعة 12"/>
          <p:cNvGrpSpPr/>
          <p:nvPr/>
        </p:nvGrpSpPr>
        <p:grpSpPr>
          <a:xfrm>
            <a:off x="6357950" y="1571612"/>
            <a:ext cx="2786050" cy="752475"/>
            <a:chOff x="6357950" y="1571612"/>
            <a:chExt cx="2786050" cy="752475"/>
          </a:xfrm>
        </p:grpSpPr>
        <p:pic>
          <p:nvPicPr>
            <p:cNvPr id="6" name="Picture 17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90" y="1571612"/>
              <a:ext cx="64291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57950" y="1714488"/>
              <a:ext cx="1914525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1500174"/>
            <a:ext cx="40862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3995748"/>
            <a:ext cx="2790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مجموعة 19"/>
          <p:cNvGrpSpPr/>
          <p:nvPr/>
        </p:nvGrpSpPr>
        <p:grpSpPr>
          <a:xfrm>
            <a:off x="3428992" y="2714620"/>
            <a:ext cx="4429156" cy="990600"/>
            <a:chOff x="3428992" y="2714620"/>
            <a:chExt cx="4429156" cy="990600"/>
          </a:xfrm>
        </p:grpSpPr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428992" y="2714620"/>
              <a:ext cx="2962275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مربع نص 17"/>
            <p:cNvSpPr txBox="1"/>
            <p:nvPr/>
          </p:nvSpPr>
          <p:spPr>
            <a:xfrm>
              <a:off x="7057928" y="2977218"/>
              <a:ext cx="800220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ar-IQ" sz="2800" b="1" dirty="0" smtClean="0"/>
                <a:t>إذن :</a:t>
              </a:r>
              <a:endParaRPr lang="ar-SY" sz="2800" b="1" dirty="0"/>
            </a:p>
          </p:txBody>
        </p:sp>
      </p:grpSp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0096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تمرير أفقي 23"/>
          <p:cNvSpPr/>
          <p:nvPr/>
        </p:nvSpPr>
        <p:spPr>
          <a:xfrm>
            <a:off x="0" y="6429396"/>
            <a:ext cx="2214546" cy="42860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hlinkClick r:id="rId11"/>
              </a:rPr>
              <a:t>تصميم وإعداد : أمـــل سلمان</a:t>
            </a:r>
            <a:endParaRPr lang="ar-SY" sz="1400" b="1" dirty="0"/>
          </a:p>
        </p:txBody>
      </p:sp>
      <p:pic>
        <p:nvPicPr>
          <p:cNvPr id="26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04" y="4809331"/>
            <a:ext cx="45815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25" y="4791716"/>
            <a:ext cx="35718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مجموعة 2"/>
          <p:cNvGrpSpPr>
            <a:grpSpLocks/>
          </p:cNvGrpSpPr>
          <p:nvPr/>
        </p:nvGrpSpPr>
        <p:grpSpPr bwMode="auto">
          <a:xfrm>
            <a:off x="2293763" y="5733256"/>
            <a:ext cx="5662613" cy="865187"/>
            <a:chOff x="2335990" y="5740088"/>
            <a:chExt cx="5450698" cy="758794"/>
          </a:xfrm>
        </p:grpSpPr>
        <p:sp>
          <p:nvSpPr>
            <p:cNvPr id="29" name="مربع نص 18"/>
            <p:cNvSpPr txBox="1">
              <a:spLocks noChangeArrowheads="1"/>
            </p:cNvSpPr>
            <p:nvPr/>
          </p:nvSpPr>
          <p:spPr bwMode="auto">
            <a:xfrm>
              <a:off x="6986491" y="5857875"/>
              <a:ext cx="80019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ar-IQ" sz="2800" b="1"/>
                <a:t>إذن :</a:t>
              </a:r>
              <a:endParaRPr lang="ar-SY" sz="2800" b="1"/>
            </a:p>
          </p:txBody>
        </p:sp>
        <p:pic>
          <p:nvPicPr>
            <p:cNvPr id="30" name="Picture 28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5990" y="5740088"/>
              <a:ext cx="3567113" cy="758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1" name="تمرير أفقي 30"/>
          <p:cNvSpPr/>
          <p:nvPr/>
        </p:nvSpPr>
        <p:spPr>
          <a:xfrm>
            <a:off x="6910128" y="6432971"/>
            <a:ext cx="2214546" cy="42860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hlinkClick r:id="rId15"/>
              </a:rPr>
              <a:t>تدقيق الأستاذ : هايل </a:t>
            </a:r>
            <a:r>
              <a:rPr lang="ar-IQ" sz="1400" b="1" dirty="0" err="1" smtClean="0">
                <a:hlinkClick r:id="rId15"/>
              </a:rPr>
              <a:t>فاعور</a:t>
            </a:r>
            <a:endParaRPr lang="ar-SY" sz="1400" b="1" dirty="0"/>
          </a:p>
        </p:txBody>
      </p:sp>
      <p:sp>
        <p:nvSpPr>
          <p:cNvPr id="25" name="تمرير أفقي 24"/>
          <p:cNvSpPr/>
          <p:nvPr/>
        </p:nvSpPr>
        <p:spPr>
          <a:xfrm>
            <a:off x="642910" y="1444150"/>
            <a:ext cx="8072462" cy="392906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 sz="4000" dirty="0" smtClean="0">
              <a:cs typeface="Diwani Letter" pitchFamily="2" charset="-78"/>
            </a:endParaRPr>
          </a:p>
          <a:p>
            <a:pPr algn="ctr"/>
            <a:r>
              <a:rPr lang="ar-IQ" sz="4000" dirty="0" smtClean="0">
                <a:cs typeface="Diwani Letter" pitchFamily="2" charset="-78"/>
                <a:hlinkClick r:id="rId16"/>
              </a:rPr>
              <a:t>للمزيد  من الدروس : &gt; اضغط هنا&lt;</a:t>
            </a:r>
            <a:endParaRPr lang="ar-IQ" sz="4000" dirty="0" smtClean="0">
              <a:cs typeface="Diwani Letter" pitchFamily="2" charset="-78"/>
            </a:endParaRPr>
          </a:p>
          <a:p>
            <a:pPr algn="ctr"/>
            <a:endParaRPr lang="ar-IQ" sz="4000" dirty="0" smtClean="0">
              <a:cs typeface="Diwani Letter" pitchFamily="2" charset="-78"/>
            </a:endParaRPr>
          </a:p>
          <a:p>
            <a:pPr algn="l"/>
            <a:r>
              <a:rPr lang="en-US" dirty="0" smtClean="0">
                <a:cs typeface="Diwani Letter" pitchFamily="2" charset="-78"/>
              </a:rPr>
              <a:t>Aml_987@hotmail.com</a:t>
            </a:r>
            <a:endParaRPr lang="ar-SY" dirty="0">
              <a:cs typeface="Diwani Lette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124</Words>
  <Application>Microsoft Office PowerPoint</Application>
  <PresentationFormat>عرض على الشاشة (3:4)‏</PresentationFormat>
  <Paragraphs>28</Paragraphs>
  <Slides>5</Slides>
  <Notes>0</Notes>
  <HiddenSlides>1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7" baseType="lpstr">
      <vt:lpstr>سمة Office</vt:lpstr>
      <vt:lpstr>Equation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Aml</dc:creator>
  <cp:lastModifiedBy>Aml</cp:lastModifiedBy>
  <cp:revision>165</cp:revision>
  <dcterms:created xsi:type="dcterms:W3CDTF">2012-07-04T08:36:55Z</dcterms:created>
  <dcterms:modified xsi:type="dcterms:W3CDTF">2012-07-28T15:58:13Z</dcterms:modified>
</cp:coreProperties>
</file>