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imgcache" ContentType="image/jpe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05"/>
  </p:notesMasterIdLst>
  <p:sldIdLst>
    <p:sldId id="256" r:id="rId2"/>
    <p:sldId id="357" r:id="rId3"/>
    <p:sldId id="385" r:id="rId4"/>
    <p:sldId id="378" r:id="rId5"/>
    <p:sldId id="379" r:id="rId6"/>
    <p:sldId id="318" r:id="rId7"/>
    <p:sldId id="316" r:id="rId8"/>
    <p:sldId id="319" r:id="rId9"/>
    <p:sldId id="317" r:id="rId10"/>
    <p:sldId id="370" r:id="rId11"/>
    <p:sldId id="314" r:id="rId12"/>
    <p:sldId id="315" r:id="rId13"/>
    <p:sldId id="362" r:id="rId14"/>
    <p:sldId id="320" r:id="rId15"/>
    <p:sldId id="321" r:id="rId16"/>
    <p:sldId id="322" r:id="rId17"/>
    <p:sldId id="375" r:id="rId18"/>
    <p:sldId id="323" r:id="rId19"/>
    <p:sldId id="324" r:id="rId20"/>
    <p:sldId id="373" r:id="rId21"/>
    <p:sldId id="325" r:id="rId22"/>
    <p:sldId id="326" r:id="rId23"/>
    <p:sldId id="327" r:id="rId24"/>
    <p:sldId id="328" r:id="rId25"/>
    <p:sldId id="329" r:id="rId26"/>
    <p:sldId id="330" r:id="rId27"/>
    <p:sldId id="331" r:id="rId28"/>
    <p:sldId id="332" r:id="rId29"/>
    <p:sldId id="363" r:id="rId30"/>
    <p:sldId id="364"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9" r:id="rId56"/>
    <p:sldId id="360" r:id="rId57"/>
    <p:sldId id="361" r:id="rId58"/>
    <p:sldId id="376" r:id="rId59"/>
    <p:sldId id="377" r:id="rId60"/>
    <p:sldId id="372" r:id="rId61"/>
    <p:sldId id="358" r:id="rId62"/>
    <p:sldId id="365" r:id="rId63"/>
    <p:sldId id="367" r:id="rId64"/>
    <p:sldId id="368" r:id="rId65"/>
    <p:sldId id="369"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366" r:id="rId97"/>
    <p:sldId id="380" r:id="rId98"/>
    <p:sldId id="382" r:id="rId99"/>
    <p:sldId id="383" r:id="rId100"/>
    <p:sldId id="384" r:id="rId101"/>
    <p:sldId id="381" r:id="rId102"/>
    <p:sldId id="312" r:id="rId103"/>
    <p:sldId id="281" r:id="rId10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vVyl5VAdi97r9sGDVwtg==" hashData="HFTdtLQZvT9zyw9jxXED9MQlJNs5J5pXklEzPZffJIOSSUtgenKUtjB1aWFMo5lJTydFQNeYr8xABBTmImwqn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F838E7-5C07-445E-BAF6-77E87632A60A}" type="datetimeFigureOut">
              <a:rPr lang="ar-SA" smtClean="0"/>
              <a:t>08/06/1437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991EB1-BE17-4794-BA5D-13D22C14AB47}" type="slidenum">
              <a:rPr lang="ar-SA" smtClean="0"/>
              <a:t>‹#›</a:t>
            </a:fld>
            <a:endParaRPr lang="ar-SA"/>
          </a:p>
        </p:txBody>
      </p:sp>
    </p:spTree>
    <p:extLst>
      <p:ext uri="{BB962C8B-B14F-4D97-AF65-F5344CB8AC3E}">
        <p14:creationId xmlns:p14="http://schemas.microsoft.com/office/powerpoint/2010/main" val="3107915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7F991EB1-BE17-4794-BA5D-13D22C14AB47}" type="slidenum">
              <a:rPr lang="ar-SA" smtClean="0"/>
              <a:t>1</a:t>
            </a:fld>
            <a:endParaRPr lang="ar-SA"/>
          </a:p>
        </p:txBody>
      </p:sp>
    </p:spTree>
    <p:extLst>
      <p:ext uri="{BB962C8B-B14F-4D97-AF65-F5344CB8AC3E}">
        <p14:creationId xmlns:p14="http://schemas.microsoft.com/office/powerpoint/2010/main" val="395711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0C17FA3-27A2-4D08-AE88-8E937BD44D77}" type="slidenum">
              <a:rPr lang="ar-SA" altLang="ar-SY">
                <a:latin typeface="Arial" panose="020B0604020202020204" pitchFamily="34" charset="0"/>
                <a:cs typeface="Arial" panose="020B0604020202020204" pitchFamily="34" charset="0"/>
              </a:rPr>
              <a:pPr eaLnBrk="1" hangingPunct="1"/>
              <a:t>81</a:t>
            </a:fld>
            <a:endParaRPr lang="en-US" altLang="ar-SY">
              <a:latin typeface="Arial" panose="020B0604020202020204" pitchFamily="34" charset="0"/>
              <a:cs typeface="Arial" panose="020B0604020202020204" pitchFamily="34" charset="0"/>
            </a:endParaRPr>
          </a:p>
        </p:txBody>
      </p:sp>
      <p:sp>
        <p:nvSpPr>
          <p:cNvPr id="93187"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93188"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GB" altLang="ar-SY" smtClean="0"/>
          </a:p>
        </p:txBody>
      </p:sp>
    </p:spTree>
    <p:extLst>
      <p:ext uri="{BB962C8B-B14F-4D97-AF65-F5344CB8AC3E}">
        <p14:creationId xmlns:p14="http://schemas.microsoft.com/office/powerpoint/2010/main" val="244463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D2D0F105-D2F8-43BF-B7BF-3F9EBDE08BC0}" type="slidenum">
              <a:rPr lang="ar-SA" altLang="ar-SY">
                <a:latin typeface="Arial" panose="020B0604020202020204" pitchFamily="34" charset="0"/>
                <a:cs typeface="Arial" panose="020B0604020202020204" pitchFamily="34" charset="0"/>
              </a:rPr>
              <a:pPr eaLnBrk="1" hangingPunct="1"/>
              <a:t>82</a:t>
            </a:fld>
            <a:endParaRPr lang="en-US" altLang="ar-SY">
              <a:latin typeface="Arial" panose="020B0604020202020204" pitchFamily="34" charset="0"/>
              <a:cs typeface="Arial" panose="020B0604020202020204" pitchFamily="34" charset="0"/>
            </a:endParaRPr>
          </a:p>
        </p:txBody>
      </p:sp>
      <p:sp>
        <p:nvSpPr>
          <p:cNvPr id="95235"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95236"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
        <p:nvSpPr>
          <p:cNvPr id="95237" name="Rectangle 4"/>
          <p:cNvSpPr>
            <a:spLocks noChangeArrowheads="1"/>
          </p:cNvSpPr>
          <p:nvPr/>
        </p:nvSpPr>
        <p:spPr bwMode="auto">
          <a:xfrm>
            <a:off x="914400" y="4451350"/>
            <a:ext cx="49974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spcBef>
                <a:spcPct val="30000"/>
              </a:spcBef>
            </a:pPr>
            <a:r>
              <a:rPr lang="ar-SA" altLang="ar-SY" sz="1400" b="1">
                <a:cs typeface="Arabic Transparent" panose="020B0604020202020204" pitchFamily="34" charset="0"/>
              </a:rPr>
              <a:t>تحليل عوامل النجاح الحرجة</a:t>
            </a:r>
            <a:endParaRPr lang="en-GB" altLang="ar-SY" sz="1200">
              <a:cs typeface="Arabic Transparent" panose="020B0604020202020204" pitchFamily="34" charset="0"/>
            </a:endParaRPr>
          </a:p>
          <a:p>
            <a:pPr>
              <a:spcBef>
                <a:spcPct val="30000"/>
              </a:spcBef>
            </a:pPr>
            <a:r>
              <a:rPr lang="ar-SA" altLang="ar-SY" sz="1200">
                <a:cs typeface="Arabic Transparent" panose="020B0604020202020204" pitchFamily="34" charset="0"/>
              </a:rPr>
              <a:t>إذا أرادت المؤسسة أن تتفوق، أو تتميز، فينبغي عليها التعرف على عوامل النجاح الحرجة التي عندها، ثم تركيز الموارد على هذه العوامل. بل حتى لو كانت موارد المؤسسة محدودة، يكون من الضروري التركيز على عوامل النجاح الحرجة.</a:t>
            </a:r>
            <a:endParaRPr lang="en-GB" altLang="ar-SY" sz="1200">
              <a:cs typeface="Arabic Transparent" panose="020B0604020202020204" pitchFamily="34" charset="0"/>
            </a:endParaRPr>
          </a:p>
          <a:p>
            <a:pPr>
              <a:spcBef>
                <a:spcPct val="30000"/>
              </a:spcBef>
            </a:pPr>
            <a:r>
              <a:rPr lang="ar-SA" altLang="ar-SY" sz="1200">
                <a:cs typeface="Arabic Transparent" panose="020B0604020202020204" pitchFamily="34" charset="0"/>
              </a:rPr>
              <a:t>توجد ثلاثة أنواع من عوامل النجاح الحرجة:</a:t>
            </a:r>
            <a:endParaRPr lang="en-GB" altLang="ar-SY" sz="1200">
              <a:cs typeface="Arabic Transparent" panose="020B0604020202020204" pitchFamily="34" charset="0"/>
            </a:endParaRPr>
          </a:p>
          <a:p>
            <a:pPr lvl="1">
              <a:spcBef>
                <a:spcPct val="30000"/>
              </a:spcBef>
            </a:pPr>
            <a:r>
              <a:rPr lang="ar-SA" altLang="ar-SY" sz="1200">
                <a:cs typeface="Arabic Transparent" panose="020B0604020202020204" pitchFamily="34" charset="0"/>
              </a:rPr>
              <a:t>عوامل النجاح الحرجة المتعلقة بالموظفين</a:t>
            </a:r>
            <a:endParaRPr lang="en-GB" altLang="ar-SY" sz="1200">
              <a:cs typeface="Arabic Transparent" panose="020B0604020202020204" pitchFamily="34" charset="0"/>
            </a:endParaRPr>
          </a:p>
          <a:p>
            <a:pPr lvl="1">
              <a:spcBef>
                <a:spcPct val="30000"/>
              </a:spcBef>
            </a:pPr>
            <a:r>
              <a:rPr lang="ar-SA" altLang="ar-SY" sz="1200">
                <a:cs typeface="Arabic Transparent" panose="020B0604020202020204" pitchFamily="34" charset="0"/>
              </a:rPr>
              <a:t>عوامل النجاح الحرجة المتعلقة بالمنتجات</a:t>
            </a:r>
            <a:endParaRPr lang="en-GB" altLang="ar-SY" sz="1200">
              <a:cs typeface="Arabic Transparent" panose="020B0604020202020204" pitchFamily="34" charset="0"/>
            </a:endParaRPr>
          </a:p>
          <a:p>
            <a:pPr lvl="1">
              <a:spcBef>
                <a:spcPct val="30000"/>
              </a:spcBef>
            </a:pPr>
            <a:r>
              <a:rPr lang="ar-SA" altLang="ar-SY" sz="1200">
                <a:cs typeface="Arabic Transparent" panose="020B0604020202020204" pitchFamily="34" charset="0"/>
              </a:rPr>
              <a:t>عوامل النجاح الحرجة المتعلقة بالتكنولوجيا</a:t>
            </a:r>
            <a:endParaRPr lang="en-GB" altLang="ar-SY" sz="1200">
              <a:cs typeface="Arabic Transparent" panose="020B0604020202020204" pitchFamily="34" charset="0"/>
            </a:endParaRPr>
          </a:p>
          <a:p>
            <a:pPr>
              <a:spcBef>
                <a:spcPct val="30000"/>
              </a:spcBef>
            </a:pPr>
            <a:endParaRPr lang="en-GB" altLang="ar-SY" sz="1200">
              <a:cs typeface="Arabic Transparent" panose="020B0604020202020204" pitchFamily="34" charset="0"/>
            </a:endParaRPr>
          </a:p>
          <a:p>
            <a:pPr>
              <a:spcBef>
                <a:spcPct val="30000"/>
              </a:spcBef>
            </a:pPr>
            <a:r>
              <a:rPr lang="ar-SA" altLang="ar-SY" sz="1200">
                <a:cs typeface="Arabic Transparent" panose="020B0604020202020204" pitchFamily="34" charset="0"/>
              </a:rPr>
              <a:t> إن إحدى طرق التعرف على عوامل النجاح الحرجة هي المقايسة </a:t>
            </a:r>
            <a:r>
              <a:rPr lang="en-GB" altLang="ar-SY" sz="1200">
                <a:latin typeface="Arial" panose="020B0604020202020204" pitchFamily="34" charset="0"/>
                <a:cs typeface="Arial" panose="020B0604020202020204" pitchFamily="34" charset="0"/>
              </a:rPr>
              <a:t>Benchmarking</a:t>
            </a:r>
            <a:r>
              <a:rPr lang="ar-SA" altLang="ar-SY" sz="1200">
                <a:latin typeface="Arial" panose="020B0604020202020204" pitchFamily="34" charset="0"/>
                <a:cs typeface="Arial" panose="020B0604020202020204" pitchFamily="34" charset="0"/>
              </a:rPr>
              <a:t>.</a:t>
            </a:r>
            <a:r>
              <a:rPr lang="ar-SA" altLang="ar-SY" sz="1200">
                <a:cs typeface="Arabic Transparent" panose="020B0604020202020204" pitchFamily="34" charset="0"/>
              </a:rPr>
              <a:t> ويكون السؤال هنا هو: ما هو سر النجاح للمؤسسة الفلانية في المجال الفلاني؟</a:t>
            </a:r>
            <a:endParaRPr lang="en-GB" altLang="ar-SY" sz="1200">
              <a:latin typeface="Arial" panose="020B0604020202020204" pitchFamily="34" charset="0"/>
              <a:cs typeface="Arial" panose="020B0604020202020204" pitchFamily="34" charset="0"/>
            </a:endParaRPr>
          </a:p>
          <a:p>
            <a:pPr>
              <a:spcBef>
                <a:spcPct val="30000"/>
              </a:spcBef>
            </a:pPr>
            <a:endParaRPr lang="en-GB" altLang="ar-SY" sz="1200">
              <a:cs typeface="Arabic Transparent" panose="020B0604020202020204" pitchFamily="34" charset="0"/>
            </a:endParaRPr>
          </a:p>
          <a:p>
            <a:pPr lvl="1">
              <a:spcBef>
                <a:spcPct val="30000"/>
              </a:spcBef>
            </a:pPr>
            <a:endParaRPr lang="en-GB" altLang="ar-SY" sz="1200">
              <a:cs typeface="Arabic Transparent" panose="020B0604020202020204" pitchFamily="34" charset="0"/>
            </a:endParaRPr>
          </a:p>
          <a:p>
            <a:pPr>
              <a:spcBef>
                <a:spcPct val="30000"/>
              </a:spcBef>
            </a:pPr>
            <a:endParaRPr lang="en-GB" altLang="ar-SY" sz="1200">
              <a:cs typeface="Arabic Transparent" panose="020B0604020202020204" pitchFamily="34" charset="0"/>
            </a:endParaRPr>
          </a:p>
        </p:txBody>
      </p:sp>
    </p:spTree>
    <p:extLst>
      <p:ext uri="{BB962C8B-B14F-4D97-AF65-F5344CB8AC3E}">
        <p14:creationId xmlns:p14="http://schemas.microsoft.com/office/powerpoint/2010/main" val="357112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9594615F-8182-4A87-ADB0-ADA74D0A4DC0}" type="slidenum">
              <a:rPr lang="ar-SA" altLang="ar-SY">
                <a:latin typeface="Arial" panose="020B0604020202020204" pitchFamily="34" charset="0"/>
                <a:cs typeface="Arial" panose="020B0604020202020204" pitchFamily="34" charset="0"/>
              </a:rPr>
              <a:pPr eaLnBrk="1" hangingPunct="1"/>
              <a:t>83</a:t>
            </a:fld>
            <a:endParaRPr lang="en-US" altLang="ar-SY">
              <a:latin typeface="Arial" panose="020B0604020202020204" pitchFamily="34" charset="0"/>
              <a:cs typeface="Arial" panose="020B0604020202020204" pitchFamily="34" charset="0"/>
            </a:endParaRPr>
          </a:p>
        </p:txBody>
      </p:sp>
      <p:sp>
        <p:nvSpPr>
          <p:cNvPr id="96259"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96260" name="Rectangle 3"/>
          <p:cNvSpPr>
            <a:spLocks noGrp="1" noChangeArrowheads="1"/>
          </p:cNvSpPr>
          <p:nvPr>
            <p:ph type="body" idx="1"/>
          </p:nvPr>
        </p:nvSpPr>
        <p:spPr>
          <a:xfrm>
            <a:off x="914400" y="4584700"/>
            <a:ext cx="4997450"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296032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0F9C165D-8B53-470C-8FA0-9F479B6C8601}" type="slidenum">
              <a:rPr lang="ar-SA" altLang="ar-SY">
                <a:latin typeface="Arial" panose="020B0604020202020204" pitchFamily="34" charset="0"/>
                <a:cs typeface="Arial" panose="020B0604020202020204" pitchFamily="34" charset="0"/>
              </a:rPr>
              <a:pPr eaLnBrk="1" hangingPunct="1"/>
              <a:t>88</a:t>
            </a:fld>
            <a:endParaRPr lang="en-US" altLang="ar-SY">
              <a:latin typeface="Arial" panose="020B0604020202020204" pitchFamily="34" charset="0"/>
              <a:cs typeface="Arial" panose="020B0604020202020204" pitchFamily="34" charset="0"/>
            </a:endParaRPr>
          </a:p>
        </p:txBody>
      </p:sp>
      <p:sp>
        <p:nvSpPr>
          <p:cNvPr id="97283"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97284"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GB" altLang="ar-SY" smtClean="0"/>
          </a:p>
        </p:txBody>
      </p:sp>
    </p:spTree>
    <p:extLst>
      <p:ext uri="{BB962C8B-B14F-4D97-AF65-F5344CB8AC3E}">
        <p14:creationId xmlns:p14="http://schemas.microsoft.com/office/powerpoint/2010/main" val="367369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E23E9E4-58BA-4B9D-B35D-22F2DF063F04}" type="slidenum">
              <a:rPr lang="ar-SA" altLang="ar-SY">
                <a:latin typeface="Arial" panose="020B0604020202020204" pitchFamily="34" charset="0"/>
                <a:cs typeface="Arial" panose="020B0604020202020204" pitchFamily="34" charset="0"/>
              </a:rPr>
              <a:pPr eaLnBrk="1" hangingPunct="1"/>
              <a:t>89</a:t>
            </a:fld>
            <a:endParaRPr lang="en-US" altLang="ar-SY">
              <a:latin typeface="Arial" panose="020B0604020202020204" pitchFamily="34" charset="0"/>
              <a:cs typeface="Arial" panose="020B0604020202020204" pitchFamily="34" charset="0"/>
            </a:endParaRPr>
          </a:p>
        </p:txBody>
      </p:sp>
      <p:sp>
        <p:nvSpPr>
          <p:cNvPr id="99331"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99332"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124364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F6DCCC2D-998A-4F25-B34B-BE1B952C9058}" type="slidenum">
              <a:rPr lang="ar-SA" altLang="ar-SY">
                <a:latin typeface="Arial" panose="020B0604020202020204" pitchFamily="34" charset="0"/>
                <a:cs typeface="Arial" panose="020B0604020202020204" pitchFamily="34" charset="0"/>
              </a:rPr>
              <a:pPr eaLnBrk="1" hangingPunct="1"/>
              <a:t>90</a:t>
            </a:fld>
            <a:endParaRPr lang="en-US" altLang="ar-SY">
              <a:latin typeface="Arial" panose="020B0604020202020204" pitchFamily="34" charset="0"/>
              <a:cs typeface="Arial" panose="020B0604020202020204" pitchFamily="34" charset="0"/>
            </a:endParaRPr>
          </a:p>
        </p:txBody>
      </p:sp>
      <p:sp>
        <p:nvSpPr>
          <p:cNvPr id="100355"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100356"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236507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9AFB2CBC-EA81-4475-9722-E0A735046519}" type="slidenum">
              <a:rPr lang="ar-SA" altLang="ar-SY">
                <a:latin typeface="Arial" panose="020B0604020202020204" pitchFamily="34" charset="0"/>
                <a:cs typeface="Arial" panose="020B0604020202020204" pitchFamily="34" charset="0"/>
              </a:rPr>
              <a:pPr eaLnBrk="1" hangingPunct="1"/>
              <a:t>91</a:t>
            </a:fld>
            <a:endParaRPr lang="en-US" altLang="ar-SY">
              <a:latin typeface="Arial" panose="020B0604020202020204" pitchFamily="34" charset="0"/>
              <a:cs typeface="Arial" panose="020B0604020202020204" pitchFamily="34" charset="0"/>
            </a:endParaRPr>
          </a:p>
        </p:txBody>
      </p:sp>
      <p:sp>
        <p:nvSpPr>
          <p:cNvPr id="101379"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101380"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60453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59E18E0-B7FF-49D1-9398-24255A5B7373}" type="slidenum">
              <a:rPr lang="ar-SA" altLang="ar-SY">
                <a:latin typeface="Arial" panose="020B0604020202020204" pitchFamily="34" charset="0"/>
                <a:cs typeface="Arial" panose="020B0604020202020204" pitchFamily="34" charset="0"/>
              </a:rPr>
              <a:pPr eaLnBrk="1" hangingPunct="1"/>
              <a:t>92</a:t>
            </a:fld>
            <a:endParaRPr lang="en-US" altLang="ar-SY">
              <a:latin typeface="Arial" panose="020B0604020202020204" pitchFamily="34" charset="0"/>
              <a:cs typeface="Arial" panose="020B0604020202020204" pitchFamily="34" charset="0"/>
            </a:endParaRPr>
          </a:p>
        </p:txBody>
      </p:sp>
      <p:sp>
        <p:nvSpPr>
          <p:cNvPr id="102403"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102404"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96214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F04F9DCC-D4E8-49E6-B5CB-5A35DC46D774}" type="slidenum">
              <a:rPr lang="ar-SA" altLang="ar-SY">
                <a:latin typeface="Arial" panose="020B0604020202020204" pitchFamily="34" charset="0"/>
                <a:cs typeface="Arial" panose="020B0604020202020204" pitchFamily="34" charset="0"/>
              </a:rPr>
              <a:pPr eaLnBrk="1" hangingPunct="1"/>
              <a:t>93</a:t>
            </a:fld>
            <a:endParaRPr lang="en-US" altLang="ar-SY">
              <a:latin typeface="Arial" panose="020B0604020202020204" pitchFamily="34" charset="0"/>
              <a:cs typeface="Arial" panose="020B0604020202020204" pitchFamily="34" charset="0"/>
            </a:endParaRPr>
          </a:p>
        </p:txBody>
      </p:sp>
      <p:sp>
        <p:nvSpPr>
          <p:cNvPr id="3076"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3077"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graphicFrame>
        <p:nvGraphicFramePr>
          <p:cNvPr id="3074" name="Object 4"/>
          <p:cNvGraphicFramePr>
            <a:graphicFrameLocks/>
          </p:cNvGraphicFramePr>
          <p:nvPr/>
        </p:nvGraphicFramePr>
        <p:xfrm>
          <a:off x="1552575" y="4775200"/>
          <a:ext cx="3589338" cy="4124325"/>
        </p:xfrm>
        <a:graphic>
          <a:graphicData uri="http://schemas.openxmlformats.org/presentationml/2006/ole">
            <mc:AlternateContent xmlns:mc="http://schemas.openxmlformats.org/markup-compatibility/2006">
              <mc:Choice xmlns:v="urn:schemas-microsoft-com:vml" Requires="v">
                <p:oleObj spid="_x0000_s1036" name="Picture" r:id="rId4" imgW="3524040" imgH="4209840" progId="Word.Picture.6">
                  <p:embed/>
                </p:oleObj>
              </mc:Choice>
              <mc:Fallback>
                <p:oleObj name="Picture" r:id="rId4" imgW="3524040" imgH="4209840" progId="Word.Picture.6">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4775200"/>
                        <a:ext cx="3589338"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419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510BF2A0-9799-4B08-8CC2-053C17379EE9}" type="slidenum">
              <a:rPr lang="ar-SA" altLang="ar-SY">
                <a:latin typeface="Arial" panose="020B0604020202020204" pitchFamily="34" charset="0"/>
                <a:cs typeface="Arial" panose="020B0604020202020204" pitchFamily="34" charset="0"/>
              </a:rPr>
              <a:pPr eaLnBrk="1" hangingPunct="1"/>
              <a:t>94</a:t>
            </a:fld>
            <a:endParaRPr lang="en-US" altLang="ar-SY">
              <a:latin typeface="Arial" panose="020B0604020202020204" pitchFamily="34" charset="0"/>
              <a:cs typeface="Arial" panose="020B0604020202020204" pitchFamily="34" charset="0"/>
            </a:endParaRPr>
          </a:p>
        </p:txBody>
      </p:sp>
      <p:sp>
        <p:nvSpPr>
          <p:cNvPr id="105475"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105476" name="Rectangle 3"/>
          <p:cNvSpPr>
            <a:spLocks noGrp="1" noChangeArrowheads="1"/>
          </p:cNvSpPr>
          <p:nvPr>
            <p:ph type="body" idx="1"/>
          </p:nvPr>
        </p:nvSpPr>
        <p:spPr>
          <a:xfrm>
            <a:off x="914400" y="4584700"/>
            <a:ext cx="5027613"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259510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a:p>
        </p:txBody>
      </p:sp>
      <p:sp>
        <p:nvSpPr>
          <p:cNvPr id="4" name="عنصر نائب لرقم الشريحة 3"/>
          <p:cNvSpPr>
            <a:spLocks noGrp="1"/>
          </p:cNvSpPr>
          <p:nvPr>
            <p:ph type="sldNum" sz="quarter" idx="10"/>
          </p:nvPr>
        </p:nvSpPr>
        <p:spPr/>
        <p:txBody>
          <a:bodyPr/>
          <a:lstStyle/>
          <a:p>
            <a:fld id="{7F991EB1-BE17-4794-BA5D-13D22C14AB47}" type="slidenum">
              <a:rPr lang="ar-SA" smtClean="0"/>
              <a:t>11</a:t>
            </a:fld>
            <a:endParaRPr lang="ar-SA"/>
          </a:p>
        </p:txBody>
      </p:sp>
    </p:spTree>
    <p:extLst>
      <p:ext uri="{BB962C8B-B14F-4D97-AF65-F5344CB8AC3E}">
        <p14:creationId xmlns:p14="http://schemas.microsoft.com/office/powerpoint/2010/main" val="214833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75B586D7-DED0-4604-BFFC-BDE808CB5AE0}" type="slidenum">
              <a:rPr lang="ar-SA" altLang="ar-SY">
                <a:latin typeface="Arial" panose="020B0604020202020204" pitchFamily="34" charset="0"/>
                <a:cs typeface="Arial" panose="020B0604020202020204" pitchFamily="34" charset="0"/>
              </a:rPr>
              <a:pPr eaLnBrk="1" hangingPunct="1"/>
              <a:t>95</a:t>
            </a:fld>
            <a:endParaRPr lang="en-US" altLang="ar-SY">
              <a:latin typeface="Arial" panose="020B0604020202020204" pitchFamily="34" charset="0"/>
              <a:cs typeface="Arial" panose="020B0604020202020204" pitchFamily="34" charset="0"/>
            </a:endParaRPr>
          </a:p>
        </p:txBody>
      </p:sp>
      <p:sp>
        <p:nvSpPr>
          <p:cNvPr id="106499"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106500" name="Rectangle 3"/>
          <p:cNvSpPr>
            <a:spLocks noGrp="1" noChangeArrowheads="1"/>
          </p:cNvSpPr>
          <p:nvPr>
            <p:ph type="body" idx="1"/>
          </p:nvPr>
        </p:nvSpPr>
        <p:spPr>
          <a:xfrm>
            <a:off x="914400" y="4584700"/>
            <a:ext cx="5027613"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267236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7F991EB1-BE17-4794-BA5D-13D22C14AB47}" type="slidenum">
              <a:rPr lang="ar-SA" smtClean="0"/>
              <a:t>37</a:t>
            </a:fld>
            <a:endParaRPr lang="ar-SA"/>
          </a:p>
        </p:txBody>
      </p:sp>
    </p:spTree>
    <p:extLst>
      <p:ext uri="{BB962C8B-B14F-4D97-AF65-F5344CB8AC3E}">
        <p14:creationId xmlns:p14="http://schemas.microsoft.com/office/powerpoint/2010/main" val="13785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1588" y="9166225"/>
            <a:ext cx="2971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eaLnBrk="1" hangingPunct="1"/>
            <a:fld id="{95046B1D-F0EC-4DC5-A5C8-18E8F33E9610}" type="slidenum">
              <a:rPr lang="ar-SA" altLang="ar-SY" sz="1200">
                <a:latin typeface="Arial" panose="020B0604020202020204" pitchFamily="34" charset="0"/>
                <a:cs typeface="Arial" panose="020B0604020202020204" pitchFamily="34" charset="0"/>
              </a:rPr>
              <a:pPr algn="l" eaLnBrk="1" hangingPunct="1"/>
              <a:t>66</a:t>
            </a:fld>
            <a:endParaRPr lang="en-US" altLang="ar-SY" sz="1200">
              <a:latin typeface="Arial" panose="020B0604020202020204" pitchFamily="34" charset="0"/>
              <a:cs typeface="Arial" panose="020B0604020202020204" pitchFamily="34" charset="0"/>
            </a:endParaRPr>
          </a:p>
        </p:txBody>
      </p:sp>
      <p:sp>
        <p:nvSpPr>
          <p:cNvPr id="124931"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124932"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GB" altLang="ar-SY" smtClean="0"/>
          </a:p>
        </p:txBody>
      </p:sp>
    </p:spTree>
    <p:extLst>
      <p:ext uri="{BB962C8B-B14F-4D97-AF65-F5344CB8AC3E}">
        <p14:creationId xmlns:p14="http://schemas.microsoft.com/office/powerpoint/2010/main" val="428791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AEB79E8B-52A0-4D37-BD50-DC8ADB2CB903}" type="slidenum">
              <a:rPr lang="ar-SA" altLang="ar-SY">
                <a:latin typeface="Arial" panose="020B0604020202020204" pitchFamily="34" charset="0"/>
                <a:cs typeface="Arial" panose="020B0604020202020204" pitchFamily="34" charset="0"/>
              </a:rPr>
              <a:pPr eaLnBrk="1" hangingPunct="1"/>
              <a:t>67</a:t>
            </a:fld>
            <a:endParaRPr lang="en-US" altLang="ar-SY">
              <a:latin typeface="Arial" panose="020B0604020202020204" pitchFamily="34" charset="0"/>
              <a:cs typeface="Arial" panose="020B0604020202020204" pitchFamily="34" charset="0"/>
            </a:endParaRPr>
          </a:p>
        </p:txBody>
      </p:sp>
      <p:sp>
        <p:nvSpPr>
          <p:cNvPr id="88067" name="Rectangle 2"/>
          <p:cNvSpPr>
            <a:spLocks noGrp="1" noRot="1" noChangeAspect="1" noChangeArrowheads="1" noTextEdit="1"/>
          </p:cNvSpPr>
          <p:nvPr>
            <p:ph type="sldImg"/>
          </p:nvPr>
        </p:nvSpPr>
        <p:spPr>
          <a:xfrm>
            <a:off x="974725" y="728663"/>
            <a:ext cx="4808538" cy="3606800"/>
          </a:xfrm>
          <a:ln w="12700" cap="flat">
            <a:solidFill>
              <a:schemeClr val="tx1"/>
            </a:solidFill>
          </a:ln>
        </p:spPr>
      </p:sp>
      <p:sp>
        <p:nvSpPr>
          <p:cNvPr id="88068" name="Rectangle 3"/>
          <p:cNvSpPr>
            <a:spLocks noGrp="1" noChangeArrowheads="1"/>
          </p:cNvSpPr>
          <p:nvPr>
            <p:ph type="body" idx="1"/>
          </p:nvPr>
        </p:nvSpPr>
        <p:spPr>
          <a:xfrm>
            <a:off x="914400" y="4451350"/>
            <a:ext cx="5027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138563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729CB34D-F611-4136-B32A-9EE5D5F9F18C}" type="slidenum">
              <a:rPr lang="ar-SA" altLang="ar-SY">
                <a:latin typeface="Arial" panose="020B0604020202020204" pitchFamily="34" charset="0"/>
                <a:cs typeface="Arial" panose="020B0604020202020204" pitchFamily="34" charset="0"/>
              </a:rPr>
              <a:pPr eaLnBrk="1" hangingPunct="1"/>
              <a:t>68</a:t>
            </a:fld>
            <a:endParaRPr lang="en-US" altLang="ar-SY">
              <a:latin typeface="Arial" panose="020B0604020202020204" pitchFamily="34" charset="0"/>
              <a:cs typeface="Arial" panose="020B0604020202020204" pitchFamily="34" charset="0"/>
            </a:endParaRPr>
          </a:p>
        </p:txBody>
      </p:sp>
      <p:sp>
        <p:nvSpPr>
          <p:cNvPr id="89091"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89092" name="Rectangle 3"/>
          <p:cNvSpPr>
            <a:spLocks noGrp="1" noChangeArrowheads="1"/>
          </p:cNvSpPr>
          <p:nvPr>
            <p:ph type="body" idx="1"/>
          </p:nvPr>
        </p:nvSpPr>
        <p:spPr>
          <a:xfrm>
            <a:off x="914400" y="4584700"/>
            <a:ext cx="4997450"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
        <p:nvSpPr>
          <p:cNvPr id="89093" name="Rectangle 4"/>
          <p:cNvSpPr>
            <a:spLocks noChangeArrowheads="1"/>
          </p:cNvSpPr>
          <p:nvPr/>
        </p:nvSpPr>
        <p:spPr bwMode="auto">
          <a:xfrm>
            <a:off x="914400" y="4451350"/>
            <a:ext cx="49974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rtl="0">
              <a:spcBef>
                <a:spcPct val="30000"/>
              </a:spcBef>
            </a:pPr>
            <a:endParaRPr lang="en-GB" altLang="ar-SY" sz="1200">
              <a:cs typeface="Arabic Transparent" panose="020B0604020202020204" pitchFamily="34" charset="0"/>
            </a:endParaRPr>
          </a:p>
          <a:p>
            <a:pPr rtl="0">
              <a:spcBef>
                <a:spcPct val="30000"/>
              </a:spcBef>
            </a:pPr>
            <a:r>
              <a:rPr lang="ar-SA" altLang="ar-SY" sz="1200">
                <a:cs typeface="Arabic Transparent" panose="020B0604020202020204" pitchFamily="34" charset="0"/>
              </a:rPr>
              <a:t>إحدى مقومات المؤسسات القوية هو وضوح رسالتها، وإيمان أفراد المؤسسة بهذه الرسالة. وقد يحصل في بعض الأحيان أن أفراد المؤسسة، وهم منغمرون في أعمالهم اليومية، لا يعرفون بالضبط ماذا تريد المؤسسة. هناك قانون يسمى “قانون سيمون” يقول بأن الأمر العاجل يطغى على الأمر المهم. وبالتالي فإن التذكير برسالة المؤسسة، والأهداف العليا التي تسعى إليها، يكون ضروريا.</a:t>
            </a:r>
            <a:endParaRPr lang="en-GB" altLang="ar-SY" sz="1200">
              <a:cs typeface="Arabic Transparent" panose="020B0604020202020204" pitchFamily="34" charset="0"/>
            </a:endParaRPr>
          </a:p>
          <a:p>
            <a:pPr rtl="0">
              <a:spcBef>
                <a:spcPct val="30000"/>
              </a:spcBef>
            </a:pPr>
            <a:r>
              <a:rPr lang="ar-SA" altLang="ar-SY" sz="1200">
                <a:cs typeface="Arabic Transparent" panose="020B0604020202020204" pitchFamily="34" charset="0"/>
              </a:rPr>
              <a:t>ومن ناحية أخرى، إذا كانت رسالة المؤسسة واضحة، ولكن لا يوجد إحساس، أو إيمان، بها لدى الأفراد، فإن أداؤهم يكون ضعيفا، ويؤدي إلى ضعف المؤسسة.</a:t>
            </a:r>
            <a:endParaRPr lang="en-GB" altLang="ar-SY" sz="1200">
              <a:cs typeface="Arabic Transparent" panose="020B0604020202020204" pitchFamily="34" charset="0"/>
            </a:endParaRPr>
          </a:p>
        </p:txBody>
      </p:sp>
    </p:spTree>
    <p:extLst>
      <p:ext uri="{BB962C8B-B14F-4D97-AF65-F5344CB8AC3E}">
        <p14:creationId xmlns:p14="http://schemas.microsoft.com/office/powerpoint/2010/main" val="298836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2AB28DAD-3970-46D0-947E-0433369912E2}" type="slidenum">
              <a:rPr lang="ar-SA" altLang="ar-SY">
                <a:latin typeface="Arial" panose="020B0604020202020204" pitchFamily="34" charset="0"/>
                <a:cs typeface="Arial" panose="020B0604020202020204" pitchFamily="34" charset="0"/>
              </a:rPr>
              <a:pPr eaLnBrk="1" hangingPunct="1"/>
              <a:t>69</a:t>
            </a:fld>
            <a:endParaRPr lang="en-US" altLang="ar-SY">
              <a:latin typeface="Arial" panose="020B0604020202020204" pitchFamily="34" charset="0"/>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90116"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10789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C17FDAFB-F21A-4FCC-94E9-209C7BB32B10}" type="slidenum">
              <a:rPr lang="ar-SA" altLang="ar-SY">
                <a:latin typeface="Arial" panose="020B0604020202020204" pitchFamily="34" charset="0"/>
                <a:cs typeface="Arial" panose="020B0604020202020204" pitchFamily="34" charset="0"/>
              </a:rPr>
              <a:pPr eaLnBrk="1" hangingPunct="1"/>
              <a:t>73</a:t>
            </a:fld>
            <a:endParaRPr lang="en-US" altLang="ar-SY">
              <a:latin typeface="Arial" panose="020B0604020202020204" pitchFamily="34" charset="0"/>
              <a:cs typeface="Arial" panose="020B0604020202020204" pitchFamily="34" charset="0"/>
            </a:endParaRPr>
          </a:p>
        </p:txBody>
      </p:sp>
      <p:sp>
        <p:nvSpPr>
          <p:cNvPr id="91139"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91140"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362314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D615F16-E8CA-43C3-8B90-848B7EAF7AFA}" type="slidenum">
              <a:rPr lang="ar-SA" altLang="ar-SY">
                <a:latin typeface="Arial" panose="020B0604020202020204" pitchFamily="34" charset="0"/>
                <a:cs typeface="Arial" panose="020B0604020202020204" pitchFamily="34" charset="0"/>
              </a:rPr>
              <a:pPr eaLnBrk="1" hangingPunct="1"/>
              <a:t>79</a:t>
            </a:fld>
            <a:endParaRPr lang="en-US" altLang="ar-SY">
              <a:latin typeface="Arial" panose="020B0604020202020204" pitchFamily="34" charset="0"/>
              <a:cs typeface="Arial" panose="020B0604020202020204" pitchFamily="34" charset="0"/>
            </a:endParaRPr>
          </a:p>
        </p:txBody>
      </p:sp>
      <p:sp>
        <p:nvSpPr>
          <p:cNvPr id="92163" name="Rectangle 2"/>
          <p:cNvSpPr>
            <a:spLocks noGrp="1" noRot="1" noChangeAspect="1" noChangeArrowheads="1" noTextEdit="1"/>
          </p:cNvSpPr>
          <p:nvPr>
            <p:ph type="sldImg"/>
          </p:nvPr>
        </p:nvSpPr>
        <p:spPr>
          <a:xfrm>
            <a:off x="947738" y="728663"/>
            <a:ext cx="4808537" cy="3606800"/>
          </a:xfrm>
          <a:ln w="12700" cap="flat">
            <a:solidFill>
              <a:schemeClr val="tx1"/>
            </a:solidFill>
          </a:ln>
        </p:spPr>
      </p:sp>
      <p:sp>
        <p:nvSpPr>
          <p:cNvPr id="92164" name="Rectangle 3"/>
          <p:cNvSpPr>
            <a:spLocks noGrp="1" noChangeArrowheads="1"/>
          </p:cNvSpPr>
          <p:nvPr>
            <p:ph type="body" idx="1"/>
          </p:nvPr>
        </p:nvSpPr>
        <p:spPr>
          <a:xfrm>
            <a:off x="914400" y="4451350"/>
            <a:ext cx="4997450"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ar-SY" smtClean="0"/>
          </a:p>
        </p:txBody>
      </p:sp>
    </p:spTree>
    <p:extLst>
      <p:ext uri="{BB962C8B-B14F-4D97-AF65-F5344CB8AC3E}">
        <p14:creationId xmlns:p14="http://schemas.microsoft.com/office/powerpoint/2010/main" val="2325547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DBED7B2-0FB4-4026-80CD-1E9874E61D50}" type="datetime1">
              <a:rPr lang="ar-SA" smtClean="0"/>
              <a:t>08/06/1437</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r>
              <a:rPr lang="ar-SA" smtClean="0"/>
              <a:t>إعداد المهندس خالد ياسين الشيخ</a:t>
            </a:r>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F25FE4-4145-456C-BDD5-17D8CF4AD230}"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B64BAB4-0757-4B93-BA21-DB3B0AFC1DDB}" type="datetime1">
              <a:rPr lang="ar-SA" smtClean="0"/>
              <a:t>08/06/1437</a:t>
            </a:fld>
            <a:endParaRPr lang="ar-SA"/>
          </a:p>
        </p:txBody>
      </p:sp>
      <p:sp>
        <p:nvSpPr>
          <p:cNvPr id="5" name="Footer Placeholder 4"/>
          <p:cNvSpPr>
            <a:spLocks noGrp="1"/>
          </p:cNvSpPr>
          <p:nvPr>
            <p:ph type="ftr" sz="quarter" idx="11"/>
          </p:nvPr>
        </p:nvSpPr>
        <p:spPr/>
        <p:txBody>
          <a:bodyPr/>
          <a:lstStyle/>
          <a:p>
            <a:r>
              <a:rPr lang="ar-SA" smtClean="0"/>
              <a:t>إعداد المهندس خالد ياسين الشيخ</a:t>
            </a:r>
            <a:endParaRPr lang="ar-SA"/>
          </a:p>
        </p:txBody>
      </p:sp>
      <p:sp>
        <p:nvSpPr>
          <p:cNvPr id="6" name="Slide Number Placeholder 5"/>
          <p:cNvSpPr>
            <a:spLocks noGrp="1"/>
          </p:cNvSpPr>
          <p:nvPr>
            <p:ph type="sldNum" sz="quarter" idx="12"/>
          </p:nvPr>
        </p:nvSpPr>
        <p:spPr/>
        <p:txBody>
          <a:bodyPr/>
          <a:lstStyle/>
          <a:p>
            <a:fld id="{00F25FE4-4145-456C-BDD5-17D8CF4AD230}"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C8A0911-BE88-4186-9FCB-3760BF9B1121}" type="datetime1">
              <a:rPr lang="ar-SA" smtClean="0"/>
              <a:t>08/06/1437</a:t>
            </a:fld>
            <a:endParaRPr lang="ar-SA"/>
          </a:p>
        </p:txBody>
      </p:sp>
      <p:sp>
        <p:nvSpPr>
          <p:cNvPr id="5" name="Footer Placeholder 4"/>
          <p:cNvSpPr>
            <a:spLocks noGrp="1"/>
          </p:cNvSpPr>
          <p:nvPr>
            <p:ph type="ftr" sz="quarter" idx="11"/>
          </p:nvPr>
        </p:nvSpPr>
        <p:spPr/>
        <p:txBody>
          <a:bodyPr/>
          <a:lstStyle/>
          <a:p>
            <a:r>
              <a:rPr lang="ar-SA" smtClean="0"/>
              <a:t>إعداد المهندس خالد ياسين الشيخ</a:t>
            </a:r>
            <a:endParaRPr lang="ar-SA"/>
          </a:p>
        </p:txBody>
      </p:sp>
      <p:sp>
        <p:nvSpPr>
          <p:cNvPr id="6" name="Slide Number Placeholder 5"/>
          <p:cNvSpPr>
            <a:spLocks noGrp="1"/>
          </p:cNvSpPr>
          <p:nvPr>
            <p:ph type="sldNum" sz="quarter" idx="12"/>
          </p:nvPr>
        </p:nvSpPr>
        <p:spPr/>
        <p:txBody>
          <a:bodyPr/>
          <a:lstStyle/>
          <a:p>
            <a:fld id="{00F25FE4-4145-456C-BDD5-17D8CF4AD230}"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828800"/>
            <a:ext cx="8229600" cy="4302125"/>
          </a:xfrm>
        </p:spPr>
        <p:txBody>
          <a:bodyPr/>
          <a:lstStyle/>
          <a:p>
            <a:pPr lvl="0"/>
            <a:endParaRPr lang="ar-S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ar-SA"/>
              <a:t>التخطيط الاستراتيجي   د/عبدالله المفلح                                     جميع الحقوق محفوظة   2009</a:t>
            </a:r>
            <a:endParaRPr lang="en-US"/>
          </a:p>
        </p:txBody>
      </p:sp>
      <p:sp>
        <p:nvSpPr>
          <p:cNvPr id="6" name="Rectangle 6"/>
          <p:cNvSpPr>
            <a:spLocks noGrp="1" noChangeArrowheads="1"/>
          </p:cNvSpPr>
          <p:nvPr>
            <p:ph type="sldNum" sz="quarter" idx="12"/>
          </p:nvPr>
        </p:nvSpPr>
        <p:spPr>
          <a:ln/>
        </p:spPr>
        <p:txBody>
          <a:bodyPr/>
          <a:lstStyle>
            <a:lvl1pPr>
              <a:defRPr/>
            </a:lvl1pPr>
          </a:lstStyle>
          <a:p>
            <a:fld id="{C940772A-24BC-4627-8DEF-91031B55252E}" type="slidenum">
              <a:rPr lang="ar-SA" altLang="ar-SY"/>
              <a:pPr/>
              <a:t>‹#›</a:t>
            </a:fld>
            <a:endParaRPr lang="en-US" altLang="ar-SY"/>
          </a:p>
        </p:txBody>
      </p:sp>
    </p:spTree>
    <p:extLst>
      <p:ext uri="{BB962C8B-B14F-4D97-AF65-F5344CB8AC3E}">
        <p14:creationId xmlns:p14="http://schemas.microsoft.com/office/powerpoint/2010/main" val="20225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a:t>التخطيط الاستراتيجي   د/عبدالله المفلح                                     جميع الحقوق محفوظة   2009</a:t>
            </a:r>
            <a:endParaRPr lang="en-US"/>
          </a:p>
        </p:txBody>
      </p:sp>
      <p:sp>
        <p:nvSpPr>
          <p:cNvPr id="7" name="Rectangle 6"/>
          <p:cNvSpPr>
            <a:spLocks noGrp="1" noChangeArrowheads="1"/>
          </p:cNvSpPr>
          <p:nvPr>
            <p:ph type="sldNum" sz="quarter" idx="12"/>
          </p:nvPr>
        </p:nvSpPr>
        <p:spPr>
          <a:ln/>
        </p:spPr>
        <p:txBody>
          <a:bodyPr/>
          <a:lstStyle>
            <a:lvl1pPr>
              <a:defRPr/>
            </a:lvl1pPr>
          </a:lstStyle>
          <a:p>
            <a:fld id="{DA26B41D-20D8-4B0C-88AB-28C823F0E869}" type="slidenum">
              <a:rPr lang="ar-SA" altLang="ar-SY"/>
              <a:pPr/>
              <a:t>‹#›</a:t>
            </a:fld>
            <a:endParaRPr lang="en-US" altLang="ar-SY"/>
          </a:p>
        </p:txBody>
      </p:sp>
    </p:spTree>
    <p:extLst>
      <p:ext uri="{BB962C8B-B14F-4D97-AF65-F5344CB8AC3E}">
        <p14:creationId xmlns:p14="http://schemas.microsoft.com/office/powerpoint/2010/main" val="329027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F9583B9-9590-46A0-B8F6-9FFCDC23A515}" type="datetime1">
              <a:rPr lang="ar-SA" smtClean="0"/>
              <a:t>08/06/1437</a:t>
            </a:fld>
            <a:endParaRPr lang="ar-SA"/>
          </a:p>
        </p:txBody>
      </p:sp>
      <p:sp>
        <p:nvSpPr>
          <p:cNvPr id="5" name="Footer Placeholder 4"/>
          <p:cNvSpPr>
            <a:spLocks noGrp="1"/>
          </p:cNvSpPr>
          <p:nvPr>
            <p:ph type="ftr" sz="quarter" idx="11"/>
          </p:nvPr>
        </p:nvSpPr>
        <p:spPr/>
        <p:txBody>
          <a:bodyPr/>
          <a:lstStyle/>
          <a:p>
            <a:r>
              <a:rPr lang="ar-SA" smtClean="0"/>
              <a:t>إعداد المهندس خالد ياسين الشيخ</a:t>
            </a:r>
            <a:endParaRPr lang="ar-SA"/>
          </a:p>
        </p:txBody>
      </p:sp>
      <p:sp>
        <p:nvSpPr>
          <p:cNvPr id="6" name="Slide Number Placeholder 5"/>
          <p:cNvSpPr>
            <a:spLocks noGrp="1"/>
          </p:cNvSpPr>
          <p:nvPr>
            <p:ph type="sldNum" sz="quarter" idx="12"/>
          </p:nvPr>
        </p:nvSpPr>
        <p:spPr/>
        <p:txBody>
          <a:bodyPr/>
          <a:lstStyle/>
          <a:p>
            <a:fld id="{00F25FE4-4145-456C-BDD5-17D8CF4AD230}"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5C62D58-81A5-44A6-9E38-6AC903F68D17}" type="datetime1">
              <a:rPr lang="ar-SA" smtClean="0"/>
              <a:t>08/06/1437</a:t>
            </a:fld>
            <a:endParaRPr lang="ar-SA"/>
          </a:p>
        </p:txBody>
      </p:sp>
      <p:sp>
        <p:nvSpPr>
          <p:cNvPr id="5" name="Footer Placeholder 4"/>
          <p:cNvSpPr>
            <a:spLocks noGrp="1"/>
          </p:cNvSpPr>
          <p:nvPr>
            <p:ph type="ftr" sz="quarter" idx="11"/>
          </p:nvPr>
        </p:nvSpPr>
        <p:spPr/>
        <p:txBody>
          <a:bodyPr/>
          <a:lstStyle/>
          <a:p>
            <a:r>
              <a:rPr lang="ar-SA" smtClean="0"/>
              <a:t>إعداد المهندس خالد ياسين الشيخ</a:t>
            </a:r>
            <a:endParaRPr lang="ar-SA"/>
          </a:p>
        </p:txBody>
      </p:sp>
      <p:sp>
        <p:nvSpPr>
          <p:cNvPr id="6" name="Slide Number Placeholder 5"/>
          <p:cNvSpPr>
            <a:spLocks noGrp="1"/>
          </p:cNvSpPr>
          <p:nvPr>
            <p:ph type="sldNum" sz="quarter" idx="12"/>
          </p:nvPr>
        </p:nvSpPr>
        <p:spPr/>
        <p:txBody>
          <a:bodyPr/>
          <a:lstStyle/>
          <a:p>
            <a:fld id="{00F25FE4-4145-456C-BDD5-17D8CF4AD230}"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B0C445-7B9C-4228-ADB4-4EB87D5556A6}" type="datetime1">
              <a:rPr lang="ar-SA" smtClean="0"/>
              <a:t>08/06/1437</a:t>
            </a:fld>
            <a:endParaRPr lang="ar-SA"/>
          </a:p>
        </p:txBody>
      </p:sp>
      <p:sp>
        <p:nvSpPr>
          <p:cNvPr id="6" name="Footer Placeholder 5"/>
          <p:cNvSpPr>
            <a:spLocks noGrp="1"/>
          </p:cNvSpPr>
          <p:nvPr>
            <p:ph type="ftr" sz="quarter" idx="11"/>
          </p:nvPr>
        </p:nvSpPr>
        <p:spPr/>
        <p:txBody>
          <a:bodyPr/>
          <a:lstStyle/>
          <a:p>
            <a:r>
              <a:rPr lang="ar-SA" smtClean="0"/>
              <a:t>إعداد المهندس خالد ياسين الشيخ</a:t>
            </a:r>
            <a:endParaRPr lang="ar-SA"/>
          </a:p>
        </p:txBody>
      </p:sp>
      <p:sp>
        <p:nvSpPr>
          <p:cNvPr id="7" name="Slide Number Placeholder 6"/>
          <p:cNvSpPr>
            <a:spLocks noGrp="1"/>
          </p:cNvSpPr>
          <p:nvPr>
            <p:ph type="sldNum" sz="quarter" idx="12"/>
          </p:nvPr>
        </p:nvSpPr>
        <p:spPr/>
        <p:txBody>
          <a:bodyPr/>
          <a:lstStyle/>
          <a:p>
            <a:fld id="{00F25FE4-4145-456C-BDD5-17D8CF4AD230}"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A2E6DD0-BF2D-448E-BA7E-9A100BDD4868}" type="datetime1">
              <a:rPr lang="ar-SA" smtClean="0"/>
              <a:t>08/06/1437</a:t>
            </a:fld>
            <a:endParaRPr lang="ar-SA"/>
          </a:p>
        </p:txBody>
      </p:sp>
      <p:sp>
        <p:nvSpPr>
          <p:cNvPr id="8" name="Footer Placeholder 7"/>
          <p:cNvSpPr>
            <a:spLocks noGrp="1"/>
          </p:cNvSpPr>
          <p:nvPr>
            <p:ph type="ftr" sz="quarter" idx="11"/>
          </p:nvPr>
        </p:nvSpPr>
        <p:spPr/>
        <p:txBody>
          <a:bodyPr/>
          <a:lstStyle/>
          <a:p>
            <a:r>
              <a:rPr lang="ar-SA" smtClean="0"/>
              <a:t>إعداد المهندس خالد ياسين الشيخ</a:t>
            </a:r>
            <a:endParaRPr lang="ar-SA"/>
          </a:p>
        </p:txBody>
      </p:sp>
      <p:sp>
        <p:nvSpPr>
          <p:cNvPr id="9" name="Slide Number Placeholder 8"/>
          <p:cNvSpPr>
            <a:spLocks noGrp="1"/>
          </p:cNvSpPr>
          <p:nvPr>
            <p:ph type="sldNum" sz="quarter" idx="12"/>
          </p:nvPr>
        </p:nvSpPr>
        <p:spPr/>
        <p:txBody>
          <a:bodyPr/>
          <a:lstStyle/>
          <a:p>
            <a:fld id="{00F25FE4-4145-456C-BDD5-17D8CF4AD230}"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FC140F6-961A-4766-9991-07B72D364237}" type="datetime1">
              <a:rPr lang="ar-SA" smtClean="0"/>
              <a:t>08/06/1437</a:t>
            </a:fld>
            <a:endParaRPr lang="ar-SA"/>
          </a:p>
        </p:txBody>
      </p:sp>
      <p:sp>
        <p:nvSpPr>
          <p:cNvPr id="4" name="Footer Placeholder 3"/>
          <p:cNvSpPr>
            <a:spLocks noGrp="1"/>
          </p:cNvSpPr>
          <p:nvPr>
            <p:ph type="ftr" sz="quarter" idx="11"/>
          </p:nvPr>
        </p:nvSpPr>
        <p:spPr/>
        <p:txBody>
          <a:bodyPr/>
          <a:lstStyle/>
          <a:p>
            <a:r>
              <a:rPr lang="ar-SA" smtClean="0"/>
              <a:t>إعداد المهندس خالد ياسين الشيخ</a:t>
            </a:r>
            <a:endParaRPr lang="ar-SA"/>
          </a:p>
        </p:txBody>
      </p:sp>
      <p:sp>
        <p:nvSpPr>
          <p:cNvPr id="5" name="Slide Number Placeholder 4"/>
          <p:cNvSpPr>
            <a:spLocks noGrp="1"/>
          </p:cNvSpPr>
          <p:nvPr>
            <p:ph type="sldNum" sz="quarter" idx="12"/>
          </p:nvPr>
        </p:nvSpPr>
        <p:spPr/>
        <p:txBody>
          <a:bodyPr/>
          <a:lstStyle/>
          <a:p>
            <a:fld id="{00F25FE4-4145-456C-BDD5-17D8CF4AD230}"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0253-55C1-494D-9F22-EE71A7BAE936}" type="datetime1">
              <a:rPr lang="ar-SA" smtClean="0"/>
              <a:t>08/06/1437</a:t>
            </a:fld>
            <a:endParaRPr lang="ar-SA"/>
          </a:p>
        </p:txBody>
      </p:sp>
      <p:sp>
        <p:nvSpPr>
          <p:cNvPr id="3" name="Footer Placeholder 2"/>
          <p:cNvSpPr>
            <a:spLocks noGrp="1"/>
          </p:cNvSpPr>
          <p:nvPr>
            <p:ph type="ftr" sz="quarter" idx="11"/>
          </p:nvPr>
        </p:nvSpPr>
        <p:spPr/>
        <p:txBody>
          <a:bodyPr/>
          <a:lstStyle/>
          <a:p>
            <a:r>
              <a:rPr lang="ar-SA" smtClean="0"/>
              <a:t>إعداد المهندس خالد ياسين الشيخ</a:t>
            </a:r>
            <a:endParaRPr lang="ar-SA"/>
          </a:p>
        </p:txBody>
      </p:sp>
      <p:sp>
        <p:nvSpPr>
          <p:cNvPr id="4" name="Slide Number Placeholder 3"/>
          <p:cNvSpPr>
            <a:spLocks noGrp="1"/>
          </p:cNvSpPr>
          <p:nvPr>
            <p:ph type="sldNum" sz="quarter" idx="12"/>
          </p:nvPr>
        </p:nvSpPr>
        <p:spPr/>
        <p:txBody>
          <a:bodyPr/>
          <a:lstStyle/>
          <a:p>
            <a:fld id="{00F25FE4-4145-456C-BDD5-17D8CF4AD23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074AD6A-424D-4416-824E-04E03AB40EAF}" type="datetime1">
              <a:rPr lang="ar-SA" smtClean="0"/>
              <a:t>08/06/1437</a:t>
            </a:fld>
            <a:endParaRPr lang="ar-SA"/>
          </a:p>
        </p:txBody>
      </p:sp>
      <p:sp>
        <p:nvSpPr>
          <p:cNvPr id="6" name="Footer Placeholder 5"/>
          <p:cNvSpPr>
            <a:spLocks noGrp="1"/>
          </p:cNvSpPr>
          <p:nvPr>
            <p:ph type="ftr" sz="quarter" idx="11"/>
          </p:nvPr>
        </p:nvSpPr>
        <p:spPr/>
        <p:txBody>
          <a:bodyPr/>
          <a:lstStyle/>
          <a:p>
            <a:r>
              <a:rPr lang="ar-SA" smtClean="0"/>
              <a:t>إعداد المهندس خالد ياسين الشيخ</a:t>
            </a:r>
            <a:endParaRPr lang="ar-SA"/>
          </a:p>
        </p:txBody>
      </p:sp>
      <p:sp>
        <p:nvSpPr>
          <p:cNvPr id="7" name="Slide Number Placeholder 6"/>
          <p:cNvSpPr>
            <a:spLocks noGrp="1"/>
          </p:cNvSpPr>
          <p:nvPr>
            <p:ph type="sldNum" sz="quarter" idx="12"/>
          </p:nvPr>
        </p:nvSpPr>
        <p:spPr/>
        <p:txBody>
          <a:bodyPr/>
          <a:lstStyle/>
          <a:p>
            <a:fld id="{00F25FE4-4145-456C-BDD5-17D8CF4AD230}"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87B8A0D-D966-487E-841B-AE666F1594F2}" type="datetime1">
              <a:rPr lang="ar-SA" smtClean="0"/>
              <a:t>08/06/1437</a:t>
            </a:fld>
            <a:endParaRPr lang="ar-SA"/>
          </a:p>
        </p:txBody>
      </p:sp>
      <p:sp>
        <p:nvSpPr>
          <p:cNvPr id="6" name="Footer Placeholder 5"/>
          <p:cNvSpPr>
            <a:spLocks noGrp="1"/>
          </p:cNvSpPr>
          <p:nvPr>
            <p:ph type="ftr" sz="quarter" idx="11"/>
          </p:nvPr>
        </p:nvSpPr>
        <p:spPr/>
        <p:txBody>
          <a:bodyPr/>
          <a:lstStyle/>
          <a:p>
            <a:r>
              <a:rPr lang="ar-SA" smtClean="0"/>
              <a:t>إعداد المهندس خالد ياسين الشيخ</a:t>
            </a:r>
            <a:endParaRPr lang="ar-SA"/>
          </a:p>
        </p:txBody>
      </p:sp>
      <p:sp>
        <p:nvSpPr>
          <p:cNvPr id="7" name="Slide Number Placeholder 6"/>
          <p:cNvSpPr>
            <a:spLocks noGrp="1"/>
          </p:cNvSpPr>
          <p:nvPr>
            <p:ph type="sldNum" sz="quarter" idx="12"/>
          </p:nvPr>
        </p:nvSpPr>
        <p:spPr/>
        <p:txBody>
          <a:bodyPr/>
          <a:lstStyle/>
          <a:p>
            <a:fld id="{00F25FE4-4145-456C-BDD5-17D8CF4AD230}"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071B259-F759-4711-9311-8D10E0765C6E}" type="datetime1">
              <a:rPr lang="ar-SA" smtClean="0"/>
              <a:t>08/06/1437</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ar-SA" smtClean="0"/>
              <a:t>إعداد المهندس خالد ياسين الشيخ</a:t>
            </a:r>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0F25FE4-4145-456C-BDD5-17D8CF4AD23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uqu.edu.sa/page/ar/58694" TargetMode="External"/><Relationship Id="rId2" Type="http://schemas.openxmlformats.org/officeDocument/2006/relationships/hyperlink" Target="http://www.sst5.com/readArticle.aspx?ArtID=1290&amp;SecID=2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imgcache"/><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63588" y="836712"/>
            <a:ext cx="7416824" cy="3191727"/>
          </a:xfrm>
        </p:spPr>
        <p:txBody>
          <a:bodyPr/>
          <a:lstStyle/>
          <a:p>
            <a:pPr fontAlgn="auto">
              <a:spcBef>
                <a:spcPts val="0"/>
              </a:spcBef>
              <a:spcAft>
                <a:spcPts val="0"/>
              </a:spcAft>
              <a:defRPr/>
            </a:pPr>
            <a:r>
              <a:rPr lang="ar-SY" sz="4400" b="1" dirty="0" smtClean="0">
                <a:solidFill>
                  <a:srgbClr val="00B050"/>
                </a:solidFill>
              </a:rPr>
              <a:t>الإدارة الاستراتيجية مصنع للإبداع</a:t>
            </a:r>
            <a:br>
              <a:rPr lang="ar-SY" sz="4400" b="1" dirty="0" smtClean="0">
                <a:solidFill>
                  <a:srgbClr val="00B050"/>
                </a:solidFill>
              </a:rPr>
            </a:br>
            <a:r>
              <a:rPr lang="en-US" sz="4400" dirty="0" smtClean="0">
                <a:solidFill>
                  <a:srgbClr val="FFC000"/>
                </a:solidFill>
                <a:effectLst>
                  <a:outerShdw blurRad="38100" dist="38100" dir="2700000" algn="tl">
                    <a:srgbClr val="000000"/>
                  </a:outerShdw>
                </a:effectLst>
                <a:latin typeface="Bodoni MT Black" pitchFamily="18" charset="0"/>
                <a:cs typeface="Akhbar MT" pitchFamily="2" charset="-78"/>
              </a:rPr>
              <a:t>Strategic </a:t>
            </a:r>
            <a:r>
              <a:rPr lang="en-US" sz="4400" dirty="0">
                <a:solidFill>
                  <a:srgbClr val="FFC000"/>
                </a:solidFill>
                <a:effectLst>
                  <a:outerShdw blurRad="38100" dist="38100" dir="2700000" algn="tl">
                    <a:srgbClr val="000000"/>
                  </a:outerShdw>
                </a:effectLst>
                <a:latin typeface="Bodoni MT Black" pitchFamily="18" charset="0"/>
                <a:cs typeface="Akhbar MT" pitchFamily="2" charset="-78"/>
              </a:rPr>
              <a:t>management factory for creativity</a:t>
            </a:r>
            <a:br>
              <a:rPr lang="en-US" sz="4400" dirty="0">
                <a:solidFill>
                  <a:srgbClr val="FFC000"/>
                </a:solidFill>
                <a:effectLst>
                  <a:outerShdw blurRad="38100" dist="38100" dir="2700000" algn="tl">
                    <a:srgbClr val="000000"/>
                  </a:outerShdw>
                </a:effectLst>
                <a:latin typeface="Bodoni MT Black" pitchFamily="18" charset="0"/>
                <a:cs typeface="Akhbar MT" pitchFamily="2" charset="-78"/>
              </a:rPr>
            </a:br>
            <a:r>
              <a:rPr lang="ar-SY" sz="4400" dirty="0" smtClean="0">
                <a:solidFill>
                  <a:srgbClr val="FFC000"/>
                </a:solidFill>
                <a:effectLst>
                  <a:outerShdw blurRad="38100" dist="38100" dir="2700000" algn="tl">
                    <a:srgbClr val="000000"/>
                  </a:outerShdw>
                </a:effectLst>
                <a:latin typeface="Bodoni MT Black" pitchFamily="18" charset="0"/>
                <a:cs typeface="Akhbar MT" pitchFamily="2" charset="-78"/>
              </a:rPr>
              <a:t>03/03/2016</a:t>
            </a:r>
            <a:r>
              <a:rPr lang="en-GB" sz="4400" dirty="0" smtClean="0">
                <a:solidFill>
                  <a:srgbClr val="FFC000"/>
                </a:solidFill>
                <a:effectLst>
                  <a:outerShdw blurRad="38100" dist="38100" dir="2700000" algn="tl">
                    <a:srgbClr val="000000"/>
                  </a:outerShdw>
                </a:effectLst>
                <a:latin typeface="Bodoni MT Black" pitchFamily="18" charset="0"/>
                <a:cs typeface="Akhbar MT" pitchFamily="2" charset="-78"/>
              </a:rPr>
              <a:t/>
            </a:r>
            <a:br>
              <a:rPr lang="en-GB" sz="4400" dirty="0" smtClean="0">
                <a:solidFill>
                  <a:srgbClr val="FFC000"/>
                </a:solidFill>
                <a:effectLst>
                  <a:outerShdw blurRad="38100" dist="38100" dir="2700000" algn="tl">
                    <a:srgbClr val="000000"/>
                  </a:outerShdw>
                </a:effectLst>
                <a:latin typeface="Bodoni MT Black" pitchFamily="18" charset="0"/>
                <a:cs typeface="Akhbar MT" pitchFamily="2" charset="-78"/>
              </a:rPr>
            </a:br>
            <a:endParaRPr lang="ar-SA" sz="4400" b="1" dirty="0">
              <a:solidFill>
                <a:srgbClr val="00B050"/>
              </a:solidFill>
            </a:endParaRPr>
          </a:p>
        </p:txBody>
      </p:sp>
      <p:sp>
        <p:nvSpPr>
          <p:cNvPr id="3" name="عنوان فرعي 2"/>
          <p:cNvSpPr>
            <a:spLocks noGrp="1"/>
          </p:cNvSpPr>
          <p:nvPr>
            <p:ph type="subTitle" idx="1"/>
          </p:nvPr>
        </p:nvSpPr>
        <p:spPr>
          <a:xfrm>
            <a:off x="1371600" y="3767862"/>
            <a:ext cx="6400800" cy="2181418"/>
          </a:xfrm>
          <a:solidFill>
            <a:srgbClr val="002060"/>
          </a:solidFill>
        </p:spPr>
        <p:txBody>
          <a:bodyPr>
            <a:noAutofit/>
          </a:bodyPr>
          <a:lstStyle/>
          <a:p>
            <a:r>
              <a:rPr lang="ar-SY" sz="3600" b="1" u="sng" dirty="0" smtClean="0">
                <a:solidFill>
                  <a:srgbClr val="00B050"/>
                </a:solidFill>
              </a:rPr>
              <a:t>قال تعالى « وقل رب زدني علماً »</a:t>
            </a:r>
          </a:p>
          <a:p>
            <a:endParaRPr lang="ar-SY" sz="2800" b="1" dirty="0" smtClean="0">
              <a:solidFill>
                <a:srgbClr val="92D050"/>
              </a:solidFill>
            </a:endParaRPr>
          </a:p>
          <a:p>
            <a:r>
              <a:rPr lang="ar-SA" sz="2800" b="1" dirty="0" smtClean="0">
                <a:solidFill>
                  <a:srgbClr val="92D050"/>
                </a:solidFill>
              </a:rPr>
              <a:t>المهندس خالد ياسين الشيخ للإبداع والريادة عنوان</a:t>
            </a:r>
            <a:r>
              <a:rPr lang="ar-SY" sz="2800" b="1" dirty="0" smtClean="0">
                <a:solidFill>
                  <a:srgbClr val="92D050"/>
                </a:solidFill>
              </a:rPr>
              <a:t/>
            </a:r>
            <a:br>
              <a:rPr lang="ar-SY" sz="2800" b="1" dirty="0" smtClean="0">
                <a:solidFill>
                  <a:srgbClr val="92D050"/>
                </a:solidFill>
              </a:rPr>
            </a:br>
            <a:r>
              <a:rPr lang="ar-SY" sz="2800" b="1" dirty="0" smtClean="0">
                <a:solidFill>
                  <a:srgbClr val="92D050"/>
                </a:solidFill>
              </a:rPr>
              <a:t>الهندسة المعلوماتية- ماجستير الريادة والإدارة بالإبداع</a:t>
            </a:r>
            <a:endParaRPr lang="ar-SA" sz="2800" b="1" dirty="0">
              <a:solidFill>
                <a:srgbClr val="92D050"/>
              </a:solidFill>
            </a:endParaRPr>
          </a:p>
        </p:txBody>
      </p:sp>
    </p:spTree>
    <p:extLst>
      <p:ext uri="{BB962C8B-B14F-4D97-AF65-F5344CB8AC3E}">
        <p14:creationId xmlns:p14="http://schemas.microsoft.com/office/powerpoint/2010/main" val="229275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10</a:t>
            </a:fld>
            <a:endParaRPr lang="ar-SA"/>
          </a:p>
        </p:txBody>
      </p:sp>
      <p:sp>
        <p:nvSpPr>
          <p:cNvPr id="5" name="عنوان 4"/>
          <p:cNvSpPr>
            <a:spLocks noGrp="1"/>
          </p:cNvSpPr>
          <p:nvPr>
            <p:ph type="title"/>
          </p:nvPr>
        </p:nvSpPr>
        <p:spPr/>
        <p:txBody>
          <a:bodyPr/>
          <a:lstStyle/>
          <a:p>
            <a:r>
              <a:rPr lang="ar-SA" altLang="ar-SY" dirty="0">
                <a:solidFill>
                  <a:schemeClr val="accent1"/>
                </a:solidFill>
                <a:cs typeface="Tahoma" panose="020B0604030504040204" pitchFamily="34" charset="0"/>
              </a:rPr>
              <a:t> الاستراتيجية العسكرية و استراتيجية الأعمال</a:t>
            </a:r>
            <a:endParaRPr lang="ar-SY" dirty="0">
              <a:solidFill>
                <a:schemeClr val="accent1"/>
              </a:solidFill>
            </a:endParaRPr>
          </a:p>
        </p:txBody>
      </p:sp>
      <p:grpSp>
        <p:nvGrpSpPr>
          <p:cNvPr id="6" name="Group 29"/>
          <p:cNvGrpSpPr>
            <a:grpSpLocks/>
          </p:cNvGrpSpPr>
          <p:nvPr/>
        </p:nvGrpSpPr>
        <p:grpSpPr bwMode="auto">
          <a:xfrm>
            <a:off x="1143000" y="2222500"/>
            <a:ext cx="6500813" cy="1358900"/>
            <a:chOff x="912" y="1400"/>
            <a:chExt cx="3903" cy="856"/>
          </a:xfrm>
        </p:grpSpPr>
        <p:sp>
          <p:nvSpPr>
            <p:cNvPr id="7" name="AutoShape 5"/>
            <p:cNvSpPr>
              <a:spLocks noChangeArrowheads="1"/>
            </p:cNvSpPr>
            <p:nvPr/>
          </p:nvSpPr>
          <p:spPr bwMode="auto">
            <a:xfrm>
              <a:off x="1968" y="1400"/>
              <a:ext cx="1244" cy="328"/>
            </a:xfrm>
            <a:prstGeom prst="roundRect">
              <a:avLst>
                <a:gd name="adj" fmla="val 12486"/>
              </a:avLst>
            </a:prstGeom>
            <a:solidFill>
              <a:srgbClr val="CCECFF"/>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8" name="AutoShape 6"/>
            <p:cNvSpPr>
              <a:spLocks noChangeArrowheads="1"/>
            </p:cNvSpPr>
            <p:nvPr/>
          </p:nvSpPr>
          <p:spPr bwMode="auto">
            <a:xfrm>
              <a:off x="3815" y="1602"/>
              <a:ext cx="1000" cy="472"/>
            </a:xfrm>
            <a:prstGeom prst="roundRect">
              <a:avLst>
                <a:gd name="adj" fmla="val 12486"/>
              </a:avLst>
            </a:prstGeom>
            <a:solidFill>
              <a:srgbClr val="CCECFF"/>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9" name="AutoShape 7"/>
            <p:cNvSpPr>
              <a:spLocks noChangeArrowheads="1"/>
            </p:cNvSpPr>
            <p:nvPr/>
          </p:nvSpPr>
          <p:spPr bwMode="auto">
            <a:xfrm>
              <a:off x="1968" y="1928"/>
              <a:ext cx="1244" cy="328"/>
            </a:xfrm>
            <a:prstGeom prst="roundRect">
              <a:avLst>
                <a:gd name="adj" fmla="val 12486"/>
              </a:avLst>
            </a:prstGeom>
            <a:solidFill>
              <a:srgbClr val="CCECFF"/>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10" name="Oval 8"/>
            <p:cNvSpPr>
              <a:spLocks noChangeArrowheads="1"/>
            </p:cNvSpPr>
            <p:nvPr/>
          </p:nvSpPr>
          <p:spPr bwMode="auto">
            <a:xfrm>
              <a:off x="912" y="1496"/>
              <a:ext cx="616" cy="616"/>
            </a:xfrm>
            <a:prstGeom prst="ellipse">
              <a:avLst/>
            </a:prstGeom>
            <a:solidFill>
              <a:srgbClr val="CCECFF"/>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11" name="Rectangle 9"/>
            <p:cNvSpPr>
              <a:spLocks noChangeArrowheads="1"/>
            </p:cNvSpPr>
            <p:nvPr/>
          </p:nvSpPr>
          <p:spPr bwMode="auto">
            <a:xfrm>
              <a:off x="3859" y="1550"/>
              <a:ext cx="8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dirty="0">
                  <a:solidFill>
                    <a:schemeClr val="folHlink"/>
                  </a:solidFill>
                </a:rPr>
                <a:t>الاستراتيجية</a:t>
              </a:r>
              <a:endParaRPr lang="en-US" altLang="ar-SY" sz="2400" dirty="0">
                <a:solidFill>
                  <a:schemeClr val="folHlink"/>
                </a:solidFill>
              </a:endParaRPr>
            </a:p>
            <a:p>
              <a:pPr algn="ctr"/>
              <a:r>
                <a:rPr lang="ar-SA" altLang="ar-SY" sz="2400" dirty="0">
                  <a:solidFill>
                    <a:schemeClr val="folHlink"/>
                  </a:solidFill>
                </a:rPr>
                <a:t>العسكرية</a:t>
              </a:r>
              <a:endParaRPr lang="en-US" altLang="ar-SY" sz="2400" dirty="0">
                <a:solidFill>
                  <a:schemeClr val="folHlink"/>
                </a:solidFill>
              </a:endParaRPr>
            </a:p>
          </p:txBody>
        </p:sp>
        <p:sp>
          <p:nvSpPr>
            <p:cNvPr id="12" name="Rectangle 10"/>
            <p:cNvSpPr>
              <a:spLocks noChangeArrowheads="1"/>
            </p:cNvSpPr>
            <p:nvPr/>
          </p:nvSpPr>
          <p:spPr bwMode="auto">
            <a:xfrm>
              <a:off x="1868" y="1434"/>
              <a:ext cx="1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القوات المسلحة</a:t>
              </a:r>
              <a:endParaRPr lang="en-US" altLang="ar-SY" sz="2400">
                <a:solidFill>
                  <a:schemeClr val="folHlink"/>
                </a:solidFill>
              </a:endParaRPr>
            </a:p>
          </p:txBody>
        </p:sp>
        <p:sp>
          <p:nvSpPr>
            <p:cNvPr id="13" name="Rectangle 11"/>
            <p:cNvSpPr>
              <a:spLocks noChangeArrowheads="1"/>
            </p:cNvSpPr>
            <p:nvPr/>
          </p:nvSpPr>
          <p:spPr bwMode="auto">
            <a:xfrm>
              <a:off x="1025" y="1530"/>
              <a:ext cx="40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دحر</a:t>
              </a:r>
              <a:endParaRPr lang="en-US" altLang="ar-SY" sz="2400">
                <a:solidFill>
                  <a:schemeClr val="folHlink"/>
                </a:solidFill>
              </a:endParaRPr>
            </a:p>
            <a:p>
              <a:pPr algn="ctr"/>
              <a:r>
                <a:rPr lang="ar-SA" altLang="ar-SY" sz="2400">
                  <a:solidFill>
                    <a:schemeClr val="folHlink"/>
                  </a:solidFill>
                </a:rPr>
                <a:t>العدو</a:t>
              </a:r>
              <a:endParaRPr lang="en-US" altLang="ar-SY" sz="2400">
                <a:solidFill>
                  <a:schemeClr val="folHlink"/>
                </a:solidFill>
              </a:endParaRPr>
            </a:p>
          </p:txBody>
        </p:sp>
        <p:sp>
          <p:nvSpPr>
            <p:cNvPr id="14" name="Rectangle 12"/>
            <p:cNvSpPr>
              <a:spLocks noChangeArrowheads="1"/>
            </p:cNvSpPr>
            <p:nvPr/>
          </p:nvSpPr>
          <p:spPr bwMode="auto">
            <a:xfrm>
              <a:off x="2289" y="191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الموارد</a:t>
              </a:r>
              <a:endParaRPr lang="en-US" altLang="ar-SY" sz="2400">
                <a:solidFill>
                  <a:schemeClr val="folHlink"/>
                </a:solidFill>
              </a:endParaRPr>
            </a:p>
          </p:txBody>
        </p:sp>
        <p:sp>
          <p:nvSpPr>
            <p:cNvPr id="15" name="Line 13"/>
            <p:cNvSpPr>
              <a:spLocks noChangeShapeType="1"/>
            </p:cNvSpPr>
            <p:nvPr/>
          </p:nvSpPr>
          <p:spPr bwMode="auto">
            <a:xfrm flipH="1" flipV="1">
              <a:off x="3235" y="1598"/>
              <a:ext cx="576"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16" name="Line 14"/>
            <p:cNvSpPr>
              <a:spLocks noChangeShapeType="1"/>
            </p:cNvSpPr>
            <p:nvPr/>
          </p:nvSpPr>
          <p:spPr bwMode="auto">
            <a:xfrm flipH="1">
              <a:off x="3235" y="1838"/>
              <a:ext cx="576"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17" name="Line 15"/>
            <p:cNvSpPr>
              <a:spLocks noChangeShapeType="1"/>
            </p:cNvSpPr>
            <p:nvPr/>
          </p:nvSpPr>
          <p:spPr bwMode="auto">
            <a:xfrm flipH="1">
              <a:off x="1532" y="1540"/>
              <a:ext cx="432" cy="2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18" name="Line 16"/>
            <p:cNvSpPr>
              <a:spLocks noChangeShapeType="1"/>
            </p:cNvSpPr>
            <p:nvPr/>
          </p:nvSpPr>
          <p:spPr bwMode="auto">
            <a:xfrm flipH="1" flipV="1">
              <a:off x="1532" y="1828"/>
              <a:ext cx="432"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grpSp>
      <p:grpSp>
        <p:nvGrpSpPr>
          <p:cNvPr id="19" name="Group 30"/>
          <p:cNvGrpSpPr>
            <a:grpSpLocks/>
          </p:cNvGrpSpPr>
          <p:nvPr/>
        </p:nvGrpSpPr>
        <p:grpSpPr bwMode="auto">
          <a:xfrm>
            <a:off x="914400" y="4508500"/>
            <a:ext cx="6729413" cy="1358900"/>
            <a:chOff x="912" y="2840"/>
            <a:chExt cx="3903" cy="856"/>
          </a:xfrm>
        </p:grpSpPr>
        <p:sp>
          <p:nvSpPr>
            <p:cNvPr id="20" name="AutoShape 17"/>
            <p:cNvSpPr>
              <a:spLocks noChangeArrowheads="1"/>
            </p:cNvSpPr>
            <p:nvPr/>
          </p:nvSpPr>
          <p:spPr bwMode="auto">
            <a:xfrm>
              <a:off x="1968" y="2840"/>
              <a:ext cx="1244" cy="328"/>
            </a:xfrm>
            <a:prstGeom prst="roundRect">
              <a:avLst>
                <a:gd name="adj" fmla="val 12486"/>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21" name="AutoShape 18"/>
            <p:cNvSpPr>
              <a:spLocks noChangeArrowheads="1"/>
            </p:cNvSpPr>
            <p:nvPr/>
          </p:nvSpPr>
          <p:spPr bwMode="auto">
            <a:xfrm>
              <a:off x="3815" y="3042"/>
              <a:ext cx="1000" cy="472"/>
            </a:xfrm>
            <a:prstGeom prst="roundRect">
              <a:avLst>
                <a:gd name="adj" fmla="val 12486"/>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22" name="AutoShape 19"/>
            <p:cNvSpPr>
              <a:spLocks noChangeArrowheads="1"/>
            </p:cNvSpPr>
            <p:nvPr/>
          </p:nvSpPr>
          <p:spPr bwMode="auto">
            <a:xfrm>
              <a:off x="1968" y="3368"/>
              <a:ext cx="1244" cy="328"/>
            </a:xfrm>
            <a:prstGeom prst="roundRect">
              <a:avLst>
                <a:gd name="adj" fmla="val 12486"/>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23" name="Oval 20"/>
            <p:cNvSpPr>
              <a:spLocks noChangeArrowheads="1"/>
            </p:cNvSpPr>
            <p:nvPr/>
          </p:nvSpPr>
          <p:spPr bwMode="auto">
            <a:xfrm>
              <a:off x="912" y="2936"/>
              <a:ext cx="616" cy="616"/>
            </a:xfrm>
            <a:prstGeom prst="ellipse">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anchor="ctr"/>
            <a:lstStyle/>
            <a:p>
              <a:pPr>
                <a:defRPr/>
              </a:pPr>
              <a:endParaRPr lang="ar-SA"/>
            </a:p>
          </p:txBody>
        </p:sp>
        <p:sp>
          <p:nvSpPr>
            <p:cNvPr id="24" name="Rectangle 21"/>
            <p:cNvSpPr>
              <a:spLocks noChangeArrowheads="1"/>
            </p:cNvSpPr>
            <p:nvPr/>
          </p:nvSpPr>
          <p:spPr bwMode="auto">
            <a:xfrm>
              <a:off x="4008" y="3028"/>
              <a:ext cx="69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استراتيجية</a:t>
              </a:r>
              <a:endParaRPr lang="en-US" altLang="ar-SY" sz="2400">
                <a:solidFill>
                  <a:schemeClr val="folHlink"/>
                </a:solidFill>
              </a:endParaRPr>
            </a:p>
            <a:p>
              <a:pPr algn="ctr"/>
              <a:r>
                <a:rPr lang="ar-SA" altLang="ar-SY" sz="2400">
                  <a:solidFill>
                    <a:schemeClr val="folHlink"/>
                  </a:solidFill>
                </a:rPr>
                <a:t>الأعمال</a:t>
              </a:r>
              <a:endParaRPr lang="en-US" altLang="ar-SY" sz="2400">
                <a:solidFill>
                  <a:schemeClr val="folHlink"/>
                </a:solidFill>
              </a:endParaRPr>
            </a:p>
          </p:txBody>
        </p:sp>
        <p:sp>
          <p:nvSpPr>
            <p:cNvPr id="25" name="Rectangle 22"/>
            <p:cNvSpPr>
              <a:spLocks noChangeArrowheads="1"/>
            </p:cNvSpPr>
            <p:nvPr/>
          </p:nvSpPr>
          <p:spPr bwMode="auto">
            <a:xfrm>
              <a:off x="2293" y="2874"/>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المنافسة</a:t>
              </a:r>
              <a:endParaRPr lang="en-US" altLang="ar-SY" sz="2400">
                <a:solidFill>
                  <a:schemeClr val="folHlink"/>
                </a:solidFill>
              </a:endParaRPr>
            </a:p>
          </p:txBody>
        </p:sp>
        <p:sp>
          <p:nvSpPr>
            <p:cNvPr id="26" name="Rectangle 23"/>
            <p:cNvSpPr>
              <a:spLocks noChangeArrowheads="1"/>
            </p:cNvSpPr>
            <p:nvPr/>
          </p:nvSpPr>
          <p:spPr bwMode="auto">
            <a:xfrm>
              <a:off x="989" y="2970"/>
              <a:ext cx="4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كسب</a:t>
              </a:r>
              <a:endParaRPr lang="en-US" altLang="ar-SY" sz="2400">
                <a:solidFill>
                  <a:schemeClr val="folHlink"/>
                </a:solidFill>
              </a:endParaRPr>
            </a:p>
            <a:p>
              <a:pPr algn="ctr"/>
              <a:r>
                <a:rPr lang="ar-SA" altLang="ar-SY" sz="2400">
                  <a:solidFill>
                    <a:schemeClr val="folHlink"/>
                  </a:solidFill>
                </a:rPr>
                <a:t>الزبائن</a:t>
              </a:r>
              <a:endParaRPr lang="en-US" altLang="ar-SY" sz="2400">
                <a:solidFill>
                  <a:schemeClr val="folHlink"/>
                </a:solidFill>
              </a:endParaRPr>
            </a:p>
          </p:txBody>
        </p:sp>
        <p:sp>
          <p:nvSpPr>
            <p:cNvPr id="27" name="Rectangle 24"/>
            <p:cNvSpPr>
              <a:spLocks noChangeArrowheads="1"/>
            </p:cNvSpPr>
            <p:nvPr/>
          </p:nvSpPr>
          <p:spPr bwMode="auto">
            <a:xfrm>
              <a:off x="2318" y="3354"/>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ar-SA" altLang="ar-SY" sz="2400">
                  <a:solidFill>
                    <a:schemeClr val="folHlink"/>
                  </a:solidFill>
                </a:rPr>
                <a:t>السوق</a:t>
              </a:r>
              <a:endParaRPr lang="en-US" altLang="ar-SY" sz="2400">
                <a:solidFill>
                  <a:schemeClr val="folHlink"/>
                </a:solidFill>
              </a:endParaRPr>
            </a:p>
          </p:txBody>
        </p:sp>
        <p:sp>
          <p:nvSpPr>
            <p:cNvPr id="28" name="Line 25"/>
            <p:cNvSpPr>
              <a:spLocks noChangeShapeType="1"/>
            </p:cNvSpPr>
            <p:nvPr/>
          </p:nvSpPr>
          <p:spPr bwMode="auto">
            <a:xfrm flipH="1" flipV="1">
              <a:off x="3235" y="3038"/>
              <a:ext cx="576"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29" name="Line 26"/>
            <p:cNvSpPr>
              <a:spLocks noChangeShapeType="1"/>
            </p:cNvSpPr>
            <p:nvPr/>
          </p:nvSpPr>
          <p:spPr bwMode="auto">
            <a:xfrm flipH="1">
              <a:off x="3235" y="3278"/>
              <a:ext cx="576"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30" name="Line 27"/>
            <p:cNvSpPr>
              <a:spLocks noChangeShapeType="1"/>
            </p:cNvSpPr>
            <p:nvPr/>
          </p:nvSpPr>
          <p:spPr bwMode="auto">
            <a:xfrm flipH="1">
              <a:off x="1532" y="2980"/>
              <a:ext cx="432" cy="2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31" name="Line 28"/>
            <p:cNvSpPr>
              <a:spLocks noChangeShapeType="1"/>
            </p:cNvSpPr>
            <p:nvPr/>
          </p:nvSpPr>
          <p:spPr bwMode="auto">
            <a:xfrm flipH="1" flipV="1">
              <a:off x="1532" y="3268"/>
              <a:ext cx="432" cy="24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grpSp>
    </p:spTree>
    <p:extLst>
      <p:ext uri="{BB962C8B-B14F-4D97-AF65-F5344CB8AC3E}">
        <p14:creationId xmlns:p14="http://schemas.microsoft.com/office/powerpoint/2010/main" val="23799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down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100</a:t>
            </a:fld>
            <a:endParaRPr lang="ar-SA"/>
          </a:p>
        </p:txBody>
      </p:sp>
      <p:sp>
        <p:nvSpPr>
          <p:cNvPr id="5" name="عنوان 4"/>
          <p:cNvSpPr>
            <a:spLocks noGrp="1"/>
          </p:cNvSpPr>
          <p:nvPr>
            <p:ph type="title"/>
          </p:nvPr>
        </p:nvSpPr>
        <p:spPr/>
        <p:txBody>
          <a:bodyPr/>
          <a:lstStyle/>
          <a:p>
            <a:endParaRPr lang="ar-SY"/>
          </a:p>
        </p:txBody>
      </p:sp>
      <p:pic>
        <p:nvPicPr>
          <p:cNvPr id="6" name="صورة 5"/>
          <p:cNvPicPr/>
          <p:nvPr/>
        </p:nvPicPr>
        <p:blipFill>
          <a:blip r:embed="rId2" cstate="print"/>
          <a:srcRect/>
          <a:stretch>
            <a:fillRect/>
          </a:stretch>
        </p:blipFill>
        <p:spPr bwMode="auto">
          <a:xfrm>
            <a:off x="0" y="-36381"/>
            <a:ext cx="9143999" cy="6162544"/>
          </a:xfrm>
          <a:prstGeom prst="rect">
            <a:avLst/>
          </a:prstGeom>
          <a:noFill/>
          <a:ln w="9525">
            <a:noFill/>
            <a:miter lim="800000"/>
            <a:headEnd/>
            <a:tailEnd/>
          </a:ln>
        </p:spPr>
      </p:pic>
    </p:spTree>
    <p:extLst>
      <p:ext uri="{BB962C8B-B14F-4D97-AF65-F5344CB8AC3E}">
        <p14:creationId xmlns:p14="http://schemas.microsoft.com/office/powerpoint/2010/main" val="7200425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a:t>رابعا : القبعة </a:t>
            </a:r>
            <a:r>
              <a:rPr lang="ar-SA" dirty="0" smtClean="0"/>
              <a:t>الصفراء </a:t>
            </a:r>
            <a:r>
              <a:rPr lang="ar-SA" dirty="0"/>
              <a:t>ء وهي الإيجابية </a:t>
            </a:r>
            <a:r>
              <a:rPr lang="ar-SA" dirty="0" smtClean="0"/>
              <a:t>وتعب</a:t>
            </a:r>
            <a:r>
              <a:rPr lang="ar-SY" dirty="0" smtClean="0"/>
              <a:t>ر</a:t>
            </a:r>
            <a:r>
              <a:rPr lang="ar-SA" dirty="0" smtClean="0"/>
              <a:t> </a:t>
            </a:r>
            <a:r>
              <a:rPr lang="ar-SA" dirty="0"/>
              <a:t>عن  الفوائد والأرباح المستقبلية .</a:t>
            </a:r>
            <a:endParaRPr lang="en-US" dirty="0"/>
          </a:p>
          <a:p>
            <a:r>
              <a:rPr lang="ar-SA" dirty="0"/>
              <a:t> </a:t>
            </a:r>
            <a:endParaRPr lang="en-US" dirty="0"/>
          </a:p>
          <a:p>
            <a:r>
              <a:rPr lang="ar-SA" dirty="0"/>
              <a:t>خامسا : القبعة الخضراء وهي المبدعة وتعبر عن نوع التفكير الإبداعي ( الأفكار الجديدة ) .</a:t>
            </a:r>
            <a:endParaRPr lang="en-US" dirty="0"/>
          </a:p>
          <a:p>
            <a:r>
              <a:rPr lang="ar-SA" dirty="0"/>
              <a:t>سادسا : </a:t>
            </a:r>
            <a:r>
              <a:rPr lang="ar-SA" b="1" dirty="0"/>
              <a:t>القبعة الزرقاء</a:t>
            </a:r>
            <a:r>
              <a:rPr lang="ar-SA" dirty="0"/>
              <a:t> وهي الشمولية و </a:t>
            </a:r>
            <a:r>
              <a:rPr lang="ar-SA" dirty="0" err="1" smtClean="0"/>
              <a:t>تعبرعن</a:t>
            </a:r>
            <a:r>
              <a:rPr lang="ar-SA" dirty="0" smtClean="0"/>
              <a:t> </a:t>
            </a:r>
            <a:r>
              <a:rPr lang="ar-SA" dirty="0"/>
              <a:t>التفكير الشمولي وتهتم بالخطوة التالية والملخص العام لأهم </a:t>
            </a:r>
            <a:r>
              <a:rPr lang="ar-SA" dirty="0" smtClean="0"/>
              <a:t>الاستنتاجات </a:t>
            </a:r>
            <a:r>
              <a:rPr lang="ar-SA" dirty="0"/>
              <a:t>،أي تجسد دور المنسق العام أو المنظم .</a:t>
            </a:r>
            <a:endParaRPr lang="ar-SY"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101</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25473969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A" dirty="0" smtClean="0"/>
              <a:t>التفكير طريقنا لنجعل حياتنا مليئة بأسباب النجاح والتفوق فمن خلاله تظهر </a:t>
            </a:r>
            <a:r>
              <a:rPr lang="ar-SA" dirty="0"/>
              <a:t>قدرة الإنسان على الاستبصار </a:t>
            </a:r>
            <a:r>
              <a:rPr lang="ar-SA" dirty="0" smtClean="0"/>
              <a:t>فالتفكير الرمزي مكنه </a:t>
            </a:r>
            <a:r>
              <a:rPr lang="ar-SA" dirty="0"/>
              <a:t>من اكتشاف أسرار الأشياء في الطبيعة وبالتالي الوصول إلى القانونين التي مكنته من تفسير الظواهر والسيطرة عليها وتسخيرها لصالحه . </a:t>
            </a:r>
            <a:endParaRPr lang="ar-SA" dirty="0" smtClean="0"/>
          </a:p>
          <a:p>
            <a:r>
              <a:rPr lang="ar-SA" dirty="0"/>
              <a:t> التفكير مصدر العلم </a:t>
            </a:r>
            <a:r>
              <a:rPr lang="ar-SA" dirty="0" smtClean="0"/>
              <a:t>والعلم </a:t>
            </a:r>
            <a:r>
              <a:rPr lang="ar-SA" dirty="0"/>
              <a:t>مصدر لتعديل سلوك الإنسان لذلك اختلف سلوك الإنسان عن سلوك الحيوان الذي لا يتغير ولا يتطور </a:t>
            </a:r>
            <a:r>
              <a:rPr lang="ar-SA" dirty="0" smtClean="0"/>
              <a:t> </a:t>
            </a:r>
            <a:r>
              <a:rPr lang="ar-SA" dirty="0"/>
              <a:t>وكلما زادت معرفة الإنسان بالأشياء تغيرت نظرته إليها واختلفت ظروف الاستفادة منها , فقد ينظر الإنسان العادي إلى قطعة من الصخر على أنها مجرد </a:t>
            </a:r>
            <a:r>
              <a:rPr lang="ar-SA" dirty="0" smtClean="0"/>
              <a:t>شيء </a:t>
            </a:r>
            <a:r>
              <a:rPr lang="ar-SA" dirty="0"/>
              <a:t>لا يضر ولا ينفع ولكن العالم الجيولوجي يعتبرها سجلاً تاريخياً لعصور ماضية يكتشف من خلالها خصائص تلك العصور . </a:t>
            </a:r>
            <a:r>
              <a:rPr lang="ar-SA" dirty="0" smtClean="0"/>
              <a:t/>
            </a:r>
            <a:br>
              <a:rPr lang="ar-SA" dirty="0" smtClean="0"/>
            </a:br>
            <a:r>
              <a:rPr lang="ar-SA" dirty="0" smtClean="0"/>
              <a:t>فلنجعل حياتنا سعيدة لا تعيسة عن طريق التفكير الصحيح الذي يولد فينا طاقات الإبداع والنجاح المستمر.</a:t>
            </a:r>
            <a:endParaRPr lang="ar-SA" dirty="0"/>
          </a:p>
        </p:txBody>
      </p:sp>
      <p:sp>
        <p:nvSpPr>
          <p:cNvPr id="3" name="عنوان 2"/>
          <p:cNvSpPr>
            <a:spLocks noGrp="1"/>
          </p:cNvSpPr>
          <p:nvPr>
            <p:ph type="title"/>
          </p:nvPr>
        </p:nvSpPr>
        <p:spPr/>
        <p:txBody>
          <a:bodyPr/>
          <a:lstStyle/>
          <a:p>
            <a:r>
              <a:rPr lang="ar-SA" dirty="0" smtClean="0"/>
              <a:t>الخلاصة(الرأي الشخصي)</a:t>
            </a:r>
            <a:endParaRPr lang="ar-SA" dirty="0"/>
          </a:p>
        </p:txBody>
      </p:sp>
      <p:sp>
        <p:nvSpPr>
          <p:cNvPr id="5" name="عنصر نائب للتذييل 4"/>
          <p:cNvSpPr>
            <a:spLocks noGrp="1"/>
          </p:cNvSpPr>
          <p:nvPr>
            <p:ph type="ftr" sz="quarter" idx="11"/>
          </p:nvPr>
        </p:nvSpPr>
        <p:spPr/>
        <p:txBody>
          <a:bodyPr/>
          <a:lstStyle/>
          <a:p>
            <a:r>
              <a:rPr lang="ar-SA" smtClean="0"/>
              <a:t>إعداد المهندس خالد ياسين الشيخ</a:t>
            </a:r>
            <a:endParaRPr lang="ar-SA"/>
          </a:p>
        </p:txBody>
      </p:sp>
      <p:sp>
        <p:nvSpPr>
          <p:cNvPr id="6" name="عنصر نائب لرقم الشريحة 5"/>
          <p:cNvSpPr>
            <a:spLocks noGrp="1"/>
          </p:cNvSpPr>
          <p:nvPr>
            <p:ph type="sldNum" sz="quarter" idx="12"/>
          </p:nvPr>
        </p:nvSpPr>
        <p:spPr/>
        <p:txBody>
          <a:bodyPr/>
          <a:lstStyle/>
          <a:p>
            <a:fld id="{00F25FE4-4145-456C-BDD5-17D8CF4AD230}" type="slidenum">
              <a:rPr lang="ar-SA" smtClean="0"/>
              <a:t>102</a:t>
            </a:fld>
            <a:endParaRPr lang="ar-SA"/>
          </a:p>
        </p:txBody>
      </p:sp>
    </p:spTree>
    <p:extLst>
      <p:ext uri="{BB962C8B-B14F-4D97-AF65-F5344CB8AC3E}">
        <p14:creationId xmlns:p14="http://schemas.microsoft.com/office/powerpoint/2010/main" val="19517828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pPr marL="0" indent="0">
              <a:buNone/>
            </a:pPr>
            <a:r>
              <a:rPr lang="ar-SY" b="1" dirty="0" smtClean="0"/>
              <a:t>د. سليم الحسنية كتاب الإدارة بالإبداع نحو بناء منهج نظمي.</a:t>
            </a:r>
          </a:p>
          <a:p>
            <a:pPr marL="0" indent="0">
              <a:buNone/>
            </a:pPr>
            <a:r>
              <a:rPr lang="ar-SY" b="1" dirty="0" smtClean="0"/>
              <a:t>د. أسامة الفراج كتاب مدخل إلى علم الإدارة.</a:t>
            </a:r>
          </a:p>
          <a:p>
            <a:pPr marL="0" indent="0">
              <a:buNone/>
            </a:pPr>
            <a:r>
              <a:rPr lang="ar-SA" b="1" dirty="0" smtClean="0"/>
              <a:t>د. مصطفى ناصف ترجمة د. غسان عبد الحي أبو فخر -كتاب </a:t>
            </a:r>
            <a:r>
              <a:rPr lang="ar-SA" b="1" dirty="0"/>
              <a:t>الإبداع العام </a:t>
            </a:r>
            <a:r>
              <a:rPr lang="ar-SA" b="1" dirty="0" smtClean="0"/>
              <a:t>والخاص</a:t>
            </a:r>
            <a:r>
              <a:rPr lang="ar-SA" b="1" dirty="0"/>
              <a:t>.</a:t>
            </a:r>
            <a:endParaRPr lang="ar-SA" b="1" dirty="0" smtClean="0"/>
          </a:p>
          <a:p>
            <a:pPr marL="0" indent="0">
              <a:buNone/>
            </a:pPr>
            <a:r>
              <a:rPr lang="ar-SA" b="1" dirty="0" err="1" smtClean="0"/>
              <a:t>أ.د</a:t>
            </a:r>
            <a:r>
              <a:rPr lang="ar-SA" b="1" dirty="0"/>
              <a:t>. حسنين </a:t>
            </a:r>
            <a:r>
              <a:rPr lang="ar-SA" b="1" dirty="0" smtClean="0"/>
              <a:t>الكامل </a:t>
            </a:r>
            <a:r>
              <a:rPr lang="ar-SA" b="1" dirty="0"/>
              <a:t>أستاذ علم النفس التربوي ونائب رئيس جامعة جنوب </a:t>
            </a:r>
            <a:r>
              <a:rPr lang="ar-SA" b="1" dirty="0" smtClean="0"/>
              <a:t>الوادي- التفكير </a:t>
            </a:r>
            <a:r>
              <a:rPr lang="ar-SA" b="1" dirty="0" err="1" smtClean="0"/>
              <a:t>المنظومى</a:t>
            </a:r>
            <a:r>
              <a:rPr lang="ar-SA" b="1" dirty="0" smtClean="0"/>
              <a:t>.</a:t>
            </a:r>
            <a:endParaRPr lang="en-US" dirty="0"/>
          </a:p>
          <a:p>
            <a:pPr marL="0" indent="0">
              <a:buNone/>
            </a:pPr>
            <a:r>
              <a:rPr lang="ar-SA" dirty="0" smtClean="0"/>
              <a:t>مواقع الإنترنت:</a:t>
            </a:r>
          </a:p>
          <a:p>
            <a:pPr marL="0" indent="0" algn="l" rtl="0">
              <a:buNone/>
            </a:pPr>
            <a:r>
              <a:rPr lang="en-US" sz="1800" dirty="0">
                <a:hlinkClick r:id="rId2"/>
              </a:rPr>
              <a:t>http://</a:t>
            </a:r>
            <a:r>
              <a:rPr lang="en-US" sz="1800" dirty="0" smtClean="0">
                <a:hlinkClick r:id="rId2"/>
              </a:rPr>
              <a:t>www.sst5.com/readArticle.aspx?ArtID=1290&amp;SecID=21</a:t>
            </a:r>
            <a:r>
              <a:rPr lang="ar-SA" sz="1800" dirty="0" smtClean="0"/>
              <a:t> </a:t>
            </a:r>
            <a:endParaRPr lang="en-US" sz="1800" dirty="0" smtClean="0"/>
          </a:p>
          <a:p>
            <a:pPr marL="0" indent="0" algn="l" rtl="0">
              <a:buNone/>
            </a:pPr>
            <a:r>
              <a:rPr lang="en-US" sz="1800" dirty="0">
                <a:hlinkClick r:id="rId3"/>
              </a:rPr>
              <a:t>http://uqu.edu.sa/page/ar/58694</a:t>
            </a:r>
            <a:r>
              <a:rPr lang="ar-SA" sz="1800" dirty="0"/>
              <a:t> </a:t>
            </a:r>
          </a:p>
          <a:p>
            <a:pPr marL="0" indent="0" algn="l" rtl="0">
              <a:buNone/>
            </a:pPr>
            <a:r>
              <a:rPr lang="en-US" sz="1800" dirty="0" smtClean="0"/>
              <a:t> </a:t>
            </a:r>
            <a:endParaRPr lang="ar-SA" sz="1800" dirty="0"/>
          </a:p>
          <a:p>
            <a:pPr marL="0" indent="0">
              <a:buNone/>
            </a:pPr>
            <a:endParaRPr lang="ar-SA" dirty="0"/>
          </a:p>
        </p:txBody>
      </p:sp>
      <p:sp>
        <p:nvSpPr>
          <p:cNvPr id="3" name="عنوان 2"/>
          <p:cNvSpPr>
            <a:spLocks noGrp="1"/>
          </p:cNvSpPr>
          <p:nvPr>
            <p:ph type="title"/>
          </p:nvPr>
        </p:nvSpPr>
        <p:spPr/>
        <p:txBody>
          <a:bodyPr/>
          <a:lstStyle/>
          <a:p>
            <a:r>
              <a:rPr lang="ar-SA" dirty="0" smtClean="0"/>
              <a:t>المراجع</a:t>
            </a:r>
            <a:endParaRPr lang="ar-SA" dirty="0"/>
          </a:p>
        </p:txBody>
      </p:sp>
      <p:sp>
        <p:nvSpPr>
          <p:cNvPr id="5" name="عنصر نائب للتذييل 4"/>
          <p:cNvSpPr>
            <a:spLocks noGrp="1"/>
          </p:cNvSpPr>
          <p:nvPr>
            <p:ph type="ftr" sz="quarter" idx="11"/>
          </p:nvPr>
        </p:nvSpPr>
        <p:spPr/>
        <p:txBody>
          <a:bodyPr/>
          <a:lstStyle/>
          <a:p>
            <a:r>
              <a:rPr lang="ar-SA" smtClean="0"/>
              <a:t>إعداد المهندس خالد ياسين الشيخ</a:t>
            </a:r>
            <a:endParaRPr lang="ar-SA"/>
          </a:p>
        </p:txBody>
      </p:sp>
      <p:sp>
        <p:nvSpPr>
          <p:cNvPr id="6" name="عنصر نائب لرقم الشريحة 5"/>
          <p:cNvSpPr>
            <a:spLocks noGrp="1"/>
          </p:cNvSpPr>
          <p:nvPr>
            <p:ph type="sldNum" sz="quarter" idx="12"/>
          </p:nvPr>
        </p:nvSpPr>
        <p:spPr/>
        <p:txBody>
          <a:bodyPr/>
          <a:lstStyle/>
          <a:p>
            <a:fld id="{00F25FE4-4145-456C-BDD5-17D8CF4AD230}" type="slidenum">
              <a:rPr lang="ar-SA" smtClean="0"/>
              <a:t>103</a:t>
            </a:fld>
            <a:endParaRPr lang="ar-SA"/>
          </a:p>
        </p:txBody>
      </p:sp>
    </p:spTree>
    <p:extLst>
      <p:ext uri="{BB962C8B-B14F-4D97-AF65-F5344CB8AC3E}">
        <p14:creationId xmlns:p14="http://schemas.microsoft.com/office/powerpoint/2010/main" val="152061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EG" altLang="ar-SY" sz="2800" b="1" u="sng" dirty="0">
                <a:solidFill>
                  <a:srgbClr val="00B050"/>
                </a:solidFill>
              </a:rPr>
              <a:t>ويتجسد من خلال المعادلات الآتية:</a:t>
            </a:r>
            <a:endParaRPr lang="en-US" altLang="ar-SY" sz="2800" b="1" u="sng" dirty="0">
              <a:solidFill>
                <a:srgbClr val="00B050"/>
              </a:solidFill>
            </a:endParaRPr>
          </a:p>
          <a:p>
            <a:r>
              <a:rPr lang="ar-EG" altLang="ar-SY" b="1" dirty="0"/>
              <a:t>1- المستهدف </a:t>
            </a:r>
            <a:r>
              <a:rPr lang="en-US" altLang="ar-SY" b="1" dirty="0"/>
              <a:t>&lt;</a:t>
            </a:r>
            <a:r>
              <a:rPr lang="ar-EG" altLang="ar-SY" b="1" dirty="0" smtClean="0"/>
              <a:t> المتحقق </a:t>
            </a:r>
            <a:r>
              <a:rPr lang="ar-EG" altLang="ar-SY" b="1" dirty="0"/>
              <a:t>الفعلي   =  قصور </a:t>
            </a:r>
            <a:r>
              <a:rPr lang="ar-EG" altLang="ar-SY" b="1" dirty="0" smtClean="0"/>
              <a:t>الإنجازات</a:t>
            </a:r>
            <a:r>
              <a:rPr lang="en-US" altLang="ar-SY" b="1" dirty="0" smtClean="0"/>
              <a:t>.</a:t>
            </a:r>
          </a:p>
          <a:p>
            <a:r>
              <a:rPr lang="ar-EG" altLang="ar-SY" b="1" dirty="0"/>
              <a:t>2- المستهدف </a:t>
            </a:r>
            <a:r>
              <a:rPr lang="en-US" altLang="ar-SY" b="1" dirty="0" smtClean="0"/>
              <a:t>&lt;</a:t>
            </a:r>
            <a:r>
              <a:rPr lang="ar-EG" altLang="ar-SY" b="1" dirty="0" smtClean="0"/>
              <a:t> الممكن </a:t>
            </a:r>
            <a:r>
              <a:rPr lang="ar-EG" altLang="ar-SY" b="1" dirty="0"/>
              <a:t>والمتاح  =  قصور </a:t>
            </a:r>
            <a:r>
              <a:rPr lang="ar-EG" altLang="ar-SY" b="1" dirty="0" smtClean="0"/>
              <a:t>القدرات</a:t>
            </a:r>
            <a:r>
              <a:rPr lang="en-US" altLang="ar-SY" b="1" dirty="0" smtClean="0"/>
              <a:t>.</a:t>
            </a:r>
          </a:p>
          <a:p>
            <a:r>
              <a:rPr lang="ar-EG" altLang="ar-SY" b="1" dirty="0">
                <a:solidFill>
                  <a:schemeClr val="tx1"/>
                </a:solidFill>
              </a:rPr>
              <a:t>3- حجم وسرعة التغيرات  </a:t>
            </a:r>
            <a:r>
              <a:rPr lang="en-US" altLang="ar-SY" b="1" dirty="0">
                <a:solidFill>
                  <a:schemeClr val="tx1"/>
                </a:solidFill>
              </a:rPr>
              <a:t>&lt;</a:t>
            </a:r>
            <a:r>
              <a:rPr lang="ar-EG" altLang="ar-SY" b="1" dirty="0" smtClean="0">
                <a:solidFill>
                  <a:schemeClr val="tx1"/>
                </a:solidFill>
              </a:rPr>
              <a:t> حجم </a:t>
            </a:r>
            <a:r>
              <a:rPr lang="ar-EG" altLang="ar-SY" b="1" dirty="0">
                <a:solidFill>
                  <a:schemeClr val="tx1"/>
                </a:solidFill>
              </a:rPr>
              <a:t>وسرعة الاستجابة </a:t>
            </a:r>
            <a:r>
              <a:rPr lang="ar-EG" altLang="ar-SY" b="1" dirty="0" smtClean="0">
                <a:solidFill>
                  <a:schemeClr val="tx1"/>
                </a:solidFill>
              </a:rPr>
              <a:t>للتغيرات</a:t>
            </a:r>
            <a:r>
              <a:rPr lang="en-US" altLang="ar-SY" b="1" dirty="0" smtClean="0">
                <a:solidFill>
                  <a:schemeClr val="tx1"/>
                </a:solidFill>
              </a:rPr>
              <a:t>.</a:t>
            </a:r>
            <a:endParaRPr lang="ar-SY" altLang="ar-SY" b="1" dirty="0" smtClean="0">
              <a:solidFill>
                <a:schemeClr val="tx1"/>
              </a:solidFill>
            </a:endParaRPr>
          </a:p>
          <a:p>
            <a:endParaRPr lang="en-US" altLang="ar-SY" b="1" dirty="0" smtClean="0">
              <a:solidFill>
                <a:schemeClr val="tx1"/>
              </a:solidFill>
            </a:endParaRPr>
          </a:p>
          <a:p>
            <a:endParaRPr lang="en-US" altLang="ar-SY" b="1" dirty="0">
              <a:solidFill>
                <a:schemeClr val="tx1"/>
              </a:solidFill>
            </a:endParaRPr>
          </a:p>
          <a:p>
            <a:endParaRPr lang="en-US" altLang="ar-SY" b="1" dirty="0" smtClean="0"/>
          </a:p>
          <a:p>
            <a:endParaRPr lang="en-US" altLang="ar-SY" b="1" dirty="0"/>
          </a:p>
          <a:p>
            <a:endParaRPr lang="ar-SY" dirty="0"/>
          </a:p>
        </p:txBody>
      </p:sp>
      <p:sp>
        <p:nvSpPr>
          <p:cNvPr id="3" name="عنصر نائب للتذييل 2"/>
          <p:cNvSpPr>
            <a:spLocks noGrp="1"/>
          </p:cNvSpPr>
          <p:nvPr>
            <p:ph type="ftr" sz="quarter" idx="11"/>
          </p:nvPr>
        </p:nvSpPr>
        <p:spPr>
          <a:xfrm>
            <a:off x="3131840" y="6255158"/>
            <a:ext cx="3320009" cy="494945"/>
          </a:xfrm>
        </p:spPr>
        <p:txBody>
          <a:bodyPr/>
          <a:lstStyle/>
          <a:p>
            <a:r>
              <a:rPr lang="ar-SA" sz="1600" b="1" dirty="0" smtClean="0"/>
              <a:t>إعداد المهندس خالد ياسين الشيخ-الهندسة المعلوماتية-ماجستير الريادة والإدارة بالإبداع</a:t>
            </a:r>
            <a:endParaRPr lang="ar-SA" sz="1600" b="1" dirty="0"/>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11</a:t>
            </a:fld>
            <a:endParaRPr lang="ar-SA"/>
          </a:p>
        </p:txBody>
      </p:sp>
      <p:sp>
        <p:nvSpPr>
          <p:cNvPr id="5" name="عنوان 4"/>
          <p:cNvSpPr>
            <a:spLocks noGrp="1"/>
          </p:cNvSpPr>
          <p:nvPr>
            <p:ph type="title"/>
          </p:nvPr>
        </p:nvSpPr>
        <p:spPr>
          <a:xfrm>
            <a:off x="395536" y="570156"/>
            <a:ext cx="8377328" cy="1054250"/>
          </a:xfrm>
        </p:spPr>
        <p:txBody>
          <a:bodyPr/>
          <a:lstStyle/>
          <a:p>
            <a:r>
              <a:rPr lang="ar-EG" altLang="ar-SY" sz="4000" b="1" dirty="0"/>
              <a:t>المنظمات الإدارية العربية في مأزق في القرن 21:</a:t>
            </a:r>
            <a:endParaRPr lang="ar-SY" sz="4000" dirty="0"/>
          </a:p>
        </p:txBody>
      </p:sp>
      <p:sp>
        <p:nvSpPr>
          <p:cNvPr id="6" name="AutoShape 16"/>
          <p:cNvSpPr>
            <a:spLocks noChangeArrowheads="1"/>
          </p:cNvSpPr>
          <p:nvPr/>
        </p:nvSpPr>
        <p:spPr bwMode="auto">
          <a:xfrm>
            <a:off x="3851274" y="4012803"/>
            <a:ext cx="1296988" cy="1205310"/>
          </a:xfrm>
          <a:prstGeom prst="downArrow">
            <a:avLst>
              <a:gd name="adj1" fmla="val 53593"/>
              <a:gd name="adj2" fmla="val 68903"/>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ar-SY"/>
          </a:p>
        </p:txBody>
      </p:sp>
      <p:sp>
        <p:nvSpPr>
          <p:cNvPr id="10" name="Rectangle 17"/>
          <p:cNvSpPr>
            <a:spLocks noChangeArrowheads="1"/>
          </p:cNvSpPr>
          <p:nvPr/>
        </p:nvSpPr>
        <p:spPr bwMode="auto">
          <a:xfrm>
            <a:off x="1595868" y="5253392"/>
            <a:ext cx="5976664" cy="908050"/>
          </a:xfrm>
          <a:prstGeom prst="rect">
            <a:avLst/>
          </a:prstGeom>
          <a:gradFill rotWithShape="0">
            <a:gsLst>
              <a:gs pos="0">
                <a:srgbClr val="CC3300">
                  <a:gamma/>
                  <a:shade val="46275"/>
                  <a:invGamma/>
                </a:srgbClr>
              </a:gs>
              <a:gs pos="50000">
                <a:srgbClr val="CC3300"/>
              </a:gs>
              <a:gs pos="100000">
                <a:srgbClr val="CC33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ar-EG" altLang="ar-SY" b="1" dirty="0">
                <a:solidFill>
                  <a:srgbClr val="FFFF00"/>
                </a:solidFill>
              </a:rPr>
              <a:t>قصور </a:t>
            </a:r>
            <a:r>
              <a:rPr lang="ar-SY" altLang="ar-SY" b="1" dirty="0" smtClean="0">
                <a:solidFill>
                  <a:srgbClr val="FFFF00"/>
                </a:solidFill>
              </a:rPr>
              <a:t>في الإدارة الاستراتيجية (التفكير الاستراتيجي+</a:t>
            </a:r>
            <a:r>
              <a:rPr lang="ar-EG" altLang="ar-SY" b="1" dirty="0" smtClean="0">
                <a:solidFill>
                  <a:srgbClr val="FFFF00"/>
                </a:solidFill>
              </a:rPr>
              <a:t>التخطيط </a:t>
            </a:r>
            <a:r>
              <a:rPr lang="ar-EG" altLang="ar-SY" b="1" dirty="0" err="1" smtClean="0">
                <a:solidFill>
                  <a:srgbClr val="FFFF00"/>
                </a:solidFill>
              </a:rPr>
              <a:t>الإستراتيجي</a:t>
            </a:r>
            <a:r>
              <a:rPr lang="ar-SY" altLang="ar-SY" b="1" dirty="0" smtClean="0">
                <a:solidFill>
                  <a:srgbClr val="FFFF00"/>
                </a:solidFill>
              </a:rPr>
              <a:t>)</a:t>
            </a:r>
            <a:endParaRPr lang="en-US" altLang="ar-SY" b="1" dirty="0">
              <a:solidFill>
                <a:srgbClr val="FFFF00"/>
              </a:solidFill>
            </a:endParaRPr>
          </a:p>
        </p:txBody>
      </p:sp>
    </p:spTree>
    <p:extLst>
      <p:ext uri="{BB962C8B-B14F-4D97-AF65-F5344CB8AC3E}">
        <p14:creationId xmlns:p14="http://schemas.microsoft.com/office/powerpoint/2010/main" val="56082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45" y="2996952"/>
            <a:ext cx="8449336" cy="2680543"/>
          </a:xfrm>
        </p:spPr>
      </p:pic>
      <p:sp>
        <p:nvSpPr>
          <p:cNvPr id="4" name="عنصر نائب لرقم الشريحة 3"/>
          <p:cNvSpPr>
            <a:spLocks noGrp="1"/>
          </p:cNvSpPr>
          <p:nvPr>
            <p:ph type="sldNum" sz="quarter" idx="12"/>
          </p:nvPr>
        </p:nvSpPr>
        <p:spPr/>
        <p:txBody>
          <a:bodyPr/>
          <a:lstStyle/>
          <a:p>
            <a:fld id="{00F25FE4-4145-456C-BDD5-17D8CF4AD230}" type="slidenum">
              <a:rPr lang="ar-SA" smtClean="0"/>
              <a:t>12</a:t>
            </a:fld>
            <a:endParaRPr lang="ar-SA"/>
          </a:p>
        </p:txBody>
      </p:sp>
      <p:sp>
        <p:nvSpPr>
          <p:cNvPr id="5" name="عنوان 4"/>
          <p:cNvSpPr>
            <a:spLocks noGrp="1"/>
          </p:cNvSpPr>
          <p:nvPr>
            <p:ph type="title"/>
          </p:nvPr>
        </p:nvSpPr>
        <p:spPr/>
        <p:txBody>
          <a:bodyPr/>
          <a:lstStyle/>
          <a:p>
            <a:r>
              <a:rPr lang="ar-SY" dirty="0" smtClean="0"/>
              <a:t>لماذا الإدارة الاستراتيجية</a:t>
            </a:r>
            <a:br>
              <a:rPr lang="ar-SY" dirty="0" smtClean="0"/>
            </a:br>
            <a:endParaRPr lang="ar-SY" dirty="0"/>
          </a:p>
        </p:txBody>
      </p:sp>
      <p:sp>
        <p:nvSpPr>
          <p:cNvPr id="6" name="عنصر نائب للتذييل 2"/>
          <p:cNvSpPr>
            <a:spLocks noGrp="1"/>
          </p:cNvSpPr>
          <p:nvPr>
            <p:ph type="ftr" sz="quarter" idx="11"/>
          </p:nvPr>
        </p:nvSpPr>
        <p:spPr>
          <a:xfrm>
            <a:off x="3131840" y="6255158"/>
            <a:ext cx="3320009" cy="494945"/>
          </a:xfrm>
        </p:spPr>
        <p:txBody>
          <a:bodyPr/>
          <a:lstStyle/>
          <a:p>
            <a:r>
              <a:rPr lang="ar-SA" sz="1600" b="1" dirty="0" smtClean="0"/>
              <a:t>إعداد المهندس خالد ياسين الشيخ-الهندسة المعلوماتية-ماجستير الريادة والإدارة بالإبداع</a:t>
            </a:r>
            <a:endParaRPr lang="ar-SA" sz="1600" b="1" dirty="0"/>
          </a:p>
        </p:txBody>
      </p:sp>
      <p:sp>
        <p:nvSpPr>
          <p:cNvPr id="2" name="مربع نص 1"/>
          <p:cNvSpPr txBox="1"/>
          <p:nvPr/>
        </p:nvSpPr>
        <p:spPr>
          <a:xfrm>
            <a:off x="1979713" y="1937014"/>
            <a:ext cx="6465040" cy="1077218"/>
          </a:xfrm>
          <a:prstGeom prst="rect">
            <a:avLst/>
          </a:prstGeom>
          <a:noFill/>
        </p:spPr>
        <p:txBody>
          <a:bodyPr wrap="square" rtlCol="1">
            <a:spAutoFit/>
          </a:bodyPr>
          <a:lstStyle/>
          <a:p>
            <a:r>
              <a:rPr lang="ar-SY" sz="3200" b="1" u="sng" dirty="0" smtClean="0">
                <a:solidFill>
                  <a:srgbClr val="00B050"/>
                </a:solidFill>
              </a:rPr>
              <a:t>الإدارة الاستراتيجية والإبداع </a:t>
            </a:r>
            <a:r>
              <a:rPr lang="ar-SY" sz="3200" b="1" u="sng" dirty="0" err="1" smtClean="0">
                <a:solidFill>
                  <a:srgbClr val="00B050"/>
                </a:solidFill>
              </a:rPr>
              <a:t>شيئان</a:t>
            </a:r>
            <a:r>
              <a:rPr lang="ar-SY" sz="3200" b="1" u="sng" dirty="0" smtClean="0">
                <a:solidFill>
                  <a:srgbClr val="00B050"/>
                </a:solidFill>
              </a:rPr>
              <a:t> متلازمان </a:t>
            </a:r>
            <a:br>
              <a:rPr lang="ar-SY" sz="3200" b="1" u="sng" dirty="0" smtClean="0">
                <a:solidFill>
                  <a:srgbClr val="00B050"/>
                </a:solidFill>
              </a:rPr>
            </a:br>
            <a:r>
              <a:rPr lang="ar-SY" sz="3200" b="1" u="sng" dirty="0" smtClean="0">
                <a:solidFill>
                  <a:srgbClr val="00B050"/>
                </a:solidFill>
              </a:rPr>
              <a:t>كل المنظمات المبدعة تعمل وفق النموذج التالي</a:t>
            </a:r>
            <a:endParaRPr lang="ar-SY" sz="3200" b="1" u="sng" dirty="0">
              <a:solidFill>
                <a:srgbClr val="00B050"/>
              </a:solidFill>
            </a:endParaRPr>
          </a:p>
        </p:txBody>
      </p:sp>
    </p:spTree>
    <p:extLst>
      <p:ext uri="{BB962C8B-B14F-4D97-AF65-F5344CB8AC3E}">
        <p14:creationId xmlns:p14="http://schemas.microsoft.com/office/powerpoint/2010/main" val="144295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323528" y="2204864"/>
            <a:ext cx="8449337" cy="3744416"/>
          </a:xfrm>
          <a:prstGeom prst="rect">
            <a:avLst/>
          </a:prstGeom>
        </p:spPr>
      </p:pic>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13</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64436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99247" y="2060848"/>
            <a:ext cx="7745505" cy="4797151"/>
          </a:xfrm>
        </p:spPr>
        <p:txBody>
          <a:bodyPr>
            <a:noAutofit/>
          </a:bodyPr>
          <a:lstStyle/>
          <a:p>
            <a:r>
              <a:rPr lang="ar-SY" sz="3200" dirty="0" smtClean="0"/>
              <a:t>الشركات التي استخدمت الإدارة الاستراتيجية في توجيه أنشطتها حققت انتصارات هائلة على منافسيها فقد تفوقت شركة الحواسيب كومباك على شركة آبل التي كانت من أنجح الشركات العالمية في صناعة الحواسيب.</a:t>
            </a:r>
          </a:p>
          <a:p>
            <a:r>
              <a:rPr lang="ar-SY" sz="3200" dirty="0" smtClean="0"/>
              <a:t>كما تفوقت شركة أنتل على منافسيها.</a:t>
            </a:r>
          </a:p>
          <a:p>
            <a:r>
              <a:rPr lang="ar-SY" sz="3200" dirty="0" smtClean="0"/>
              <a:t>شركة تويوتا اليابانية تهدد جنرال موتورز في عقر دارها في صناعة السيارات نتيجة الإدارة الاستراتيجية المبدعة لدى هذه الشركة</a:t>
            </a:r>
            <a:endParaRPr lang="ar-SY" sz="32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14</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77021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99247" y="2132857"/>
            <a:ext cx="7745505" cy="3993306"/>
          </a:xfrm>
        </p:spPr>
        <p:txBody>
          <a:bodyPr>
            <a:normAutofit/>
          </a:bodyPr>
          <a:lstStyle/>
          <a:p>
            <a:r>
              <a:rPr lang="ar-SY" sz="4000" dirty="0" smtClean="0"/>
              <a:t>ظهر ما يُعرف باستراتيجية المزايا التنافسية والتي اشعلها مايكل </a:t>
            </a:r>
            <a:r>
              <a:rPr lang="ar-SY" sz="4000" dirty="0" err="1" smtClean="0"/>
              <a:t>بورتر</a:t>
            </a:r>
            <a:r>
              <a:rPr lang="ar-SY" sz="4000" dirty="0" smtClean="0"/>
              <a:t> بتحليله الشهير لقوى المنافسة الخمس. حيث شرح كيف يمكن للمنظمة المبدعة باستخدام هذه القوى أن تحصل على الميزة التنافسية المستدامة </a:t>
            </a:r>
            <a:endParaRPr lang="ar-SY" sz="40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15</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20832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99247" y="2060849"/>
            <a:ext cx="7745505" cy="4065314"/>
          </a:xfrm>
        </p:spPr>
        <p:txBody>
          <a:bodyPr>
            <a:normAutofit/>
          </a:bodyPr>
          <a:lstStyle/>
          <a:p>
            <a:r>
              <a:rPr lang="ar-SY" sz="4000" dirty="0" smtClean="0"/>
              <a:t>وقد طور </a:t>
            </a:r>
            <a:r>
              <a:rPr lang="en-US" sz="4000" dirty="0" smtClean="0"/>
              <a:t>John kay </a:t>
            </a:r>
            <a:r>
              <a:rPr lang="ar-SY" sz="4000" dirty="0" smtClean="0"/>
              <a:t> فكرة القيمة المضافة بحيث تصبح هي مركز اهتمام إدارة الأعمال الاستراتيجية لأنها هي التي تحقق الميزة التنافسية: لقد حدد </a:t>
            </a:r>
            <a:r>
              <a:rPr lang="ar-SY" sz="4000" dirty="0" err="1" smtClean="0"/>
              <a:t>بورتر</a:t>
            </a:r>
            <a:r>
              <a:rPr lang="ar-SY" sz="4000" dirty="0" smtClean="0"/>
              <a:t> الطاقات التي تحقق ذلك بثلاث: الابتداع(الابتكار)، والسمعة، والبنية التنظيمية.</a:t>
            </a:r>
            <a:endParaRPr lang="ar-SY" sz="40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16</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89456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1"/>
          </p:nvPr>
        </p:nvSpPr>
        <p:spPr/>
        <p:txBody>
          <a:bodyPr/>
          <a:lstStyle/>
          <a:p>
            <a:pPr>
              <a:defRPr/>
            </a:pPr>
            <a:r>
              <a:rPr lang="ar-SA"/>
              <a:t>التخطيط الاستراتيجي   د/عبدالله المفلح                                     جميع الحقوق محفوظة   2009</a:t>
            </a:r>
            <a:endParaRPr lang="en-US"/>
          </a:p>
        </p:txBody>
      </p:sp>
      <p:sp>
        <p:nvSpPr>
          <p:cNvPr id="16"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7BCD76B-6DE8-419D-BDB7-293B91D92BAA}" type="slidenum">
              <a:rPr lang="ar-SA" altLang="ar-SY">
                <a:latin typeface="Arial" panose="020B0604020202020204" pitchFamily="34" charset="0"/>
                <a:cs typeface="Arial" panose="020B0604020202020204" pitchFamily="34" charset="0"/>
              </a:rPr>
              <a:pPr eaLnBrk="1" hangingPunct="1"/>
              <a:t>17</a:t>
            </a:fld>
            <a:endParaRPr lang="en-US" altLang="ar-SY">
              <a:latin typeface="Arial" panose="020B0604020202020204" pitchFamily="34" charset="0"/>
              <a:cs typeface="Arial" panose="020B0604020202020204" pitchFamily="34" charset="0"/>
            </a:endParaRPr>
          </a:p>
        </p:txBody>
      </p:sp>
      <p:sp>
        <p:nvSpPr>
          <p:cNvPr id="24580" name="Rectangle 2"/>
          <p:cNvSpPr>
            <a:spLocks noGrp="1" noChangeArrowheads="1"/>
          </p:cNvSpPr>
          <p:nvPr>
            <p:ph type="title"/>
          </p:nvPr>
        </p:nvSpPr>
        <p:spPr>
          <a:xfrm>
            <a:off x="457200" y="838200"/>
            <a:ext cx="8229600" cy="685800"/>
          </a:xfrm>
        </p:spPr>
        <p:txBody>
          <a:bodyPr/>
          <a:lstStyle/>
          <a:p>
            <a:pPr algn="ctr" eaLnBrk="1" hangingPunct="1"/>
            <a:r>
              <a:rPr lang="ar-SA" altLang="ar-SY" sz="3600" dirty="0" smtClean="0">
                <a:solidFill>
                  <a:schemeClr val="accent1"/>
                </a:solidFill>
                <a:cs typeface="Tahoma" panose="020B0604030504040204" pitchFamily="34" charset="0"/>
              </a:rPr>
              <a:t>متطلبات </a:t>
            </a:r>
            <a:r>
              <a:rPr lang="ar-SY" altLang="ar-SY" sz="3600" dirty="0" smtClean="0">
                <a:solidFill>
                  <a:schemeClr val="accent1"/>
                </a:solidFill>
                <a:cs typeface="Tahoma" panose="020B0604030504040204" pitchFamily="34" charset="0"/>
              </a:rPr>
              <a:t>الإداري </a:t>
            </a:r>
            <a:r>
              <a:rPr lang="ar-SA" altLang="ar-SY" sz="3600" dirty="0" smtClean="0">
                <a:solidFill>
                  <a:schemeClr val="accent1"/>
                </a:solidFill>
                <a:cs typeface="Tahoma" panose="020B0604030504040204" pitchFamily="34" charset="0"/>
              </a:rPr>
              <a:t>الاستراتيجي</a:t>
            </a:r>
            <a:endParaRPr lang="en-US" altLang="ar-SY" sz="3600" dirty="0" smtClean="0">
              <a:solidFill>
                <a:schemeClr val="accent1"/>
              </a:solidFill>
              <a:cs typeface="Tahoma" panose="020B0604030504040204" pitchFamily="34" charset="0"/>
            </a:endParaRPr>
          </a:p>
        </p:txBody>
      </p:sp>
      <p:sp>
        <p:nvSpPr>
          <p:cNvPr id="750595" name="Oval 3"/>
          <p:cNvSpPr>
            <a:spLocks noChangeArrowheads="1"/>
          </p:cNvSpPr>
          <p:nvPr/>
        </p:nvSpPr>
        <p:spPr bwMode="auto">
          <a:xfrm>
            <a:off x="5943600" y="2209800"/>
            <a:ext cx="2133600" cy="838200"/>
          </a:xfrm>
          <a:prstGeom prst="ellipse">
            <a:avLst/>
          </a:prstGeom>
          <a:solidFill>
            <a:srgbClr val="EAE9B8"/>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600" b="1">
                <a:solidFill>
                  <a:schemeClr val="folHlink"/>
                </a:solidFill>
              </a:rPr>
              <a:t>تحديد</a:t>
            </a:r>
            <a:endParaRPr lang="en-US" altLang="ar-SY" sz="3600" b="1">
              <a:solidFill>
                <a:schemeClr val="folHlink"/>
              </a:solidFill>
            </a:endParaRPr>
          </a:p>
        </p:txBody>
      </p:sp>
      <p:sp>
        <p:nvSpPr>
          <p:cNvPr id="750596" name="Oval 4"/>
          <p:cNvSpPr>
            <a:spLocks noChangeArrowheads="1"/>
          </p:cNvSpPr>
          <p:nvPr/>
        </p:nvSpPr>
        <p:spPr bwMode="auto">
          <a:xfrm>
            <a:off x="7620000" y="2971800"/>
            <a:ext cx="9144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400">
                <a:solidFill>
                  <a:schemeClr val="folHlink"/>
                </a:solidFill>
              </a:rPr>
              <a:t>الرسالة</a:t>
            </a:r>
            <a:endParaRPr lang="en-US" altLang="ar-SY" sz="2400">
              <a:solidFill>
                <a:schemeClr val="folHlink"/>
              </a:solidFill>
            </a:endParaRPr>
          </a:p>
        </p:txBody>
      </p:sp>
      <p:sp>
        <p:nvSpPr>
          <p:cNvPr id="750597" name="Oval 5"/>
          <p:cNvSpPr>
            <a:spLocks noChangeArrowheads="1"/>
          </p:cNvSpPr>
          <p:nvPr/>
        </p:nvSpPr>
        <p:spPr bwMode="auto">
          <a:xfrm>
            <a:off x="6477000" y="3124200"/>
            <a:ext cx="9144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400">
                <a:solidFill>
                  <a:schemeClr val="folHlink"/>
                </a:solidFill>
              </a:rPr>
              <a:t>الرؤية</a:t>
            </a:r>
            <a:endParaRPr lang="en-US" altLang="ar-SY" sz="2400">
              <a:solidFill>
                <a:schemeClr val="folHlink"/>
              </a:solidFill>
            </a:endParaRPr>
          </a:p>
        </p:txBody>
      </p:sp>
      <p:sp>
        <p:nvSpPr>
          <p:cNvPr id="750598" name="Oval 6"/>
          <p:cNvSpPr>
            <a:spLocks noChangeArrowheads="1"/>
          </p:cNvSpPr>
          <p:nvPr/>
        </p:nvSpPr>
        <p:spPr bwMode="auto">
          <a:xfrm>
            <a:off x="5410200" y="2895600"/>
            <a:ext cx="9144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400">
                <a:solidFill>
                  <a:schemeClr val="folHlink"/>
                </a:solidFill>
              </a:rPr>
              <a:t>القيم</a:t>
            </a:r>
            <a:endParaRPr lang="en-US" altLang="ar-SY" sz="2400">
              <a:solidFill>
                <a:schemeClr val="folHlink"/>
              </a:solidFill>
            </a:endParaRPr>
          </a:p>
        </p:txBody>
      </p:sp>
      <p:sp>
        <p:nvSpPr>
          <p:cNvPr id="750599" name="Oval 7"/>
          <p:cNvSpPr>
            <a:spLocks noChangeArrowheads="1"/>
          </p:cNvSpPr>
          <p:nvPr/>
        </p:nvSpPr>
        <p:spPr bwMode="auto">
          <a:xfrm>
            <a:off x="1600200" y="2286000"/>
            <a:ext cx="2133600" cy="838200"/>
          </a:xfrm>
          <a:prstGeom prst="ellipse">
            <a:avLst/>
          </a:prstGeom>
          <a:solidFill>
            <a:srgbClr val="EAE9B8"/>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600" b="1">
                <a:solidFill>
                  <a:schemeClr val="folHlink"/>
                </a:solidFill>
              </a:rPr>
              <a:t>تحليل</a:t>
            </a:r>
            <a:endParaRPr lang="en-US" altLang="ar-SY" sz="3600" b="1">
              <a:solidFill>
                <a:schemeClr val="folHlink"/>
              </a:solidFill>
            </a:endParaRPr>
          </a:p>
        </p:txBody>
      </p:sp>
      <p:sp>
        <p:nvSpPr>
          <p:cNvPr id="750600" name="Oval 8"/>
          <p:cNvSpPr>
            <a:spLocks noChangeArrowheads="1"/>
          </p:cNvSpPr>
          <p:nvPr/>
        </p:nvSpPr>
        <p:spPr bwMode="auto">
          <a:xfrm>
            <a:off x="3276600" y="3048000"/>
            <a:ext cx="10668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400">
                <a:solidFill>
                  <a:schemeClr val="folHlink"/>
                </a:solidFill>
              </a:rPr>
              <a:t>الذات</a:t>
            </a:r>
            <a:endParaRPr lang="en-US" altLang="ar-SY" sz="2400">
              <a:solidFill>
                <a:schemeClr val="folHlink"/>
              </a:solidFill>
            </a:endParaRPr>
          </a:p>
        </p:txBody>
      </p:sp>
      <p:sp>
        <p:nvSpPr>
          <p:cNvPr id="750601" name="Oval 9"/>
          <p:cNvSpPr>
            <a:spLocks noChangeArrowheads="1"/>
          </p:cNvSpPr>
          <p:nvPr/>
        </p:nvSpPr>
        <p:spPr bwMode="auto">
          <a:xfrm>
            <a:off x="2133600" y="3200400"/>
            <a:ext cx="10668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200">
                <a:solidFill>
                  <a:schemeClr val="folHlink"/>
                </a:solidFill>
              </a:rPr>
              <a:t>المستفيدين</a:t>
            </a:r>
            <a:endParaRPr lang="en-US" altLang="ar-SY" sz="2200">
              <a:solidFill>
                <a:schemeClr val="folHlink"/>
              </a:solidFill>
            </a:endParaRPr>
          </a:p>
        </p:txBody>
      </p:sp>
      <p:sp>
        <p:nvSpPr>
          <p:cNvPr id="750602" name="Oval 10"/>
          <p:cNvSpPr>
            <a:spLocks noChangeArrowheads="1"/>
          </p:cNvSpPr>
          <p:nvPr/>
        </p:nvSpPr>
        <p:spPr bwMode="auto">
          <a:xfrm>
            <a:off x="990600" y="2971800"/>
            <a:ext cx="1066800" cy="914400"/>
          </a:xfrm>
          <a:prstGeom prst="ellipse">
            <a:avLst/>
          </a:prstGeom>
          <a:solidFill>
            <a:srgbClr val="E7FFE7"/>
          </a:solidFill>
          <a:ln w="38100">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400">
                <a:solidFill>
                  <a:schemeClr val="folHlink"/>
                </a:solidFill>
              </a:rPr>
              <a:t>المنافسين</a:t>
            </a:r>
            <a:endParaRPr lang="en-US" altLang="ar-SY" sz="2400">
              <a:solidFill>
                <a:schemeClr val="folHlink"/>
              </a:solidFill>
            </a:endParaRPr>
          </a:p>
        </p:txBody>
      </p:sp>
      <p:sp>
        <p:nvSpPr>
          <p:cNvPr id="750603" name="AutoShape 11"/>
          <p:cNvSpPr>
            <a:spLocks noChangeArrowheads="1"/>
          </p:cNvSpPr>
          <p:nvPr/>
        </p:nvSpPr>
        <p:spPr bwMode="auto">
          <a:xfrm>
            <a:off x="2514600" y="4343400"/>
            <a:ext cx="4267200" cy="685800"/>
          </a:xfrm>
          <a:prstGeom prst="roundRect">
            <a:avLst>
              <a:gd name="adj" fmla="val 16667"/>
            </a:avLst>
          </a:prstGeom>
          <a:solidFill>
            <a:srgbClr val="EAE9B8"/>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800" b="1">
                <a:solidFill>
                  <a:schemeClr val="folHlink"/>
                </a:solidFill>
              </a:rPr>
              <a:t>فريق عمل موهوب استراتيجياً</a:t>
            </a:r>
            <a:endParaRPr lang="en-US" altLang="ar-SY" sz="2800" b="1">
              <a:solidFill>
                <a:schemeClr val="folHlink"/>
              </a:solidFill>
            </a:endParaRPr>
          </a:p>
        </p:txBody>
      </p:sp>
      <p:sp>
        <p:nvSpPr>
          <p:cNvPr id="750604" name="AutoShape 12"/>
          <p:cNvSpPr>
            <a:spLocks noChangeArrowheads="1"/>
          </p:cNvSpPr>
          <p:nvPr/>
        </p:nvSpPr>
        <p:spPr bwMode="auto">
          <a:xfrm>
            <a:off x="2514600" y="5334000"/>
            <a:ext cx="4267200" cy="609600"/>
          </a:xfrm>
          <a:prstGeom prst="roundRect">
            <a:avLst>
              <a:gd name="adj" fmla="val 16667"/>
            </a:avLst>
          </a:prstGeom>
          <a:solidFill>
            <a:srgbClr val="EAE9B8"/>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800" b="1">
                <a:solidFill>
                  <a:schemeClr val="folHlink"/>
                </a:solidFill>
              </a:rPr>
              <a:t>اعتبار الأبعاد ذات العلاقة</a:t>
            </a:r>
            <a:endParaRPr lang="en-US" altLang="ar-SY" sz="2800" b="1">
              <a:solidFill>
                <a:schemeClr val="folHlink"/>
              </a:solidFill>
            </a:endParaRPr>
          </a:p>
        </p:txBody>
      </p:sp>
    </p:spTree>
    <p:extLst>
      <p:ext uri="{BB962C8B-B14F-4D97-AF65-F5344CB8AC3E}">
        <p14:creationId xmlns:p14="http://schemas.microsoft.com/office/powerpoint/2010/main" val="1764743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0595"/>
                                        </p:tgtEl>
                                        <p:attrNameLst>
                                          <p:attrName>style.visibility</p:attrName>
                                        </p:attrNameLst>
                                      </p:cBhvr>
                                      <p:to>
                                        <p:strVal val="visible"/>
                                      </p:to>
                                    </p:set>
                                    <p:anim calcmode="lin" valueType="num">
                                      <p:cBhvr additive="base">
                                        <p:cTn id="7" dur="500" fill="hold"/>
                                        <p:tgtEl>
                                          <p:spTgt spid="750595"/>
                                        </p:tgtEl>
                                        <p:attrNameLst>
                                          <p:attrName>ppt_x</p:attrName>
                                        </p:attrNameLst>
                                      </p:cBhvr>
                                      <p:tavLst>
                                        <p:tav tm="0">
                                          <p:val>
                                            <p:strVal val="#ppt_x"/>
                                          </p:val>
                                        </p:tav>
                                        <p:tav tm="100000">
                                          <p:val>
                                            <p:strVal val="#ppt_x"/>
                                          </p:val>
                                        </p:tav>
                                      </p:tavLst>
                                    </p:anim>
                                    <p:anim calcmode="lin" valueType="num">
                                      <p:cBhvr additive="base">
                                        <p:cTn id="8" dur="500" fill="hold"/>
                                        <p:tgtEl>
                                          <p:spTgt spid="7505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0596"/>
                                        </p:tgtEl>
                                        <p:attrNameLst>
                                          <p:attrName>style.visibility</p:attrName>
                                        </p:attrNameLst>
                                      </p:cBhvr>
                                      <p:to>
                                        <p:strVal val="visible"/>
                                      </p:to>
                                    </p:set>
                                    <p:anim calcmode="lin" valueType="num">
                                      <p:cBhvr additive="base">
                                        <p:cTn id="13" dur="500" fill="hold"/>
                                        <p:tgtEl>
                                          <p:spTgt spid="750596"/>
                                        </p:tgtEl>
                                        <p:attrNameLst>
                                          <p:attrName>ppt_x</p:attrName>
                                        </p:attrNameLst>
                                      </p:cBhvr>
                                      <p:tavLst>
                                        <p:tav tm="0">
                                          <p:val>
                                            <p:strVal val="#ppt_x"/>
                                          </p:val>
                                        </p:tav>
                                        <p:tav tm="100000">
                                          <p:val>
                                            <p:strVal val="#ppt_x"/>
                                          </p:val>
                                        </p:tav>
                                      </p:tavLst>
                                    </p:anim>
                                    <p:anim calcmode="lin" valueType="num">
                                      <p:cBhvr additive="base">
                                        <p:cTn id="14" dur="500" fill="hold"/>
                                        <p:tgtEl>
                                          <p:spTgt spid="7505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0597"/>
                                        </p:tgtEl>
                                        <p:attrNameLst>
                                          <p:attrName>style.visibility</p:attrName>
                                        </p:attrNameLst>
                                      </p:cBhvr>
                                      <p:to>
                                        <p:strVal val="visible"/>
                                      </p:to>
                                    </p:set>
                                    <p:anim calcmode="lin" valueType="num">
                                      <p:cBhvr additive="base">
                                        <p:cTn id="19" dur="500" fill="hold"/>
                                        <p:tgtEl>
                                          <p:spTgt spid="750597"/>
                                        </p:tgtEl>
                                        <p:attrNameLst>
                                          <p:attrName>ppt_x</p:attrName>
                                        </p:attrNameLst>
                                      </p:cBhvr>
                                      <p:tavLst>
                                        <p:tav tm="0">
                                          <p:val>
                                            <p:strVal val="#ppt_x"/>
                                          </p:val>
                                        </p:tav>
                                        <p:tav tm="100000">
                                          <p:val>
                                            <p:strVal val="#ppt_x"/>
                                          </p:val>
                                        </p:tav>
                                      </p:tavLst>
                                    </p:anim>
                                    <p:anim calcmode="lin" valueType="num">
                                      <p:cBhvr additive="base">
                                        <p:cTn id="20" dur="500" fill="hold"/>
                                        <p:tgtEl>
                                          <p:spTgt spid="75059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750598"/>
                                        </p:tgtEl>
                                        <p:attrNameLst>
                                          <p:attrName>style.visibility</p:attrName>
                                        </p:attrNameLst>
                                      </p:cBhvr>
                                      <p:to>
                                        <p:strVal val="visible"/>
                                      </p:to>
                                    </p:set>
                                    <p:animEffect transition="in" filter="strips(downLeft)">
                                      <p:cBhvr>
                                        <p:cTn id="25" dur="500"/>
                                        <p:tgtEl>
                                          <p:spTgt spid="75059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50599"/>
                                        </p:tgtEl>
                                        <p:attrNameLst>
                                          <p:attrName>style.visibility</p:attrName>
                                        </p:attrNameLst>
                                      </p:cBhvr>
                                      <p:to>
                                        <p:strVal val="visible"/>
                                      </p:to>
                                    </p:set>
                                    <p:anim calcmode="lin" valueType="num">
                                      <p:cBhvr additive="base">
                                        <p:cTn id="30" dur="500" fill="hold"/>
                                        <p:tgtEl>
                                          <p:spTgt spid="750599"/>
                                        </p:tgtEl>
                                        <p:attrNameLst>
                                          <p:attrName>ppt_x</p:attrName>
                                        </p:attrNameLst>
                                      </p:cBhvr>
                                      <p:tavLst>
                                        <p:tav tm="0">
                                          <p:val>
                                            <p:strVal val="#ppt_x"/>
                                          </p:val>
                                        </p:tav>
                                        <p:tav tm="100000">
                                          <p:val>
                                            <p:strVal val="#ppt_x"/>
                                          </p:val>
                                        </p:tav>
                                      </p:tavLst>
                                    </p:anim>
                                    <p:anim calcmode="lin" valueType="num">
                                      <p:cBhvr additive="base">
                                        <p:cTn id="31" dur="500" fill="hold"/>
                                        <p:tgtEl>
                                          <p:spTgt spid="75059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50600"/>
                                        </p:tgtEl>
                                        <p:attrNameLst>
                                          <p:attrName>style.visibility</p:attrName>
                                        </p:attrNameLst>
                                      </p:cBhvr>
                                      <p:to>
                                        <p:strVal val="visible"/>
                                      </p:to>
                                    </p:set>
                                    <p:anim calcmode="lin" valueType="num">
                                      <p:cBhvr>
                                        <p:cTn id="36" dur="500" fill="hold"/>
                                        <p:tgtEl>
                                          <p:spTgt spid="750600"/>
                                        </p:tgtEl>
                                        <p:attrNameLst>
                                          <p:attrName>ppt_w</p:attrName>
                                        </p:attrNameLst>
                                      </p:cBhvr>
                                      <p:tavLst>
                                        <p:tav tm="0">
                                          <p:val>
                                            <p:fltVal val="0"/>
                                          </p:val>
                                        </p:tav>
                                        <p:tav tm="100000">
                                          <p:val>
                                            <p:strVal val="#ppt_w"/>
                                          </p:val>
                                        </p:tav>
                                      </p:tavLst>
                                    </p:anim>
                                    <p:anim calcmode="lin" valueType="num">
                                      <p:cBhvr>
                                        <p:cTn id="37" dur="500" fill="hold"/>
                                        <p:tgtEl>
                                          <p:spTgt spid="750600"/>
                                        </p:tgtEl>
                                        <p:attrNameLst>
                                          <p:attrName>ppt_h</p:attrName>
                                        </p:attrNameLst>
                                      </p:cBhvr>
                                      <p:tavLst>
                                        <p:tav tm="0">
                                          <p:val>
                                            <p:fltVal val="0"/>
                                          </p:val>
                                        </p:tav>
                                        <p:tav tm="100000">
                                          <p:val>
                                            <p:strVal val="#ppt_h"/>
                                          </p:val>
                                        </p:tav>
                                      </p:tavLst>
                                    </p:anim>
                                    <p:anim calcmode="lin" valueType="num">
                                      <p:cBhvr>
                                        <p:cTn id="38" dur="500" fill="hold"/>
                                        <p:tgtEl>
                                          <p:spTgt spid="750600"/>
                                        </p:tgtEl>
                                        <p:attrNameLst>
                                          <p:attrName>style.rotation</p:attrName>
                                        </p:attrNameLst>
                                      </p:cBhvr>
                                      <p:tavLst>
                                        <p:tav tm="0">
                                          <p:val>
                                            <p:fltVal val="360"/>
                                          </p:val>
                                        </p:tav>
                                        <p:tav tm="100000">
                                          <p:val>
                                            <p:fltVal val="0"/>
                                          </p:val>
                                        </p:tav>
                                      </p:tavLst>
                                    </p:anim>
                                    <p:animEffect transition="in" filter="fade">
                                      <p:cBhvr>
                                        <p:cTn id="39" dur="500"/>
                                        <p:tgtEl>
                                          <p:spTgt spid="7506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750601"/>
                                        </p:tgtEl>
                                        <p:attrNameLst>
                                          <p:attrName>style.visibility</p:attrName>
                                        </p:attrNameLst>
                                      </p:cBhvr>
                                      <p:to>
                                        <p:strVal val="visible"/>
                                      </p:to>
                                    </p:set>
                                    <p:anim calcmode="lin" valueType="num">
                                      <p:cBhvr>
                                        <p:cTn id="44" dur="500" fill="hold"/>
                                        <p:tgtEl>
                                          <p:spTgt spid="750601"/>
                                        </p:tgtEl>
                                        <p:attrNameLst>
                                          <p:attrName>ppt_w</p:attrName>
                                        </p:attrNameLst>
                                      </p:cBhvr>
                                      <p:tavLst>
                                        <p:tav tm="0">
                                          <p:val>
                                            <p:fltVal val="0"/>
                                          </p:val>
                                        </p:tav>
                                        <p:tav tm="100000">
                                          <p:val>
                                            <p:strVal val="#ppt_w"/>
                                          </p:val>
                                        </p:tav>
                                      </p:tavLst>
                                    </p:anim>
                                    <p:anim calcmode="lin" valueType="num">
                                      <p:cBhvr>
                                        <p:cTn id="45" dur="500" fill="hold"/>
                                        <p:tgtEl>
                                          <p:spTgt spid="750601"/>
                                        </p:tgtEl>
                                        <p:attrNameLst>
                                          <p:attrName>ppt_h</p:attrName>
                                        </p:attrNameLst>
                                      </p:cBhvr>
                                      <p:tavLst>
                                        <p:tav tm="0">
                                          <p:val>
                                            <p:fltVal val="0"/>
                                          </p:val>
                                        </p:tav>
                                        <p:tav tm="100000">
                                          <p:val>
                                            <p:strVal val="#ppt_h"/>
                                          </p:val>
                                        </p:tav>
                                      </p:tavLst>
                                    </p:anim>
                                    <p:anim calcmode="lin" valueType="num">
                                      <p:cBhvr>
                                        <p:cTn id="46" dur="500" fill="hold"/>
                                        <p:tgtEl>
                                          <p:spTgt spid="750601"/>
                                        </p:tgtEl>
                                        <p:attrNameLst>
                                          <p:attrName>style.rotation</p:attrName>
                                        </p:attrNameLst>
                                      </p:cBhvr>
                                      <p:tavLst>
                                        <p:tav tm="0">
                                          <p:val>
                                            <p:fltVal val="360"/>
                                          </p:val>
                                        </p:tav>
                                        <p:tav tm="100000">
                                          <p:val>
                                            <p:fltVal val="0"/>
                                          </p:val>
                                        </p:tav>
                                      </p:tavLst>
                                    </p:anim>
                                    <p:animEffect transition="in" filter="fade">
                                      <p:cBhvr>
                                        <p:cTn id="47" dur="500"/>
                                        <p:tgtEl>
                                          <p:spTgt spid="7506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750602"/>
                                        </p:tgtEl>
                                        <p:attrNameLst>
                                          <p:attrName>style.visibility</p:attrName>
                                        </p:attrNameLst>
                                      </p:cBhvr>
                                      <p:to>
                                        <p:strVal val="visible"/>
                                      </p:to>
                                    </p:set>
                                    <p:anim calcmode="lin" valueType="num">
                                      <p:cBhvr>
                                        <p:cTn id="52" dur="500" fill="hold"/>
                                        <p:tgtEl>
                                          <p:spTgt spid="750602"/>
                                        </p:tgtEl>
                                        <p:attrNameLst>
                                          <p:attrName>ppt_w</p:attrName>
                                        </p:attrNameLst>
                                      </p:cBhvr>
                                      <p:tavLst>
                                        <p:tav tm="0">
                                          <p:val>
                                            <p:fltVal val="0"/>
                                          </p:val>
                                        </p:tav>
                                        <p:tav tm="100000">
                                          <p:val>
                                            <p:strVal val="#ppt_w"/>
                                          </p:val>
                                        </p:tav>
                                      </p:tavLst>
                                    </p:anim>
                                    <p:anim calcmode="lin" valueType="num">
                                      <p:cBhvr>
                                        <p:cTn id="53" dur="500" fill="hold"/>
                                        <p:tgtEl>
                                          <p:spTgt spid="750602"/>
                                        </p:tgtEl>
                                        <p:attrNameLst>
                                          <p:attrName>ppt_h</p:attrName>
                                        </p:attrNameLst>
                                      </p:cBhvr>
                                      <p:tavLst>
                                        <p:tav tm="0">
                                          <p:val>
                                            <p:fltVal val="0"/>
                                          </p:val>
                                        </p:tav>
                                        <p:tav tm="100000">
                                          <p:val>
                                            <p:strVal val="#ppt_h"/>
                                          </p:val>
                                        </p:tav>
                                      </p:tavLst>
                                    </p:anim>
                                    <p:anim calcmode="lin" valueType="num">
                                      <p:cBhvr>
                                        <p:cTn id="54" dur="500" fill="hold"/>
                                        <p:tgtEl>
                                          <p:spTgt spid="750602"/>
                                        </p:tgtEl>
                                        <p:attrNameLst>
                                          <p:attrName>style.rotation</p:attrName>
                                        </p:attrNameLst>
                                      </p:cBhvr>
                                      <p:tavLst>
                                        <p:tav tm="0">
                                          <p:val>
                                            <p:fltVal val="360"/>
                                          </p:val>
                                        </p:tav>
                                        <p:tav tm="100000">
                                          <p:val>
                                            <p:fltVal val="0"/>
                                          </p:val>
                                        </p:tav>
                                      </p:tavLst>
                                    </p:anim>
                                    <p:animEffect transition="in" filter="fade">
                                      <p:cBhvr>
                                        <p:cTn id="55" dur="500"/>
                                        <p:tgtEl>
                                          <p:spTgt spid="75060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750603"/>
                                        </p:tgtEl>
                                        <p:attrNameLst>
                                          <p:attrName>style.visibility</p:attrName>
                                        </p:attrNameLst>
                                      </p:cBhvr>
                                      <p:to>
                                        <p:strVal val="visible"/>
                                      </p:to>
                                    </p:set>
                                    <p:animEffect transition="in" filter="strips(downLeft)">
                                      <p:cBhvr>
                                        <p:cTn id="60" dur="500"/>
                                        <p:tgtEl>
                                          <p:spTgt spid="75060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750604"/>
                                        </p:tgtEl>
                                        <p:attrNameLst>
                                          <p:attrName>style.visibility</p:attrName>
                                        </p:attrNameLst>
                                      </p:cBhvr>
                                      <p:to>
                                        <p:strVal val="visible"/>
                                      </p:to>
                                    </p:set>
                                    <p:animEffect transition="in" filter="strips(downLeft)">
                                      <p:cBhvr>
                                        <p:cTn id="65" dur="500"/>
                                        <p:tgtEl>
                                          <p:spTgt spid="75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5" grpId="0" animBg="1"/>
      <p:bldP spid="750596" grpId="0" animBg="1"/>
      <p:bldP spid="750597" grpId="0" animBg="1"/>
      <p:bldP spid="750598" grpId="0" animBg="1"/>
      <p:bldP spid="750599" grpId="0" animBg="1"/>
      <p:bldP spid="750600" grpId="0" animBg="1"/>
      <p:bldP spid="750601" grpId="0" animBg="1"/>
      <p:bldP spid="750602" grpId="0" animBg="1"/>
      <p:bldP spid="750603" grpId="0" animBg="1"/>
      <p:bldP spid="7506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r>
              <a:rPr lang="ar-SY" sz="3600" dirty="0" smtClean="0"/>
              <a:t>إذاً ما هو التفكير الاستراتيجي:</a:t>
            </a:r>
          </a:p>
          <a:p>
            <a:r>
              <a:rPr lang="ar-SY" sz="3600" dirty="0" smtClean="0"/>
              <a:t>يتكون من 4 أبعاد أساسية للتفكير:</a:t>
            </a:r>
          </a:p>
          <a:p>
            <a:r>
              <a:rPr lang="ar-SY" sz="3600" dirty="0" smtClean="0"/>
              <a:t>الجوهرية و الشمولية و المستقبلية والإبداعية.</a:t>
            </a:r>
          </a:p>
          <a:p>
            <a:endParaRPr lang="ar-SY" sz="36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18</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90949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19</a:t>
            </a:fld>
            <a:endParaRPr lang="ar-SA"/>
          </a:p>
        </p:txBody>
      </p:sp>
      <p:sp>
        <p:nvSpPr>
          <p:cNvPr id="5" name="عنوان 4"/>
          <p:cNvSpPr>
            <a:spLocks noGrp="1"/>
          </p:cNvSpPr>
          <p:nvPr>
            <p:ph type="title"/>
          </p:nvPr>
        </p:nvSpPr>
        <p:spPr/>
        <p:txBody>
          <a:bodyPr/>
          <a:lstStyle/>
          <a:p>
            <a:endParaRPr lang="ar-SY" dirty="0"/>
          </a:p>
        </p:txBody>
      </p:sp>
      <p:sp>
        <p:nvSpPr>
          <p:cNvPr id="9" name="عنصر نائب للمحتوى 8"/>
          <p:cNvSpPr>
            <a:spLocks noGrp="1"/>
          </p:cNvSpPr>
          <p:nvPr>
            <p:ph idx="1"/>
          </p:nvPr>
        </p:nvSpPr>
        <p:spPr/>
        <p:txBody>
          <a:bodyPr/>
          <a:lstStyle/>
          <a:p>
            <a:endParaRPr lang="ar-SY" dirty="0"/>
          </a:p>
        </p:txBody>
      </p:sp>
      <p:grpSp>
        <p:nvGrpSpPr>
          <p:cNvPr id="47" name="مجموعة 46"/>
          <p:cNvGrpSpPr/>
          <p:nvPr/>
        </p:nvGrpSpPr>
        <p:grpSpPr>
          <a:xfrm>
            <a:off x="1438275" y="1185547"/>
            <a:ext cx="6267450" cy="4272278"/>
            <a:chOff x="0" y="-214628"/>
            <a:chExt cx="6267450" cy="4272278"/>
          </a:xfrm>
        </p:grpSpPr>
        <p:sp>
          <p:nvSpPr>
            <p:cNvPr id="48" name="مستطيل 47"/>
            <p:cNvSpPr/>
            <p:nvPr/>
          </p:nvSpPr>
          <p:spPr>
            <a:xfrm>
              <a:off x="2209799" y="-214628"/>
              <a:ext cx="1788021" cy="79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0"/>
                </a:spcAft>
              </a:pPr>
              <a:r>
                <a:rPr lang="ar-SY" sz="2400" b="1" dirty="0">
                  <a:effectLst/>
                  <a:ea typeface="Calibri" panose="020F0502020204030204" pitchFamily="34" charset="0"/>
                  <a:cs typeface="Arial" panose="020B0604020202020204" pitchFamily="34" charset="0"/>
                </a:rPr>
                <a:t>أبعاد التفكير الاستراتيجي</a:t>
              </a:r>
              <a:endParaRPr lang="en-US" sz="2000" dirty="0">
                <a:effectLst/>
                <a:ea typeface="Calibri" panose="020F0502020204030204" pitchFamily="34" charset="0"/>
                <a:cs typeface="Arial" panose="020B0604020202020204" pitchFamily="34" charset="0"/>
              </a:endParaRPr>
            </a:p>
          </p:txBody>
        </p:sp>
        <p:sp>
          <p:nvSpPr>
            <p:cNvPr id="49" name="مربع نص 6"/>
            <p:cNvSpPr txBox="1"/>
            <p:nvPr/>
          </p:nvSpPr>
          <p:spPr>
            <a:xfrm>
              <a:off x="5095875" y="1428750"/>
              <a:ext cx="1171575" cy="1752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07000"/>
                </a:lnSpc>
                <a:spcBef>
                  <a:spcPts val="0"/>
                </a:spcBef>
                <a:spcAft>
                  <a:spcPts val="0"/>
                </a:spcAft>
              </a:pPr>
              <a:r>
                <a:rPr lang="ar-SY" sz="1100" b="1" dirty="0">
                  <a:effectLst/>
                  <a:ea typeface="Calibri" panose="020F0502020204030204" pitchFamily="34" charset="0"/>
                  <a:cs typeface="Arial" panose="020B0604020202020204" pitchFamily="34" charset="0"/>
                </a:rPr>
                <a:t>تفكير جوهري</a:t>
              </a:r>
              <a:endParaRPr lang="en-US" sz="1100" dirty="0">
                <a:effectLst/>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(عوامل النجاح)</a:t>
              </a:r>
              <a:endParaRPr lang="en-US" sz="1100" dirty="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 معدل النمو.</a:t>
              </a:r>
              <a:endParaRPr lang="en-US" sz="1100" dirty="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 الميزة التنافسية.</a:t>
              </a:r>
              <a:endParaRPr lang="en-US" sz="1100" dirty="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 القدرات الأساسية.</a:t>
              </a:r>
              <a:endParaRPr lang="en-US" sz="1100" dirty="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 الفرص والتهديدات.</a:t>
              </a:r>
              <a:endParaRPr lang="en-US" sz="1100" dirty="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dirty="0">
                  <a:effectLst/>
                  <a:ea typeface="Calibri" panose="020F0502020204030204" pitchFamily="34" charset="0"/>
                  <a:cs typeface="Arial" panose="020B0604020202020204" pitchFamily="34" charset="0"/>
                </a:rPr>
                <a:t>- نقاط القوة ونقاط الضعف</a:t>
              </a:r>
              <a:endParaRPr lang="en-US" sz="1100" dirty="0">
                <a:effectLst/>
                <a:ea typeface="Calibri" panose="020F0502020204030204" pitchFamily="34" charset="0"/>
                <a:cs typeface="Arial" panose="020B0604020202020204" pitchFamily="34" charset="0"/>
              </a:endParaRPr>
            </a:p>
          </p:txBody>
        </p:sp>
        <p:sp>
          <p:nvSpPr>
            <p:cNvPr id="50" name="مربع نص 7"/>
            <p:cNvSpPr txBox="1"/>
            <p:nvPr/>
          </p:nvSpPr>
          <p:spPr>
            <a:xfrm>
              <a:off x="3352800" y="1428750"/>
              <a:ext cx="1114425" cy="1752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07000"/>
                </a:lnSpc>
                <a:spcBef>
                  <a:spcPts val="0"/>
                </a:spcBef>
                <a:spcAft>
                  <a:spcPts val="0"/>
                </a:spcAft>
              </a:pPr>
              <a:r>
                <a:rPr lang="ar-SY" sz="1100" b="1">
                  <a:effectLst/>
                  <a:ea typeface="Calibri" panose="020F0502020204030204" pitchFamily="34" charset="0"/>
                  <a:cs typeface="Arial" panose="020B0604020202020204" pitchFamily="34" charset="0"/>
                </a:rPr>
                <a:t>تفكير شمولي</a:t>
              </a:r>
              <a:endParaRPr lang="en-US" sz="1100">
                <a:effectLst/>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(المنظمة جسم حي)</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المستوى التشغيلي الوظيفي.</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مستوى المنظمات.</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مستوى قطاع النشاط.</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المستوى العالمي.</a:t>
              </a:r>
              <a:endParaRPr lang="en-US" sz="1100">
                <a:effectLst/>
                <a:ea typeface="Calibri" panose="020F0502020204030204" pitchFamily="34" charset="0"/>
                <a:cs typeface="Arial" panose="020B0604020202020204" pitchFamily="34" charset="0"/>
              </a:endParaRPr>
            </a:p>
          </p:txBody>
        </p:sp>
        <p:sp>
          <p:nvSpPr>
            <p:cNvPr id="51" name="مربع نص 8"/>
            <p:cNvSpPr txBox="1"/>
            <p:nvPr/>
          </p:nvSpPr>
          <p:spPr>
            <a:xfrm>
              <a:off x="1733550" y="1409700"/>
              <a:ext cx="1181100" cy="1752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07000"/>
                </a:lnSpc>
                <a:spcBef>
                  <a:spcPts val="0"/>
                </a:spcBef>
                <a:spcAft>
                  <a:spcPts val="0"/>
                </a:spcAft>
              </a:pPr>
              <a:r>
                <a:rPr lang="ar-SY" sz="1100" b="1">
                  <a:effectLst/>
                  <a:ea typeface="Calibri" panose="020F0502020204030204" pitchFamily="34" charset="0"/>
                  <a:cs typeface="Arial" panose="020B0604020202020204" pitchFamily="34" charset="0"/>
                </a:rPr>
                <a:t>تفكير استشرافي</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(المستقبل يصنع اليوم)</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التفكير بعيد المدى.</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التنبؤ الإداري.</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السيناريوهات.</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التعامل مع عدم التأكد.</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en-US" sz="1100">
                  <a:effectLst/>
                  <a:ea typeface="Calibri" panose="020F0502020204030204" pitchFamily="34" charset="0"/>
                  <a:cs typeface="Arial" panose="020B0604020202020204" pitchFamily="34" charset="0"/>
                </a:rPr>
                <a:t> </a:t>
              </a:r>
            </a:p>
          </p:txBody>
        </p:sp>
        <p:sp>
          <p:nvSpPr>
            <p:cNvPr id="52" name="مربع نص 9"/>
            <p:cNvSpPr txBox="1"/>
            <p:nvPr/>
          </p:nvSpPr>
          <p:spPr>
            <a:xfrm>
              <a:off x="0" y="1419225"/>
              <a:ext cx="1266825" cy="1752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07000"/>
                </a:lnSpc>
                <a:spcBef>
                  <a:spcPts val="0"/>
                </a:spcBef>
                <a:spcAft>
                  <a:spcPts val="0"/>
                </a:spcAft>
              </a:pPr>
              <a:r>
                <a:rPr lang="ar-SY" sz="1100" b="1">
                  <a:effectLst/>
                  <a:ea typeface="Calibri" panose="020F0502020204030204" pitchFamily="34" charset="0"/>
                  <a:cs typeface="Arial" panose="020B0604020202020204" pitchFamily="34" charset="0"/>
                </a:rPr>
                <a:t>تفكير إبداعي</a:t>
              </a:r>
              <a:endParaRPr lang="en-US" sz="1100">
                <a:effectLst/>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(لا حياة دون إبداع)</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تفكير ناقد.</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مستقبل جديد.</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سلع وخدمات جديدة.</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 أسواق جديدة.</a:t>
              </a:r>
              <a:endParaRPr lang="en-US" sz="1100">
                <a:effectLst/>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Y" sz="1100">
                  <a:effectLst/>
                  <a:ea typeface="Calibri" panose="020F0502020204030204" pitchFamily="34" charset="0"/>
                  <a:cs typeface="Arial" panose="020B0604020202020204" pitchFamily="34" charset="0"/>
                </a:rPr>
                <a:t>-أساليب عمل وأدوات جديدة.</a:t>
              </a:r>
              <a:endParaRPr lang="en-US" sz="1100">
                <a:effectLst/>
                <a:ea typeface="Calibri" panose="020F0502020204030204" pitchFamily="34" charset="0"/>
                <a:cs typeface="Arial" panose="020B0604020202020204" pitchFamily="34" charset="0"/>
              </a:endParaRPr>
            </a:p>
          </p:txBody>
        </p:sp>
        <p:cxnSp>
          <p:nvCxnSpPr>
            <p:cNvPr id="53" name="رابط مستقيم 52"/>
            <p:cNvCxnSpPr/>
            <p:nvPr/>
          </p:nvCxnSpPr>
          <p:spPr>
            <a:xfrm flipH="1" flipV="1">
              <a:off x="847725" y="304800"/>
              <a:ext cx="1362075" cy="0"/>
            </a:xfrm>
            <a:prstGeom prst="line">
              <a:avLst/>
            </a:prstGeom>
          </p:spPr>
          <p:style>
            <a:lnRef idx="1">
              <a:schemeClr val="dk1"/>
            </a:lnRef>
            <a:fillRef idx="0">
              <a:schemeClr val="dk1"/>
            </a:fillRef>
            <a:effectRef idx="0">
              <a:schemeClr val="dk1"/>
            </a:effectRef>
            <a:fontRef idx="minor">
              <a:schemeClr val="tx1"/>
            </a:fontRef>
          </p:style>
        </p:cxnSp>
        <p:cxnSp>
          <p:nvCxnSpPr>
            <p:cNvPr id="54" name="رابط كسهم مستقيم 53"/>
            <p:cNvCxnSpPr/>
            <p:nvPr/>
          </p:nvCxnSpPr>
          <p:spPr>
            <a:xfrm flipH="1">
              <a:off x="838200" y="295275"/>
              <a:ext cx="0" cy="1104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رابط مستقيم 54"/>
            <p:cNvCxnSpPr/>
            <p:nvPr/>
          </p:nvCxnSpPr>
          <p:spPr>
            <a:xfrm>
              <a:off x="3997820" y="300633"/>
              <a:ext cx="1612405" cy="0"/>
            </a:xfrm>
            <a:prstGeom prst="line">
              <a:avLst/>
            </a:prstGeom>
          </p:spPr>
          <p:style>
            <a:lnRef idx="1">
              <a:schemeClr val="dk1"/>
            </a:lnRef>
            <a:fillRef idx="0">
              <a:schemeClr val="dk1"/>
            </a:fillRef>
            <a:effectRef idx="0">
              <a:schemeClr val="dk1"/>
            </a:effectRef>
            <a:fontRef idx="minor">
              <a:schemeClr val="tx1"/>
            </a:fontRef>
          </p:style>
        </p:cxnSp>
        <p:cxnSp>
          <p:nvCxnSpPr>
            <p:cNvPr id="56" name="رابط كسهم مستقيم 55"/>
            <p:cNvCxnSpPr/>
            <p:nvPr/>
          </p:nvCxnSpPr>
          <p:spPr>
            <a:xfrm>
              <a:off x="5619750" y="300633"/>
              <a:ext cx="0" cy="1104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رابط كسهم مستقيم 56"/>
            <p:cNvCxnSpPr/>
            <p:nvPr/>
          </p:nvCxnSpPr>
          <p:spPr>
            <a:xfrm>
              <a:off x="2333625" y="581025"/>
              <a:ext cx="0" cy="834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رابط كسهم مستقيم 57"/>
            <p:cNvCxnSpPr/>
            <p:nvPr/>
          </p:nvCxnSpPr>
          <p:spPr>
            <a:xfrm>
              <a:off x="3565773" y="594995"/>
              <a:ext cx="0" cy="833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سهم إلى اليمين 58"/>
            <p:cNvSpPr/>
            <p:nvPr/>
          </p:nvSpPr>
          <p:spPr>
            <a:xfrm rot="10800000">
              <a:off x="4467225" y="2152650"/>
              <a:ext cx="55245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0" name="سهم إلى اليمين 59"/>
            <p:cNvSpPr/>
            <p:nvPr/>
          </p:nvSpPr>
          <p:spPr>
            <a:xfrm rot="10800000">
              <a:off x="2924173" y="2152650"/>
              <a:ext cx="419101"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1" name="سهم إلى اليمين 60"/>
            <p:cNvSpPr/>
            <p:nvPr/>
          </p:nvSpPr>
          <p:spPr>
            <a:xfrm rot="10800000">
              <a:off x="1285875" y="2133600"/>
              <a:ext cx="41910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2" name="سهم منحني إلى الأعلى 61"/>
            <p:cNvSpPr/>
            <p:nvPr/>
          </p:nvSpPr>
          <p:spPr>
            <a:xfrm>
              <a:off x="285750" y="3209925"/>
              <a:ext cx="5486400" cy="847725"/>
            </a:xfrm>
            <a:prstGeom prst="bentUpArrow">
              <a:avLst>
                <a:gd name="adj1" fmla="val 39607"/>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07000"/>
                </a:lnSpc>
                <a:spcBef>
                  <a:spcPts val="0"/>
                </a:spcBef>
                <a:spcAft>
                  <a:spcPts val="800"/>
                </a:spcAft>
              </a:pPr>
              <a:r>
                <a:rPr lang="ar-SY" sz="1900" b="1">
                  <a:solidFill>
                    <a:srgbClr val="92D050"/>
                  </a:solidFill>
                  <a:effectLst/>
                  <a:ea typeface="Calibri" panose="020F0502020204030204" pitchFamily="34" charset="0"/>
                  <a:cs typeface="Arial" panose="020B0604020202020204" pitchFamily="34" charset="0"/>
                </a:rPr>
                <a:t>تحديث عوامل النجاح</a:t>
              </a:r>
              <a:endParaRPr lang="en-US" sz="1100">
                <a:effectLst/>
                <a:ea typeface="Calibri" panose="020F0502020204030204" pitchFamily="34" charset="0"/>
                <a:cs typeface="Arial" panose="020B0604020202020204" pitchFamily="34" charset="0"/>
              </a:endParaRPr>
            </a:p>
          </p:txBody>
        </p:sp>
        <p:sp>
          <p:nvSpPr>
            <p:cNvPr id="63" name="سهم للأسفل 62"/>
            <p:cNvSpPr/>
            <p:nvPr/>
          </p:nvSpPr>
          <p:spPr>
            <a:xfrm>
              <a:off x="171450" y="3152775"/>
              <a:ext cx="3429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Tree>
    <p:extLst>
      <p:ext uri="{BB962C8B-B14F-4D97-AF65-F5344CB8AC3E}">
        <p14:creationId xmlns:p14="http://schemas.microsoft.com/office/powerpoint/2010/main" val="2265350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a:t>من المحتمل ألا تستطيع التحكم في الظروف ، و لكنك تستطيع التحكم في أفكارك ، فالتفكير الايجابي يؤدي الى الفعل الايجابي و النتائج </a:t>
            </a:r>
            <a:r>
              <a:rPr lang="ar-SY" dirty="0" smtClean="0"/>
              <a:t>الإيجابية</a:t>
            </a:r>
          </a:p>
          <a:p>
            <a:r>
              <a:rPr lang="ar-SY" dirty="0" smtClean="0"/>
              <a:t>إبراهيم الفقي.</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a:t>
            </a:fld>
            <a:endParaRPr lang="ar-SA"/>
          </a:p>
        </p:txBody>
      </p:sp>
      <p:sp>
        <p:nvSpPr>
          <p:cNvPr id="5" name="عنوان 4"/>
          <p:cNvSpPr>
            <a:spLocks noGrp="1"/>
          </p:cNvSpPr>
          <p:nvPr>
            <p:ph type="title"/>
          </p:nvPr>
        </p:nvSpPr>
        <p:spPr/>
        <p:txBody>
          <a:bodyPr/>
          <a:lstStyle/>
          <a:p>
            <a:r>
              <a:rPr lang="ar-SY" dirty="0" smtClean="0"/>
              <a:t>حكمة</a:t>
            </a:r>
            <a:endParaRPr lang="ar-SY" dirty="0"/>
          </a:p>
        </p:txBody>
      </p:sp>
    </p:spTree>
    <p:extLst>
      <p:ext uri="{BB962C8B-B14F-4D97-AF65-F5344CB8AC3E}">
        <p14:creationId xmlns:p14="http://schemas.microsoft.com/office/powerpoint/2010/main" val="394328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p:txBody>
          <a:bodyPr/>
          <a:lstStyle/>
          <a:p>
            <a:pPr algn="ctr"/>
            <a:r>
              <a:rPr lang="ar-SA" altLang="ar-SY" dirty="0" smtClean="0">
                <a:solidFill>
                  <a:srgbClr val="333399"/>
                </a:solidFill>
              </a:rPr>
              <a:t>ما هو التفكير الاستراتيجي</a:t>
            </a:r>
            <a:endParaRPr lang="en-US" altLang="ar-SY" dirty="0" smtClean="0"/>
          </a:p>
        </p:txBody>
      </p:sp>
      <p:sp>
        <p:nvSpPr>
          <p:cNvPr id="7171" name="عنصر نائب للمحتوى 2"/>
          <p:cNvSpPr>
            <a:spLocks noGrp="1"/>
          </p:cNvSpPr>
          <p:nvPr>
            <p:ph idx="1"/>
          </p:nvPr>
        </p:nvSpPr>
        <p:spPr/>
        <p:txBody>
          <a:bodyPr/>
          <a:lstStyle/>
          <a:p>
            <a:pPr algn="r" rtl="1"/>
            <a:r>
              <a:rPr lang="ar-SA" altLang="ar-SY" dirty="0" smtClean="0"/>
              <a:t>التفكير الاستراتيجي يمكن تعريفه علي أنه: «التفكير حول السيناريوهات و الاستراتيجيات بطريقة ابداعية و التي هي نسبيا متحررة من الحدود الموجودة» تعريف أخر للتفكير الاستراتيجي يقول: «طريقة لحل المشاكل الاستراتيجية و التي تتضمن مدخل عقلاني و متقارب مع تفكير ابداعي و متباعد. </a:t>
            </a:r>
            <a:endParaRPr lang="en-US" altLang="ar-SY" dirty="0" smtClean="0"/>
          </a:p>
        </p:txBody>
      </p:sp>
    </p:spTree>
    <p:extLst>
      <p:ext uri="{BB962C8B-B14F-4D97-AF65-F5344CB8AC3E}">
        <p14:creationId xmlns:p14="http://schemas.microsoft.com/office/powerpoint/2010/main" val="3793720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10000"/>
          </a:bodyPr>
          <a:lstStyle/>
          <a:p>
            <a:r>
              <a:rPr lang="ar-SY" dirty="0" smtClean="0"/>
              <a:t>الجوهرية: التفكير الاستراتيجي يتناول القضايا الجوهرية وهي العوامل الرئيسية للنجاح التي تضمن استمرار حياة الشركة. القضايا التي تحقق لها الحياة والاستمرار مثل: رفع مستوى معدل النمو السنوي للدخل، تحقيق الميزة التنافسية، دعم قدارتها الأساسية، التفكير في الفرص المتاحة، والتهديدات المحتملة ، التفكير في نقاط قوة المنظمة ونقاط ضعفها(التحليل الاستراتيجي الرباعي تحليل </a:t>
            </a:r>
            <a:r>
              <a:rPr lang="ar-SY" dirty="0" err="1" smtClean="0"/>
              <a:t>سوات</a:t>
            </a:r>
            <a:r>
              <a:rPr lang="ar-SY" dirty="0" smtClean="0"/>
              <a:t> </a:t>
            </a:r>
            <a:r>
              <a:rPr lang="en-US" dirty="0" smtClean="0"/>
              <a:t>SWOT</a:t>
            </a:r>
            <a:r>
              <a:rPr lang="ar-SY" dirty="0" smtClean="0"/>
              <a:t>).</a:t>
            </a:r>
          </a:p>
          <a:p>
            <a:r>
              <a:rPr lang="ar-SY" dirty="0" smtClean="0"/>
              <a:t>الشمولية: التفكير الاستراتيجي لابد أن يشمل كل أنشطة المنظمة ويؤثر في متغيراتها الرئيسية. يتعين على المنظمة أن تشمل في تخطيطها الاستراتيجي كل مستويات عمل المنظمة، المستوى التشغيلي الوظيفي مثل تحسين عمليات التصنيع والتسويق، مستوى المنظمات مثل التفكير في مجالات الأعمال التي يجب أن تدخل فيها المنظمة لتعظيم أرباحها على المدى الطويل مثل استراتيجية التنوع أو التوسع و مستوى قطاع النشاط مثل الأنشطة المرتبطة بالمنافسة مثل استراتيجية الريادة في مجال نشاط المنظمة والمستوى العالمي، استراتيجية التوسع خارج حدود الوطن الأم فالإدارة بالإبداع تشمل برعايتها كل مناحي المنظمة وأنشطتها الداخلية والمحلية والعالمية.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21</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854972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Y" dirty="0" smtClean="0"/>
              <a:t>المستقبلية: النظرة المستقبلية بعيدة المدى بعد أن حدث تطور هائل في أساليب وأدوات التنبؤ الإداري عفى الزمن على التفكير التقليدي الذي يصنف التخطيط طويل المدى بخمس سنوات فأكثر. فالولايات المتحدة الأمريكية وشركاتها تفكر في كيفية تزعم العالم سياسياً واقتصادياً وعسكرياً خلال كامل القرن الحادي والعشرين في مواجهة منافسيها الآخرين أوروبا واليابان والآن الصين اقتصادياً.</a:t>
            </a:r>
          </a:p>
          <a:p>
            <a:r>
              <a:rPr lang="ar-SY" dirty="0" smtClean="0"/>
              <a:t>إن التفكير المستقبلي هو إقرار بما هو معروف تاريخياً في الثقافة الإسلامية « اعمل لدنياك كأنك تعيش أبداً، واعمل لآخرتك كأنك تموت غداً».</a:t>
            </a:r>
          </a:p>
          <a:p>
            <a:r>
              <a:rPr lang="ar-SY" dirty="0" smtClean="0"/>
              <a:t>ينبغي على المدير العربي الذي يرى أملاً في المستقبل أن يبتدع لهذا المستقبل سيناريوهات وأن يؤهل نفسه بالمعرفة وأدوات التفكير الاستراتيجي للتعامل مع ظروف عدم التأكد. فكل ما هو مستقبلي فالتفكير الاستراتيجي المستقبلي ركن أساسي من أركان الإدارة بالإبداع.</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22</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31699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Y" dirty="0" smtClean="0"/>
              <a:t>الإبداعية: التخطيط الاستراتيجي ليس تكراراً لخطط واستراتيجيات الأعوام السابقة بل هو اختراق للمستقبل وكل ما يتعلق بالمستقبل وفيه قدر كبير من التخمين والحدس وقدر أكبر من التجديد والدخول في عوالم جديدة كما يقول أوهما:» إن التخطيط هو أساساً تفكير إبداعي» </a:t>
            </a:r>
          </a:p>
          <a:p>
            <a:r>
              <a:rPr lang="ar-SY" dirty="0" smtClean="0"/>
              <a:t>التخطيط الاستراتيجي يحتاج تفكير إبداعي متشعب وإلى خيال واسع واستخدام ملكات إبداعية.</a:t>
            </a:r>
          </a:p>
          <a:p>
            <a:r>
              <a:rPr lang="ar-SY" dirty="0" smtClean="0"/>
              <a:t>هذه القدرات الإبداعية هي التي جعلت الرياح اليابانية تهب على الشواطئ الأمريكية بالاكتشافات الجديدة: مثل التفكير في إنتاج سلع وخدمات جديدة والتفكير في فتح أسواق جديدة وإدخال أساليب وأدوات عمل جديدة هذا </a:t>
            </a:r>
            <a:r>
              <a:rPr lang="ar-SY" dirty="0" err="1" smtClean="0"/>
              <a:t>هة</a:t>
            </a:r>
            <a:r>
              <a:rPr lang="ar-SY" dirty="0" smtClean="0"/>
              <a:t> التفكير الاستراتيجي الملائم للإدارة بالإبداع.  </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23</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58738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Y" dirty="0" smtClean="0"/>
              <a:t>يقدم مؤلفا كتاب « الإدارة الاستراتيجية» تشارلز هل وجاريت جونز 2001</a:t>
            </a:r>
            <a:r>
              <a:rPr lang="en-US" dirty="0" smtClean="0"/>
              <a:t> </a:t>
            </a:r>
            <a:r>
              <a:rPr lang="ar-SY" dirty="0" smtClean="0"/>
              <a:t> الحجج والبراهين على أن الاستراتيجيات التي تتبناها أية منظمة لها تأثير كبير ورئيس في أدائها ونموها مقارنة </a:t>
            </a:r>
            <a:r>
              <a:rPr lang="ar-SY" dirty="0" err="1" smtClean="0"/>
              <a:t>بمنافيسها</a:t>
            </a:r>
            <a:r>
              <a:rPr lang="ar-SY" dirty="0" smtClean="0"/>
              <a:t>.</a:t>
            </a:r>
          </a:p>
          <a:p>
            <a:r>
              <a:rPr lang="ar-SY" dirty="0" smtClean="0"/>
              <a:t>ويوضح المؤلفان أن الاستراتيجية هي « مجموعة القرارات والتصرفات التي يضطلع بها المديرون بغرض تحقيق أهداف المنظمة» ويضيفا أن المنظمات هدفها الأسمى يتجسد في تحقيق الأداء المتفوق على منافسيها وأن أفضل معيار لقياس التفوق هو معدل النمو مقارنة بمعدل نمو المنافسين.</a:t>
            </a:r>
          </a:p>
          <a:p>
            <a:r>
              <a:rPr lang="ar-SY" dirty="0" smtClean="0"/>
              <a:t>والمؤتمرات حول الاستراتيجية والمستقبل خلصت إلى أن استراتيجيات الأعمال تواجه ثلاثة تحديات رئيسية: الأول التنبؤ بالاتجاهات الرئيسية التي تؤثر في أعمال المنظمة والثاني اختيار فرصة تسويقية </a:t>
            </a:r>
            <a:r>
              <a:rPr lang="ar-SY" dirty="0" err="1" smtClean="0"/>
              <a:t>جدبدة</a:t>
            </a:r>
            <a:r>
              <a:rPr lang="ar-SY" dirty="0" smtClean="0"/>
              <a:t> تعتمد على هذه الاتجاهات وأخيراً إقناع أصحاب المصلحة من أصحاب قرار ومساهمين في الاستثمار في الفرصة الجديدة.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24</a:t>
            </a:fld>
            <a:endParaRPr lang="ar-SA"/>
          </a:p>
        </p:txBody>
      </p:sp>
      <p:sp>
        <p:nvSpPr>
          <p:cNvPr id="5" name="عنوان 4"/>
          <p:cNvSpPr>
            <a:spLocks noGrp="1"/>
          </p:cNvSpPr>
          <p:nvPr>
            <p:ph type="title"/>
          </p:nvPr>
        </p:nvSpPr>
        <p:spPr/>
        <p:txBody>
          <a:bodyPr/>
          <a:lstStyle/>
          <a:p>
            <a:r>
              <a:rPr lang="ar-SY" dirty="0" smtClean="0"/>
              <a:t>الاستراتيجية الناجحة... الاستثمار في المهارات الإنسانية</a:t>
            </a:r>
            <a:endParaRPr lang="ar-SY" dirty="0"/>
          </a:p>
        </p:txBody>
      </p:sp>
    </p:spTree>
    <p:extLst>
      <p:ext uri="{BB962C8B-B14F-4D97-AF65-F5344CB8AC3E}">
        <p14:creationId xmlns:p14="http://schemas.microsoft.com/office/powerpoint/2010/main" val="148936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Y" dirty="0" smtClean="0"/>
              <a:t>ناقشت المؤتمرات كتاب :استراتيجية المحيط الأزرق </a:t>
            </a:r>
            <a:r>
              <a:rPr lang="en-US" dirty="0" smtClean="0"/>
              <a:t>Blue Ocean Strategy</a:t>
            </a:r>
            <a:r>
              <a:rPr lang="ar-SY" dirty="0" smtClean="0"/>
              <a:t>»  يقول مؤلفا الكتاب كيم </a:t>
            </a:r>
            <a:r>
              <a:rPr lang="ar-SY" dirty="0" err="1" smtClean="0"/>
              <a:t>وماوبورغن</a:t>
            </a:r>
            <a:r>
              <a:rPr lang="ar-SY" dirty="0" smtClean="0"/>
              <a:t>  وهما من مدرسة </a:t>
            </a:r>
            <a:r>
              <a:rPr lang="ar-SY" dirty="0" err="1" smtClean="0"/>
              <a:t>الإنسياد</a:t>
            </a:r>
            <a:r>
              <a:rPr lang="ar-SY" dirty="0" smtClean="0"/>
              <a:t> </a:t>
            </a:r>
            <a:r>
              <a:rPr lang="en-US" dirty="0" smtClean="0"/>
              <a:t> </a:t>
            </a:r>
            <a:r>
              <a:rPr lang="en-US" dirty="0" err="1" smtClean="0"/>
              <a:t>Insead</a:t>
            </a:r>
            <a:r>
              <a:rPr lang="ar-SY" dirty="0" smtClean="0"/>
              <a:t> الأوربية الشهيرة: إن فرص الأعمال موجودة خارج حلبة المنافسة ويقترحان على قادة الشركات الاستراتيجيين التركيز على خلق وثبة في القيمة لمصلحة المشتري ومصلحة الشركة وضاك بفتح مجالات أسواق جديدة بعيدة عن المنافسة عوضاً عن التركيز على محاربة المنافسين في الأسواق القائمة ويدللان على ذلك بدراساتهم التي بينت أن 14% من الأعمال الجديدة التي انطلقت وفق هذا المعيار (فتح أسواق جديدة) حصدت 61% من الأرباح. وأن الشركات الأخرى التي تشكل 86% وانخرطت في أعمال جديدة التي اختارت استراتيجية المحيط الأحمر دخلت في الأسواق القائمة لم تحصل إلا على 39% من الأرباح.</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25</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7291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وهناك </a:t>
            </a:r>
            <a:r>
              <a:rPr lang="ar-SY" dirty="0" err="1" smtClean="0"/>
              <a:t>استراتيجات</a:t>
            </a:r>
            <a:r>
              <a:rPr lang="ar-SY" dirty="0" smtClean="0"/>
              <a:t> أخرى ذات أهمية استراتيجية المغامرة الرابحة </a:t>
            </a:r>
            <a:r>
              <a:rPr lang="en-US" dirty="0" smtClean="0"/>
              <a:t>The Growth Gamble</a:t>
            </a:r>
            <a:r>
              <a:rPr lang="ar-SY" dirty="0" smtClean="0"/>
              <a:t> التي أطلق عليها « إشارات مرور الأعمال الجديدة» وتتكون الاستراتيجية من أربع إشارات خضراء</a:t>
            </a:r>
            <a:r>
              <a:rPr lang="en-US" dirty="0" smtClean="0"/>
              <a:t>.</a:t>
            </a:r>
          </a:p>
          <a:p>
            <a:r>
              <a:rPr lang="ar-SY" dirty="0" smtClean="0"/>
              <a:t>ما تملكه الشركة من مزايا بخصوص الأنشطة الجديدة وحجم الأرباح المطلوبة من المغامرة والقدرة على قيادة الأعمال الجديدة فيما يتعلق بالمنافسة المحتملة والآثار المحتملة للأعمال الجديدة على أنشطة الشركة القائمة.</a:t>
            </a:r>
          </a:p>
          <a:p>
            <a:r>
              <a:rPr lang="en-US" dirty="0" smtClean="0"/>
              <a:t>	</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26</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496506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نتيجة: إن كل شركة ستختار طريقها الخاص للتعامل مع قضية النمو وما هذه الاستراتيجيات إلا أدوات لتنير لنا الطريق لفهم اللعبة وإن مهارات اللاعبين(القادة الإداريين) هي التي تحدد النتيجة النهائية. والاستراتيجية الناجحة هي التي تبدأ بتوظيف المهارات العالية وتعمل من خلال النقاش والاتصالات الداخلية. وأن التاريخ علمنا كم هو خطأ عظيم استخفافنا بقدراتنا على خلق أعمال جديدة أو إعادة خلق أعمال جديدة.</a:t>
            </a:r>
          </a:p>
          <a:p>
            <a:r>
              <a:rPr lang="ar-SY" dirty="0" smtClean="0"/>
              <a:t>لا توجد  استراتيجية واحدة تصلح لكل المنظمات ولكل الأعمال بل الاستراتيجية مؤكدة النجاح هي استراتيجية الاستثمار في الإنسان وفي عقل الإنسان وفي إبداعات الإنسان ضمن سياقاته الاقتصادية والثقافية و الاجتماعية.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27</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74804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التخطيط الاستراتيجي هو العملية التي تحدد أهداف المنظمة ومن ثم تُطور السياسات والخطط لتحقيق هذه الأهداف، ومن ثم تطور هذه الأهداف كما تشمل تخصيص الموارد من أجل تنفيذ السياسات والخطط من أجل تحقيق أهداف المنظمة.</a:t>
            </a:r>
          </a:p>
          <a:p>
            <a:r>
              <a:rPr lang="ar-SY" dirty="0" smtClean="0"/>
              <a:t>التخطيط الاستراتيجي يتكون من أنشطة المستويات العليا في الإدارة، عادة ما يتولى مجلس الإدارة صياغة الاستراتيجية والرؤساء التنفيذيون وفرق العمل يتولون وضع الخطط والبرامج لتنفيذ الاستراتيجية.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28</a:t>
            </a:fld>
            <a:endParaRPr lang="ar-SA"/>
          </a:p>
        </p:txBody>
      </p:sp>
      <p:sp>
        <p:nvSpPr>
          <p:cNvPr id="5" name="عنوان 4"/>
          <p:cNvSpPr>
            <a:spLocks noGrp="1"/>
          </p:cNvSpPr>
          <p:nvPr>
            <p:ph type="title"/>
          </p:nvPr>
        </p:nvSpPr>
        <p:spPr/>
        <p:txBody>
          <a:bodyPr/>
          <a:lstStyle/>
          <a:p>
            <a:r>
              <a:rPr lang="ar-SY" sz="4800" dirty="0" smtClean="0"/>
              <a:t>التخطيط الاستراتيجي العتبة الضرورية للوصول إلى الميزة التنافسية</a:t>
            </a:r>
            <a:endParaRPr lang="ar-SY" sz="4800" dirty="0"/>
          </a:p>
        </p:txBody>
      </p:sp>
    </p:spTree>
    <p:extLst>
      <p:ext uri="{BB962C8B-B14F-4D97-AF65-F5344CB8AC3E}">
        <p14:creationId xmlns:p14="http://schemas.microsoft.com/office/powerpoint/2010/main" val="976379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altLang="ar-SA" dirty="0"/>
              <a:t>الابداع و الاهتمام بالماضي و الحاضر و المستقبل.</a:t>
            </a:r>
          </a:p>
          <a:p>
            <a:r>
              <a:rPr lang="ar-SA" altLang="ar-SA" dirty="0"/>
              <a:t>الهيكل التنظيمي العضوي.</a:t>
            </a:r>
          </a:p>
          <a:p>
            <a:r>
              <a:rPr lang="ar-SA" altLang="ar-SA" dirty="0"/>
              <a:t>التحليل البيئي.</a:t>
            </a:r>
          </a:p>
          <a:p>
            <a:r>
              <a:rPr lang="ar-SA" altLang="ar-SA" dirty="0"/>
              <a:t>إدارة الصراع.</a:t>
            </a:r>
          </a:p>
          <a:p>
            <a:r>
              <a:rPr lang="ar-SA" altLang="ar-SA" dirty="0"/>
              <a:t>الوعي بالحالة</a:t>
            </a:r>
          </a:p>
          <a:p>
            <a:endParaRPr lang="en-US" altLang="ar-SA" dirty="0"/>
          </a:p>
          <a:p>
            <a:endParaRPr lang="ar-SA" dirty="0"/>
          </a:p>
        </p:txBody>
      </p:sp>
      <p:sp>
        <p:nvSpPr>
          <p:cNvPr id="3" name="عنوان 2"/>
          <p:cNvSpPr>
            <a:spLocks noGrp="1"/>
          </p:cNvSpPr>
          <p:nvPr>
            <p:ph type="title"/>
          </p:nvPr>
        </p:nvSpPr>
        <p:spPr/>
        <p:txBody>
          <a:bodyPr/>
          <a:lstStyle/>
          <a:p>
            <a:r>
              <a:rPr lang="ar-SA" altLang="ar-SA" dirty="0"/>
              <a:t>عوامل التفكير الاستراتيجي</a:t>
            </a:r>
            <a:endParaRPr lang="ar-SA" dirty="0"/>
          </a:p>
        </p:txBody>
      </p:sp>
      <p:sp>
        <p:nvSpPr>
          <p:cNvPr id="4" name="مربع نص 3"/>
          <p:cNvSpPr txBox="1"/>
          <p:nvPr/>
        </p:nvSpPr>
        <p:spPr>
          <a:xfrm>
            <a:off x="1115616" y="5949280"/>
            <a:ext cx="1656184" cy="461665"/>
          </a:xfrm>
          <a:prstGeom prst="rect">
            <a:avLst/>
          </a:prstGeom>
          <a:noFill/>
        </p:spPr>
        <p:txBody>
          <a:bodyPr wrap="square" rtlCol="1">
            <a:spAutoFit/>
          </a:bodyPr>
          <a:lstStyle/>
          <a:p>
            <a:r>
              <a:rPr lang="ar-SA" sz="2400" b="1" dirty="0" smtClean="0">
                <a:hlinkClick r:id="rId2" action="ppaction://hlinksldjump"/>
              </a:rPr>
              <a:t>الذهاب للفرس</a:t>
            </a:r>
            <a:endParaRPr lang="ar-SA" sz="2400" b="1" dirty="0"/>
          </a:p>
        </p:txBody>
      </p:sp>
      <p:sp>
        <p:nvSpPr>
          <p:cNvPr id="5" name="عنصر نائب للتذييل 4"/>
          <p:cNvSpPr>
            <a:spLocks noGrp="1"/>
          </p:cNvSpPr>
          <p:nvPr>
            <p:ph type="ftr" sz="quarter" idx="11"/>
          </p:nvPr>
        </p:nvSpPr>
        <p:spPr/>
        <p:txBody>
          <a:bodyPr/>
          <a:lstStyle/>
          <a:p>
            <a:r>
              <a:rPr lang="ar-SA" smtClean="0"/>
              <a:t>إعداد المهندس خالد ياسين الشيخ</a:t>
            </a:r>
            <a:endParaRPr lang="ar-SA"/>
          </a:p>
        </p:txBody>
      </p:sp>
      <p:sp>
        <p:nvSpPr>
          <p:cNvPr id="6" name="عنصر نائب لرقم الشريحة 5"/>
          <p:cNvSpPr>
            <a:spLocks noGrp="1"/>
          </p:cNvSpPr>
          <p:nvPr>
            <p:ph type="sldNum" sz="quarter" idx="12"/>
          </p:nvPr>
        </p:nvSpPr>
        <p:spPr/>
        <p:txBody>
          <a:bodyPr/>
          <a:lstStyle/>
          <a:p>
            <a:fld id="{00F25FE4-4145-456C-BDD5-17D8CF4AD230}" type="slidenum">
              <a:rPr lang="ar-SA" smtClean="0"/>
              <a:t>29</a:t>
            </a:fld>
            <a:endParaRPr lang="ar-SA"/>
          </a:p>
        </p:txBody>
      </p:sp>
    </p:spTree>
    <p:extLst>
      <p:ext uri="{BB962C8B-B14F-4D97-AF65-F5344CB8AC3E}">
        <p14:creationId xmlns:p14="http://schemas.microsoft.com/office/powerpoint/2010/main" val="338924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l" rtl="0"/>
            <a:r>
              <a:rPr lang="en-US" sz="3600" dirty="0" smtClean="0"/>
              <a:t>How will we cerate value?</a:t>
            </a:r>
          </a:p>
          <a:p>
            <a:pPr algn="l" rtl="0"/>
            <a:r>
              <a:rPr lang="en-US" sz="3600" dirty="0" smtClean="0"/>
              <a:t>How will we Deliver value?</a:t>
            </a:r>
          </a:p>
          <a:p>
            <a:pPr algn="l" rtl="0"/>
            <a:r>
              <a:rPr lang="en-US" sz="3600" dirty="0" smtClean="0"/>
              <a:t>How will we capture value?</a:t>
            </a:r>
            <a:endParaRPr lang="ar-SY" sz="36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a:t>
            </a:fld>
            <a:endParaRPr lang="ar-SA"/>
          </a:p>
        </p:txBody>
      </p:sp>
      <p:sp>
        <p:nvSpPr>
          <p:cNvPr id="5" name="عنوان 4"/>
          <p:cNvSpPr>
            <a:spLocks noGrp="1"/>
          </p:cNvSpPr>
          <p:nvPr>
            <p:ph type="title"/>
          </p:nvPr>
        </p:nvSpPr>
        <p:spPr/>
        <p:txBody>
          <a:bodyPr/>
          <a:lstStyle/>
          <a:p>
            <a:r>
              <a:rPr lang="ar-SY" dirty="0" smtClean="0"/>
              <a:t>الإجابة على الأسئلة التالية</a:t>
            </a:r>
            <a:endParaRPr lang="ar-SY" dirty="0"/>
          </a:p>
        </p:txBody>
      </p:sp>
    </p:spTree>
    <p:extLst>
      <p:ext uri="{BB962C8B-B14F-4D97-AF65-F5344CB8AC3E}">
        <p14:creationId xmlns:p14="http://schemas.microsoft.com/office/powerpoint/2010/main" val="3436101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altLang="ar-SA" dirty="0"/>
              <a:t>الذكاء</a:t>
            </a:r>
          </a:p>
          <a:p>
            <a:r>
              <a:rPr lang="ar-SA" altLang="ar-SA" dirty="0"/>
              <a:t>قالب العقل المتنوع.</a:t>
            </a:r>
          </a:p>
          <a:p>
            <a:r>
              <a:rPr lang="ar-SA" altLang="ar-SA" dirty="0"/>
              <a:t>المساءلة</a:t>
            </a:r>
          </a:p>
          <a:p>
            <a:r>
              <a:rPr lang="ar-SA" altLang="ar-SA" dirty="0"/>
              <a:t>المناخ التنظيمي و التنسيق.</a:t>
            </a:r>
          </a:p>
          <a:p>
            <a:r>
              <a:rPr lang="ar-SA" altLang="ar-SA" dirty="0"/>
              <a:t>التفكير المنتظم</a:t>
            </a:r>
          </a:p>
          <a:p>
            <a:r>
              <a:rPr lang="ar-SA" altLang="ar-SA" dirty="0"/>
              <a:t>مدخل العملية </a:t>
            </a:r>
          </a:p>
          <a:p>
            <a:endParaRPr lang="en-US" altLang="ar-SA" dirty="0"/>
          </a:p>
          <a:p>
            <a:endParaRPr lang="ar-SA" dirty="0"/>
          </a:p>
        </p:txBody>
      </p:sp>
      <p:sp>
        <p:nvSpPr>
          <p:cNvPr id="3" name="عنوان 2"/>
          <p:cNvSpPr>
            <a:spLocks noGrp="1"/>
          </p:cNvSpPr>
          <p:nvPr>
            <p:ph type="title"/>
          </p:nvPr>
        </p:nvSpPr>
        <p:spPr/>
        <p:txBody>
          <a:bodyPr/>
          <a:lstStyle/>
          <a:p>
            <a:r>
              <a:rPr lang="ar-SA" altLang="ar-SA" dirty="0" smtClean="0"/>
              <a:t>مميزات التفكير </a:t>
            </a:r>
            <a:r>
              <a:rPr lang="ar-SA" altLang="ar-SA" dirty="0"/>
              <a:t>الاستراتيجي</a:t>
            </a:r>
            <a:endParaRPr lang="ar-SA" dirty="0"/>
          </a:p>
        </p:txBody>
      </p:sp>
      <p:sp>
        <p:nvSpPr>
          <p:cNvPr id="4" name="مربع نص 3"/>
          <p:cNvSpPr txBox="1"/>
          <p:nvPr/>
        </p:nvSpPr>
        <p:spPr>
          <a:xfrm>
            <a:off x="1115616" y="5949280"/>
            <a:ext cx="1656184" cy="461665"/>
          </a:xfrm>
          <a:prstGeom prst="rect">
            <a:avLst/>
          </a:prstGeom>
          <a:noFill/>
        </p:spPr>
        <p:txBody>
          <a:bodyPr wrap="square" rtlCol="1">
            <a:spAutoFit/>
          </a:bodyPr>
          <a:lstStyle/>
          <a:p>
            <a:r>
              <a:rPr lang="ar-SA" sz="2400" b="1" dirty="0" smtClean="0">
                <a:hlinkClick r:id="rId2" action="ppaction://hlinksldjump"/>
              </a:rPr>
              <a:t>الذهاب للفرس</a:t>
            </a:r>
            <a:endParaRPr lang="ar-SA" sz="2400" b="1" dirty="0"/>
          </a:p>
        </p:txBody>
      </p:sp>
      <p:sp>
        <p:nvSpPr>
          <p:cNvPr id="5" name="عنصر نائب للتذييل 4"/>
          <p:cNvSpPr>
            <a:spLocks noGrp="1"/>
          </p:cNvSpPr>
          <p:nvPr>
            <p:ph type="ftr" sz="quarter" idx="11"/>
          </p:nvPr>
        </p:nvSpPr>
        <p:spPr/>
        <p:txBody>
          <a:bodyPr/>
          <a:lstStyle/>
          <a:p>
            <a:r>
              <a:rPr lang="ar-SA" smtClean="0"/>
              <a:t>إعداد المهندس خالد ياسين الشيخ</a:t>
            </a:r>
            <a:endParaRPr lang="ar-SA"/>
          </a:p>
        </p:txBody>
      </p:sp>
      <p:sp>
        <p:nvSpPr>
          <p:cNvPr id="6" name="عنصر نائب لرقم الشريحة 5"/>
          <p:cNvSpPr>
            <a:spLocks noGrp="1"/>
          </p:cNvSpPr>
          <p:nvPr>
            <p:ph type="sldNum" sz="quarter" idx="12"/>
          </p:nvPr>
        </p:nvSpPr>
        <p:spPr/>
        <p:txBody>
          <a:bodyPr/>
          <a:lstStyle/>
          <a:p>
            <a:fld id="{00F25FE4-4145-456C-BDD5-17D8CF4AD230}" type="slidenum">
              <a:rPr lang="ar-SA" smtClean="0"/>
              <a:t>30</a:t>
            </a:fld>
            <a:endParaRPr lang="ar-SA"/>
          </a:p>
        </p:txBody>
      </p:sp>
    </p:spTree>
    <p:extLst>
      <p:ext uri="{BB962C8B-B14F-4D97-AF65-F5344CB8AC3E}">
        <p14:creationId xmlns:p14="http://schemas.microsoft.com/office/powerpoint/2010/main" val="3538653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688490" y="1412776"/>
            <a:ext cx="8084374" cy="4713387"/>
          </a:xfrm>
          <a:prstGeom prst="rect">
            <a:avLst/>
          </a:prstGeom>
        </p:spPr>
      </p:pic>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31</a:t>
            </a:fld>
            <a:endParaRPr lang="ar-SA"/>
          </a:p>
        </p:txBody>
      </p:sp>
      <p:sp>
        <p:nvSpPr>
          <p:cNvPr id="5" name="عنوان 4"/>
          <p:cNvSpPr>
            <a:spLocks noGrp="1"/>
          </p:cNvSpPr>
          <p:nvPr>
            <p:ph type="title"/>
          </p:nvPr>
        </p:nvSpPr>
        <p:spPr>
          <a:xfrm>
            <a:off x="688490" y="260648"/>
            <a:ext cx="7756263" cy="1363758"/>
          </a:xfrm>
        </p:spPr>
        <p:txBody>
          <a:bodyPr/>
          <a:lstStyle/>
          <a:p>
            <a:r>
              <a:rPr lang="ar-SY" sz="4400" dirty="0" smtClean="0"/>
              <a:t>صياغة استراتيجية المنظمة وتنفيذها</a:t>
            </a:r>
            <a:endParaRPr lang="ar-SY" sz="4400" dirty="0"/>
          </a:p>
        </p:txBody>
      </p:sp>
    </p:spTree>
    <p:extLst>
      <p:ext uri="{BB962C8B-B14F-4D97-AF65-F5344CB8AC3E}">
        <p14:creationId xmlns:p14="http://schemas.microsoft.com/office/powerpoint/2010/main" val="1328421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قيادة النشاط الاقتصادي أو التخطيط الاستراتيجي يمر بمرحلتين: مرحلة صياغة الاستراتيجية ومرحلة تنفيذ الاستراتيجية.</a:t>
            </a:r>
          </a:p>
          <a:p>
            <a:r>
              <a:rPr lang="ar-SY" dirty="0" smtClean="0"/>
              <a:t>صياغة الاستراتيجية يجب أن تجيب عن ثلاثة أسئلة أساسية:</a:t>
            </a:r>
          </a:p>
          <a:p>
            <a:r>
              <a:rPr lang="ar-SY" dirty="0" smtClean="0"/>
              <a:t>1- إلى أين نريد أن نذهب (تحديد الأهداف)؟ الحالة ب.</a:t>
            </a:r>
          </a:p>
          <a:p>
            <a:r>
              <a:rPr lang="ar-SY" dirty="0" smtClean="0"/>
              <a:t>2- أين نحن الآن(الواقع الحالي)؟ الحالة أ.</a:t>
            </a:r>
          </a:p>
          <a:p>
            <a:r>
              <a:rPr lang="ar-SY" dirty="0" smtClean="0"/>
              <a:t>3- كيف يمكن الانتقال من الحالة أ إلى الحالة ب.</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32</a:t>
            </a:fld>
            <a:endParaRPr lang="ar-SA"/>
          </a:p>
        </p:txBody>
      </p:sp>
      <p:sp>
        <p:nvSpPr>
          <p:cNvPr id="5" name="عنوان 4"/>
          <p:cNvSpPr>
            <a:spLocks noGrp="1"/>
          </p:cNvSpPr>
          <p:nvPr>
            <p:ph type="title"/>
          </p:nvPr>
        </p:nvSpPr>
        <p:spPr/>
        <p:txBody>
          <a:bodyPr/>
          <a:lstStyle/>
          <a:p>
            <a:r>
              <a:rPr lang="ar-SY" dirty="0" smtClean="0"/>
              <a:t>كيف ننتقل من الحالة (أ) إلى الحالة (ب)</a:t>
            </a:r>
            <a:endParaRPr lang="ar-SY" dirty="0"/>
          </a:p>
        </p:txBody>
      </p:sp>
    </p:spTree>
    <p:extLst>
      <p:ext uri="{BB962C8B-B14F-4D97-AF65-F5344CB8AC3E}">
        <p14:creationId xmlns:p14="http://schemas.microsoft.com/office/powerpoint/2010/main" val="1589737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أما مرحلة التنفيذ فتشمل على أربعة أنشطة رئيسية:</a:t>
            </a:r>
          </a:p>
          <a:p>
            <a:r>
              <a:rPr lang="ar-SY" dirty="0" smtClean="0"/>
              <a:t>تخصيص الموارد الكافية لتنفيذ الاستراتيجية (الميزانية).</a:t>
            </a:r>
          </a:p>
          <a:p>
            <a:r>
              <a:rPr lang="ar-SY" dirty="0" smtClean="0"/>
              <a:t>تعيين الأفراد المسؤولين عن تنفيذ الاستراتيجية.</a:t>
            </a:r>
          </a:p>
          <a:p>
            <a:r>
              <a:rPr lang="ar-SY" dirty="0" smtClean="0"/>
              <a:t>تحديد برنامج زمني للتنفيذ.</a:t>
            </a:r>
          </a:p>
          <a:p>
            <a:r>
              <a:rPr lang="ar-SY" dirty="0" smtClean="0"/>
              <a:t>متابعة وتقييم النتائج.</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33</a:t>
            </a:fld>
            <a:endParaRPr lang="ar-SA"/>
          </a:p>
        </p:txBody>
      </p:sp>
      <p:sp>
        <p:nvSpPr>
          <p:cNvPr id="5" name="عنوان 4"/>
          <p:cNvSpPr>
            <a:spLocks noGrp="1"/>
          </p:cNvSpPr>
          <p:nvPr>
            <p:ph type="title"/>
          </p:nvPr>
        </p:nvSpPr>
        <p:spPr/>
        <p:txBody>
          <a:bodyPr/>
          <a:lstStyle/>
          <a:p>
            <a:r>
              <a:rPr lang="ar-SY" dirty="0"/>
              <a:t>كيف ننتقل من الحالة (أ) إلى الحالة (ب)</a:t>
            </a:r>
          </a:p>
        </p:txBody>
      </p:sp>
    </p:spTree>
    <p:extLst>
      <p:ext uri="{BB962C8B-B14F-4D97-AF65-F5344CB8AC3E}">
        <p14:creationId xmlns:p14="http://schemas.microsoft.com/office/powerpoint/2010/main" val="624249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17710" y="1341196"/>
            <a:ext cx="9036496" cy="4820246"/>
          </a:xfrm>
          <a:prstGeom prst="rect">
            <a:avLst/>
          </a:prstGeom>
        </p:spPr>
      </p:pic>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34</a:t>
            </a:fld>
            <a:endParaRPr lang="ar-SA"/>
          </a:p>
        </p:txBody>
      </p:sp>
      <p:sp>
        <p:nvSpPr>
          <p:cNvPr id="5" name="عنوان 4"/>
          <p:cNvSpPr>
            <a:spLocks noGrp="1"/>
          </p:cNvSpPr>
          <p:nvPr>
            <p:ph type="title"/>
          </p:nvPr>
        </p:nvSpPr>
        <p:spPr/>
        <p:txBody>
          <a:bodyPr/>
          <a:lstStyle/>
          <a:p>
            <a:r>
              <a:rPr lang="ar-SY" sz="4000" b="1" dirty="0" smtClean="0"/>
              <a:t>المراحل المنطقية للتخطيط الاستراتيجي وتنفيذه</a:t>
            </a:r>
            <a:endParaRPr lang="ar-SY" sz="4000" b="1" dirty="0"/>
          </a:p>
        </p:txBody>
      </p:sp>
    </p:spTree>
    <p:extLst>
      <p:ext uri="{BB962C8B-B14F-4D97-AF65-F5344CB8AC3E}">
        <p14:creationId xmlns:p14="http://schemas.microsoft.com/office/powerpoint/2010/main" val="1425845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التخطيط الاستراتيجي وإن كان بعيد المدى يجب عليه مراعاة ضرورة التحديث السنوي وكلما دعت الحاجة إلى ذلك.</a:t>
            </a:r>
          </a:p>
          <a:p>
            <a:r>
              <a:rPr lang="ar-SY" dirty="0" smtClean="0"/>
              <a:t>يمر التخطيط الاستراتيجي بثلاث مراحل كبرى: تبدأ بتوضيح رسالة المنظمة وأهدافها الرئيسية يعقب ذلك إجراء تحليل خارجي وتحليل داخلي واختيار استراتيجي وتنتهي بعملية صياغة الاستراتيجية </a:t>
            </a:r>
            <a:r>
              <a:rPr lang="ar-SY" dirty="0" err="1" smtClean="0"/>
              <a:t>وأعادة</a:t>
            </a:r>
            <a:r>
              <a:rPr lang="ar-SY" dirty="0" smtClean="0"/>
              <a:t> تصميم المنظمة ووضع نظم للرقابة التي تسهل عملية تنفيذ الاستراتيجية.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35</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810379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يبدأ التخطيط الاستراتيجي بصياغة رسالة المنظمة بجملة قصيرة تعبر عن أسباب وجود المنظمة (إيصال خدماتنا لأي مستهلك أينما كان على وجه الأرض) أما الأهداف فتحدد  ببيان تأمل المنظمة في إنجازه (مثل تحقيق الأداء المتفوق، احتلال المركز الأول، ....) إعلان الرسالة والأهداف لا يقتصر على المنظمات الربحية بل يشمل المنظمات الخدمية وغير الربحية. مثل تقديم خدمات تعليمية مجانية دون تمييز بهدف رفع مستوى الوعي الوطني عند أفراد  المجتمع. </a:t>
            </a:r>
            <a:endParaRPr lang="ar-SY" dirty="0"/>
          </a:p>
        </p:txBody>
      </p:sp>
      <p:sp>
        <p:nvSpPr>
          <p:cNvPr id="3" name="عنصر نائب للتذييل 2"/>
          <p:cNvSpPr>
            <a:spLocks noGrp="1"/>
          </p:cNvSpPr>
          <p:nvPr>
            <p:ph type="ftr" sz="quarter" idx="11"/>
          </p:nvPr>
        </p:nvSpPr>
        <p:spPr/>
        <p:txBody>
          <a:bodyPr/>
          <a:lstStyle/>
          <a:p>
            <a:r>
              <a:rPr lang="ar-SA" sz="2000" b="1" dirty="0" smtClean="0"/>
              <a:t>إعداد المهندس خالد ياسين الشيخ</a:t>
            </a:r>
            <a:endParaRPr lang="ar-SA" sz="2000" b="1" dirty="0"/>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36</a:t>
            </a:fld>
            <a:endParaRPr lang="ar-SA"/>
          </a:p>
        </p:txBody>
      </p:sp>
      <p:sp>
        <p:nvSpPr>
          <p:cNvPr id="5" name="عنوان 4"/>
          <p:cNvSpPr>
            <a:spLocks noGrp="1"/>
          </p:cNvSpPr>
          <p:nvPr>
            <p:ph type="title"/>
          </p:nvPr>
        </p:nvSpPr>
        <p:spPr/>
        <p:txBody>
          <a:bodyPr/>
          <a:lstStyle/>
          <a:p>
            <a:r>
              <a:rPr lang="ar-SY" dirty="0" smtClean="0"/>
              <a:t>إعلان رسالة المنظمة وأهدافها</a:t>
            </a:r>
            <a:endParaRPr lang="ar-SY" dirty="0"/>
          </a:p>
        </p:txBody>
      </p:sp>
    </p:spTree>
    <p:extLst>
      <p:ext uri="{BB962C8B-B14F-4D97-AF65-F5344CB8AC3E}">
        <p14:creationId xmlns:p14="http://schemas.microsoft.com/office/powerpoint/2010/main" val="1780352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الاختيار الاستراتيجي هو عملية تحليل البدائل المتاحة (السيناريوهات) واختيار البديل الأمثل من بينها مع مراعاة قدرة كل بديل على تحقيق أهداف المنظمة الكبرى والصعوبات التي يمكن أن تعترضه وذلك في ضوء موارد المنظمة وقدراتها التي تظهر من خلال التحليل الرباعي الاستراتيجي لنقاط القوة والضعف والفرص والتهديدات وذلك بالنظر إلى متطلبات البيئات التي تعمل فيها المنظمة.</a:t>
            </a:r>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37</a:t>
            </a:fld>
            <a:endParaRPr lang="ar-SA"/>
          </a:p>
        </p:txBody>
      </p:sp>
      <p:sp>
        <p:nvSpPr>
          <p:cNvPr id="5" name="عنوان 4"/>
          <p:cNvSpPr>
            <a:spLocks noGrp="1"/>
          </p:cNvSpPr>
          <p:nvPr>
            <p:ph type="title"/>
          </p:nvPr>
        </p:nvSpPr>
        <p:spPr/>
        <p:txBody>
          <a:bodyPr/>
          <a:lstStyle/>
          <a:p>
            <a:r>
              <a:rPr lang="ar-SY" dirty="0" smtClean="0"/>
              <a:t>الاختيار الاستراتيجي .. الميزة التنافسية الاستراتيجية </a:t>
            </a:r>
            <a:endParaRPr lang="ar-SY" dirty="0"/>
          </a:p>
        </p:txBody>
      </p:sp>
    </p:spTree>
    <p:extLst>
      <p:ext uri="{BB962C8B-B14F-4D97-AF65-F5344CB8AC3E}">
        <p14:creationId xmlns:p14="http://schemas.microsoft.com/office/powerpoint/2010/main" val="2856290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Y" dirty="0" smtClean="0"/>
              <a:t>تقتضي عملية الاختيار الاستراتيجي قيام المنظمة بتعيين الاستراتيجيات الخاصة بالمستوى الوظيفي للمنظمة (الكفاءة، والجودة، والتحديث، والاستجابة للعميل) والخاصة بمستوى النشاط القطاعي سريع التطور (الخدمي، التجاري، الصناعي، ....) مثل استراتيجية الريادة واستراتيجية تمييز الماركات واستراتيجية التركيز على سوق معينة وغيرها والاستراتيجية الخاصة بالمستوى العالمي سريعة التغير مثل استراتيجية التوسع خارج الحدود الوطنية (إقليمياً، ودولياً، وعالمياً) واستراتيجية التحالفات وغيرها وأخيراً الاستراتيجية الخاصة بمستوى المنظمة مثل استراتيجية اختيار مجال الأعمال والأنشطة التي ترغب الدخول فيها واستراتيجية التكامل الخلفي و/أو الأمامي  واستراتيجية التنويع 	واستراتيجية المشاريع المشتركة أو استراتيجية التركيز على نشاط معين واستراتيجيات إعادة هندسة العمل (</a:t>
            </a:r>
            <a:r>
              <a:rPr lang="ar-SY" dirty="0" err="1" smtClean="0"/>
              <a:t>الهندرة</a:t>
            </a:r>
            <a:r>
              <a:rPr lang="ar-SY" dirty="0" smtClean="0"/>
              <a:t>).</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38</a:t>
            </a:fld>
            <a:endParaRPr lang="ar-SA"/>
          </a:p>
        </p:txBody>
      </p:sp>
      <p:sp>
        <p:nvSpPr>
          <p:cNvPr id="5" name="عنوان 4"/>
          <p:cNvSpPr>
            <a:spLocks noGrp="1"/>
          </p:cNvSpPr>
          <p:nvPr>
            <p:ph type="title"/>
          </p:nvPr>
        </p:nvSpPr>
        <p:spPr/>
        <p:txBody>
          <a:bodyPr/>
          <a:lstStyle/>
          <a:p>
            <a:r>
              <a:rPr lang="ar-SY" dirty="0"/>
              <a:t>الاختيار الاستراتيجي .. الميزة التنافسية الاستراتيجية </a:t>
            </a:r>
          </a:p>
        </p:txBody>
      </p:sp>
    </p:spTree>
    <p:extLst>
      <p:ext uri="{BB962C8B-B14F-4D97-AF65-F5344CB8AC3E}">
        <p14:creationId xmlns:p14="http://schemas.microsoft.com/office/powerpoint/2010/main" val="284918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هذه هي غالبية الاستراتيجيات التنافسية السائدة اليوم على قيادة المنظمة الاستراتيجية أن تدرسها جميعاً وتختار ما يناسبها وفوق كل ذلك عليها أن تبدع استراتيجيتها الخاصة التي لم يسبقها إليها أحد هذا هو الهدف الأسمى للإدارة بالإبداع.</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39</a:t>
            </a:fld>
            <a:endParaRPr lang="ar-SA"/>
          </a:p>
        </p:txBody>
      </p:sp>
      <p:sp>
        <p:nvSpPr>
          <p:cNvPr id="5" name="عنوان 4"/>
          <p:cNvSpPr>
            <a:spLocks noGrp="1"/>
          </p:cNvSpPr>
          <p:nvPr>
            <p:ph type="title"/>
          </p:nvPr>
        </p:nvSpPr>
        <p:spPr/>
        <p:txBody>
          <a:bodyPr/>
          <a:lstStyle/>
          <a:p>
            <a:r>
              <a:rPr lang="ar-SY" dirty="0"/>
              <a:t>الاختيار الاستراتيجي .. الميزة التنافسية الاستراتيجية </a:t>
            </a:r>
          </a:p>
        </p:txBody>
      </p:sp>
    </p:spTree>
    <p:extLst>
      <p:ext uri="{BB962C8B-B14F-4D97-AF65-F5344CB8AC3E}">
        <p14:creationId xmlns:p14="http://schemas.microsoft.com/office/powerpoint/2010/main" val="328360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A" dirty="0"/>
              <a:t>إذا لـم تـخـطـط فأنت تـخـطـط لـلفشل. والـحكمـة الـحـقيقـيـة لـيسـت </a:t>
            </a:r>
            <a:r>
              <a:rPr lang="ar-SA" dirty="0" smtClean="0"/>
              <a:t>في </a:t>
            </a:r>
            <a:r>
              <a:rPr lang="ar-SA" dirty="0"/>
              <a:t>رؤيـة ما هو </a:t>
            </a:r>
            <a:r>
              <a:rPr lang="ar-SA" dirty="0" smtClean="0"/>
              <a:t>أمـام</a:t>
            </a:r>
            <a:r>
              <a:rPr lang="ar-SY" dirty="0"/>
              <a:t> </a:t>
            </a:r>
            <a:r>
              <a:rPr lang="ar-SA" dirty="0" smtClean="0"/>
              <a:t>عـيـنيـك </a:t>
            </a:r>
            <a:r>
              <a:rPr lang="ar-SA" dirty="0"/>
              <a:t>فـحسب، بـل </a:t>
            </a:r>
            <a:r>
              <a:rPr lang="ar-SA" dirty="0" smtClean="0"/>
              <a:t>التنبؤ </a:t>
            </a:r>
            <a:r>
              <a:rPr lang="ar-SA" dirty="0"/>
              <a:t>بـما سـوف يــحـدث في الـمسـتقبل. إن </a:t>
            </a:r>
            <a:r>
              <a:rPr lang="ar-SA" dirty="0" smtClean="0"/>
              <a:t>التنبؤ </a:t>
            </a:r>
            <a:r>
              <a:rPr lang="ar-SA" dirty="0"/>
              <a:t>الـمسـتقبل يُـبنـى</a:t>
            </a:r>
            <a:endParaRPr lang="en-US" dirty="0"/>
          </a:p>
          <a:p>
            <a:r>
              <a:rPr lang="ar-SA" dirty="0"/>
              <a:t>عـلى افـتراضـات مـقبـولـة و خـبرات سـابقة و بيـانـات دقـيقة يتم تحليها، فـأصبحت أسـالـيب</a:t>
            </a:r>
            <a:endParaRPr lang="en-US" dirty="0"/>
          </a:p>
          <a:p>
            <a:r>
              <a:rPr lang="ar-SA" dirty="0"/>
              <a:t>الأمـس في الـتفكير الإدارة غـير مـلائمـة لـتحديات المـستقبل و مـن هـنا تـأتي ضـرورة تـفعيل</a:t>
            </a:r>
            <a:endParaRPr lang="en-US" dirty="0"/>
          </a:p>
          <a:p>
            <a:r>
              <a:rPr lang="ar-SA" dirty="0"/>
              <a:t>دور الـتخطيط الاستـراتـيجي الـذي يمكننا من مـواجهة الـتحـديات الـمحلية و الـعالمـية عـن</a:t>
            </a:r>
            <a:endParaRPr lang="en-US" dirty="0"/>
          </a:p>
          <a:p>
            <a:r>
              <a:rPr lang="ar-SA" dirty="0"/>
              <a:t>طريق وضع استراتيجيات فعالة مع التنفيذ المرن لهذه </a:t>
            </a:r>
            <a:r>
              <a:rPr lang="ar-SA" dirty="0" smtClean="0"/>
              <a:t>الاستراتيجيات</a:t>
            </a:r>
            <a:r>
              <a:rPr lang="en-US" dirty="0" smtClean="0"/>
              <a:t>.</a:t>
            </a:r>
            <a:endParaRPr lang="en-US"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a:t>
            </a:fld>
            <a:endParaRPr lang="ar-SA"/>
          </a:p>
        </p:txBody>
      </p:sp>
      <p:sp>
        <p:nvSpPr>
          <p:cNvPr id="5" name="عنوان 4"/>
          <p:cNvSpPr>
            <a:spLocks noGrp="1"/>
          </p:cNvSpPr>
          <p:nvPr>
            <p:ph type="title"/>
          </p:nvPr>
        </p:nvSpPr>
        <p:spPr/>
        <p:txBody>
          <a:bodyPr/>
          <a:lstStyle/>
          <a:p>
            <a:r>
              <a:rPr lang="ar-SY" dirty="0" smtClean="0"/>
              <a:t>مقدمة</a:t>
            </a:r>
            <a:endParaRPr lang="ar-SY" dirty="0"/>
          </a:p>
        </p:txBody>
      </p:sp>
    </p:spTree>
    <p:extLst>
      <p:ext uri="{BB962C8B-B14F-4D97-AF65-F5344CB8AC3E}">
        <p14:creationId xmlns:p14="http://schemas.microsoft.com/office/powerpoint/2010/main" val="1706272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هي إحدى أهم أدوات قياس فعالية أداء منظمة بكل بساطة الميزة التنافسية تعني أن قدرات المنظمة أو الشركة يمكن ان تجعلها أفضل من المنظمات المنافسة في أداء بعض أنشطتها أو كلها.. وفي تلبية حاجات الزبائن والمتعاملين.</a:t>
            </a:r>
          </a:p>
          <a:p>
            <a:r>
              <a:rPr lang="ar-SY" dirty="0" smtClean="0"/>
              <a:t>من أجل تحقيق هذا التفوق على المنافسين يمكن للشركة أن تسلك عددا من الطرائق لتطوير قدراتها الذاتية التي تعطيها موقفاً تنافسياً أعلى من الشركات المنافسة الأخرى.</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40</a:t>
            </a:fld>
            <a:endParaRPr lang="ar-SA"/>
          </a:p>
        </p:txBody>
      </p:sp>
      <p:sp>
        <p:nvSpPr>
          <p:cNvPr id="5" name="عنوان 4"/>
          <p:cNvSpPr>
            <a:spLocks noGrp="1"/>
          </p:cNvSpPr>
          <p:nvPr>
            <p:ph type="title"/>
          </p:nvPr>
        </p:nvSpPr>
        <p:spPr/>
        <p:txBody>
          <a:bodyPr/>
          <a:lstStyle/>
          <a:p>
            <a:r>
              <a:rPr lang="ar-SY" dirty="0" smtClean="0"/>
              <a:t>خمس استراتيجيات لتحقيق الميزة التنافسية</a:t>
            </a:r>
            <a:endParaRPr lang="ar-SY" dirty="0"/>
          </a:p>
        </p:txBody>
      </p:sp>
    </p:spTree>
    <p:extLst>
      <p:ext uri="{BB962C8B-B14F-4D97-AF65-F5344CB8AC3E}">
        <p14:creationId xmlns:p14="http://schemas.microsoft.com/office/powerpoint/2010/main" val="711377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من أشهر هذه الاستراتيجيات:</a:t>
            </a:r>
          </a:p>
          <a:p>
            <a:r>
              <a:rPr lang="ar-SY" dirty="0" smtClean="0"/>
              <a:t>استراتيجية المنافسة بالسعر المنخفض.</a:t>
            </a:r>
          </a:p>
          <a:p>
            <a:r>
              <a:rPr lang="ar-SY" dirty="0" smtClean="0"/>
              <a:t>استراتيجية المنافسة بالسعر </a:t>
            </a:r>
            <a:r>
              <a:rPr lang="ar-SY" dirty="0" smtClean="0"/>
              <a:t>بالجودة.</a:t>
            </a:r>
            <a:endParaRPr lang="ar-SY" dirty="0" smtClean="0"/>
          </a:p>
          <a:p>
            <a:r>
              <a:rPr lang="ar-SY" dirty="0" smtClean="0"/>
              <a:t>استراتيجية المنافسة </a:t>
            </a:r>
            <a:r>
              <a:rPr lang="ar-SY" dirty="0" smtClean="0"/>
              <a:t>بالإنتاجية العالية لوسائل الإنتاج.</a:t>
            </a:r>
            <a:endParaRPr lang="ar-SY" dirty="0" smtClean="0"/>
          </a:p>
          <a:p>
            <a:r>
              <a:rPr lang="ar-SY" dirty="0" smtClean="0"/>
              <a:t>استراتيجية المنافسة بتطوير المنتجات والخدمات.</a:t>
            </a:r>
          </a:p>
          <a:p>
            <a:r>
              <a:rPr lang="ar-SY" dirty="0" smtClean="0"/>
              <a:t>استراتيجية المنافسة بتطوير أساليب العمل وإعادة الهيكلة.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41</a:t>
            </a:fld>
            <a:endParaRPr lang="ar-SA"/>
          </a:p>
        </p:txBody>
      </p:sp>
      <p:sp>
        <p:nvSpPr>
          <p:cNvPr id="5" name="عنوان 4"/>
          <p:cNvSpPr>
            <a:spLocks noGrp="1"/>
          </p:cNvSpPr>
          <p:nvPr>
            <p:ph type="title"/>
          </p:nvPr>
        </p:nvSpPr>
        <p:spPr/>
        <p:txBody>
          <a:bodyPr/>
          <a:lstStyle/>
          <a:p>
            <a:r>
              <a:rPr lang="ar-SY" dirty="0"/>
              <a:t>الاختيار الاستراتيجي .. الميزة التنافسية الاستراتيجية </a:t>
            </a:r>
          </a:p>
        </p:txBody>
      </p:sp>
    </p:spTree>
    <p:extLst>
      <p:ext uri="{BB962C8B-B14F-4D97-AF65-F5344CB8AC3E}">
        <p14:creationId xmlns:p14="http://schemas.microsoft.com/office/powerpoint/2010/main" val="1322532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فالميزة التنافسية هي أن تفوز الشركة بالسبق الدائم والمستمر في واحدة أو اكثر من هذه الميزات أي أن تفوز على زميلاتها من الشركة المنافسة وذلك بأن يكون سعرها أرخص وجودتها أعلى وكفاءتها أعلى وسلعها و خدماتها وأساليب عملها دائماً في حالة تطور وتجدد.</a:t>
            </a:r>
          </a:p>
          <a:p>
            <a:r>
              <a:rPr lang="ar-SY" dirty="0" smtClean="0"/>
              <a:t>هكذا يمكن القول: أن الميزة التنافسية هي قدرات أو ميزات داخلية تتمتع بها الشركة ولا تستطيع الشركات الأخرى أن تباريها بها (مثل السعر) بينما القوى المنافسة هي قوى خارجية تتصارع داخل السوق لكسب الزبائن ومن ثم تحقيق الربح العالي.</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42</a:t>
            </a:fld>
            <a:endParaRPr lang="ar-SA"/>
          </a:p>
        </p:txBody>
      </p:sp>
      <p:sp>
        <p:nvSpPr>
          <p:cNvPr id="5" name="عنوان 4"/>
          <p:cNvSpPr>
            <a:spLocks noGrp="1"/>
          </p:cNvSpPr>
          <p:nvPr>
            <p:ph type="title"/>
          </p:nvPr>
        </p:nvSpPr>
        <p:spPr/>
        <p:txBody>
          <a:bodyPr/>
          <a:lstStyle/>
          <a:p>
            <a:r>
              <a:rPr lang="ar-SY" dirty="0"/>
              <a:t>الاختيار الاستراتيجي .. الميزة التنافسية الاستراتيجية </a:t>
            </a:r>
          </a:p>
        </p:txBody>
      </p:sp>
    </p:spTree>
    <p:extLst>
      <p:ext uri="{BB962C8B-B14F-4D97-AF65-F5344CB8AC3E}">
        <p14:creationId xmlns:p14="http://schemas.microsoft.com/office/powerpoint/2010/main" val="2380881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فإذا تمكنت الشركة من التفوق في هذه المنافسة(المصارعة) نقول أنها كسبت الميزة التنافسية لذلك فإن الميزة التنافسية تشكل أحد أهم عناصر التخطيط الاستراتيجي في الشركة.</a:t>
            </a:r>
          </a:p>
          <a:p>
            <a:r>
              <a:rPr lang="ar-SY" dirty="0" smtClean="0"/>
              <a:t>إذاً فالاستراتيجية التنافسية تهدف إلى تأسيس مكانة رابحة في السوق ويمكن المحافظة عليها إلى آجال طويلة أي قابلة للبقاء في مواجهة المنافسين. لذلك يكون على المنظمة بناء نظم خاصة </a:t>
            </a:r>
            <a:r>
              <a:rPr lang="ar-SY" dirty="0"/>
              <a:t>ب</a:t>
            </a:r>
            <a:r>
              <a:rPr lang="ar-SY" dirty="0" smtClean="0"/>
              <a:t>المعلومات الاستراتيجية تزود الإدارة بالمعلومات الاستراتيجية في بيئة المنافسة وقواها الأساسية وعن مجالات التجديد والإبداع وتطوير عمليات الشركة بخاصة ما يتعلق بقوى التنافس المتعددة.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43</a:t>
            </a:fld>
            <a:endParaRPr lang="ar-SA"/>
          </a:p>
        </p:txBody>
      </p:sp>
      <p:sp>
        <p:nvSpPr>
          <p:cNvPr id="5" name="عنوان 4"/>
          <p:cNvSpPr>
            <a:spLocks noGrp="1"/>
          </p:cNvSpPr>
          <p:nvPr>
            <p:ph type="title"/>
          </p:nvPr>
        </p:nvSpPr>
        <p:spPr/>
        <p:txBody>
          <a:bodyPr/>
          <a:lstStyle/>
          <a:p>
            <a:r>
              <a:rPr lang="ar-SY" dirty="0"/>
              <a:t>الاختيار الاستراتيجي .. الميزة التنافسية الاستراتيجية </a:t>
            </a:r>
          </a:p>
        </p:txBody>
      </p:sp>
    </p:spTree>
    <p:extLst>
      <p:ext uri="{BB962C8B-B14F-4D97-AF65-F5344CB8AC3E}">
        <p14:creationId xmlns:p14="http://schemas.microsoft.com/office/powerpoint/2010/main" val="2360356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r>
              <a:rPr lang="ar-SY" dirty="0" smtClean="0"/>
              <a:t>استراتيجية السيطرة بالأسعار: قيادة السوق بالتكلفة أو السيطرة على السوق بالأسعار بمعنى أن تصبح الشركة أقل منتجي السلع والخدمات تكلفة في قطاعها وأن تساعد عملاءها ومورديها على تخفيض تكلفتهم أيضاً أو تعمل على زيادة تكلفة منافسيها. مثل خفض التكلفة عن طريق تسلم طلبات العملاء عن طريق البريد الإلكتروني وغيرها من العمليات التي يمكن أتمتها أو من خلال العمل على زيادة الإنتاجية مع المحافظة على مستوى التكاليف نفسه.</a:t>
            </a:r>
          </a:p>
          <a:p>
            <a:r>
              <a:rPr lang="ar-SY" dirty="0" smtClean="0"/>
              <a:t> استراتيجية التمايز السلعي أو الخدمي: أن تنتج الشركة سلعاً </a:t>
            </a:r>
            <a:r>
              <a:rPr lang="ar-SY" dirty="0" err="1" smtClean="0"/>
              <a:t>أوتقدم</a:t>
            </a:r>
            <a:r>
              <a:rPr lang="ar-SY" dirty="0" smtClean="0"/>
              <a:t> خدمات مختلفة عن الآخرين فريدة من نوعها في مجال نشاطها. مثلاً إنتاج سلع عالية الجودة وبكن بأسعار تنافسية أو عن طريق إضافة خصائص جديدة عن السلعة أو الخدمة دون زيادة في التكلفة ويمكن إجراء ذلك بالتركيز على أسواق صغيرة محددة مثل تصنيع السفن بناء على طلبات الزبائن، مثل الحجز المسبق للمسافرين مقابل حوافز مجزية من الحسومات أو تقديم خدمات تركيب الهاتف الثابت إلى المنازل بدلاً أن يقوم الزبون بالحضور إلى مؤسسة الهاتف لإجراء دورة </a:t>
            </a:r>
            <a:r>
              <a:rPr lang="ar-SY" dirty="0" err="1" smtClean="0"/>
              <a:t>مستندية</a:t>
            </a:r>
            <a:r>
              <a:rPr lang="ar-SY" dirty="0" smtClean="0"/>
              <a:t> عقيمة تصل أحياناً إلى أكثر من عشرين حلقة هذه الاستراتيجية طبقتها شركة الاتصالات </a:t>
            </a:r>
            <a:r>
              <a:rPr lang="ar-SY" dirty="0" err="1" smtClean="0"/>
              <a:t>السعوديةو</a:t>
            </a:r>
            <a:r>
              <a:rPr lang="ar-SY" dirty="0" smtClean="0"/>
              <a:t> قد نجحت نجاحاً واضحاً.</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44</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888341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استراتيجية الابتداع : إيجاد طرائق جديدة لتنفيذ الأعمال مثل إنتاج سلع أو تقديم خدمات جديدة أو إضافة خصائص جديدة والدخول إلى أسواق جديدة وتطوير عمليات الإنتاج والتشغيل والتوزيع بحيث تصبح أعلى جودة في الأداء وأقل تكلفة في السعر. وهذا يستدعي إعادة هيكلة الشركة مثل الانتقال من الإدارة الورقية إلى الإدارة الإلكترونية أو الرقمية. </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45</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742991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استراتيجية النمو المستمر: توسيع قدرات الشركة لإنتاج مزيد من السلع والخدمات والتوسع في دخول أسواق عالمية جديدة والتنويع في عرض سلع وخدمات جديدة أو التكامل مع سلع وخدمات ذات علاقة وباختصار زيادة الطاقات الإنتاجية وزيادة المبيعات ومن ثم زيادة حصة الشركة من السوق.</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46</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5843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استراتيجية التحالف: هي تعتمد على فكرة إيجاد حلفاء متعاونين في السوق بدلاً من خلق منافسين معوقين مثل التحالف على تقاسم الأسواق أو زيادة التعاون مع العملاء والموردين وهذا يعطي الشركة فرصة للتركيز على أعمالها الأساسية ويخلق فرصاً جديدة للازدهار والنمو. مثل تشكيل شركات </a:t>
            </a:r>
            <a:r>
              <a:rPr lang="ar-SY" dirty="0" err="1" smtClean="0"/>
              <a:t>محاكية</a:t>
            </a:r>
            <a:r>
              <a:rPr lang="ar-SY" dirty="0" smtClean="0"/>
              <a:t> (افتراضية) أو شبكة معلوماتية مشتركة مثل شبكات المصارف العالمية.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47</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4027377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Y" dirty="0" smtClean="0"/>
              <a:t>استراتيجية ربط العميل أو المورد أو كليهما في الشركة: بناء علاقات قيمة مع العملاء والموردين بحيث تجعلهم يتخذون قرارات بعدم ترك الشركة أي تمنعهم من التحول إلى الشركات المنافسة لأن بقاءهم مع الشركة سيكون رابحاً وأقل تكلفة.</a:t>
            </a:r>
          </a:p>
          <a:p>
            <a:r>
              <a:rPr lang="ar-SY" dirty="0" smtClean="0"/>
              <a:t>استراتيجية التكاليف المتحولة: تركز على إيجاد طريقة لبناء نظام للمشاركة في التكاليف بين المنظمة وزبائنها ومورديها مثل المشاركة في تكاليف بناء نظام لتبادل المعلومات إلكترونياً كأن تقوم شركة لتوزيع الأدوية ببناء شبكة معلومات داخلية ومحيطية وواسعة لتوزيع منتجاتها عن طريق الطلبات الإلكترونية مما يجعل الصيدليات تجهز محلاتها بنظام معلومات متوافق مع شركة التوزيع وعندما يرغب الصيدلي في ترك شركة توزيع الأدوية التي يتعامل معها على هذا الأساس فإن العملية ستكلفه كثيراً لذلك يتردد قبل الإقدام على مثل هذا القرار.</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48</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988849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20000"/>
          </a:bodyPr>
          <a:lstStyle/>
          <a:p>
            <a:r>
              <a:rPr lang="ar-SY" dirty="0" smtClean="0"/>
              <a:t>لابد من التفريق بين الميزة التنافسية والميزة التنافسية الاستراتيجية فالميزة الاستراتيجية كما لاحظنا هي تفوق الشركة على منافسيها كأن تبيع يسعر أقل أو تقديم خدمة إضافية إلى زبائنها زيادة على ما يقدمها منافسوها في السوق.</a:t>
            </a:r>
          </a:p>
          <a:p>
            <a:r>
              <a:rPr lang="ar-SY" dirty="0" smtClean="0"/>
              <a:t>أما الميزة التنافسية الاستراتيجية هي أن تقوم الشركة من تلقاء نفسها بإجراء تغييرات جوهرية بنيوية كبيرة الحجم في آليات عمل أنشطتها مثل إدخال تكنولوجيا المعلومات الحديثة إلى جميع أنشطتها مما يعطيها ميزة جوهرية وعامة وطويلة الأمد خاصة بها يصعب نسخها أو تقليدها من قبل الآخرين </a:t>
            </a:r>
          </a:p>
          <a:p>
            <a:r>
              <a:rPr lang="ar-SY" dirty="0" smtClean="0"/>
              <a:t>مثل إيجاد نظام فعال لإدارة الموارد البشرية يؤدي إلى زيادة الإنتاجية للفرد ومثل إدخال نمط إداري حديث يؤدي إلى استثمار الطاقات البشرية الكامنة ومثل الإدارة بالإبداع وهكذا تتصف الميزة التنافسية الاستراتيجية بأنها بنيوية (تدخل في كل هياكل الشركة) وشمولية (تشمل كل أنشطة الشركة الداخلية والخارجية) وأنها مستمرة أو دائمة (ليت عملية طفرة أو مؤقتة مثل إجراء صفقة) ورابحة(تحقيق هامش ربح أكثر من المعتاد) والإدارة بالإبداع يمكن أن تحقق ذلك.</a:t>
            </a:r>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49</a:t>
            </a:fld>
            <a:endParaRPr lang="ar-SA"/>
          </a:p>
        </p:txBody>
      </p:sp>
      <p:sp>
        <p:nvSpPr>
          <p:cNvPr id="5" name="عنوان 4"/>
          <p:cNvSpPr>
            <a:spLocks noGrp="1"/>
          </p:cNvSpPr>
          <p:nvPr>
            <p:ph type="title"/>
          </p:nvPr>
        </p:nvSpPr>
        <p:spPr/>
        <p:txBody>
          <a:bodyPr/>
          <a:lstStyle/>
          <a:p>
            <a:r>
              <a:rPr lang="ar-SY" dirty="0" smtClean="0"/>
              <a:t>ست استراتيجيات لتحقيق الميزة التنافسية الاستراتيجية</a:t>
            </a:r>
            <a:endParaRPr lang="ar-SY" dirty="0"/>
          </a:p>
        </p:txBody>
      </p:sp>
    </p:spTree>
    <p:extLst>
      <p:ext uri="{BB962C8B-B14F-4D97-AF65-F5344CB8AC3E}">
        <p14:creationId xmlns:p14="http://schemas.microsoft.com/office/powerpoint/2010/main" val="270540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99247" y="2248347"/>
            <a:ext cx="7745505" cy="3700933"/>
          </a:xfrm>
        </p:spPr>
        <p:txBody>
          <a:bodyPr>
            <a:normAutofit/>
          </a:bodyPr>
          <a:lstStyle/>
          <a:p>
            <a:r>
              <a:rPr lang="ar-SA" dirty="0"/>
              <a:t>فـإن كـان الـتفكير </a:t>
            </a:r>
            <a:r>
              <a:rPr lang="ar-SA" dirty="0" smtClean="0"/>
              <a:t>الاستراتيجي </a:t>
            </a:r>
            <a:r>
              <a:rPr lang="ar-SA" dirty="0"/>
              <a:t>يشكـل لُـب و جـوهر الإدارة </a:t>
            </a:r>
            <a:r>
              <a:rPr lang="ar-SA" dirty="0" smtClean="0"/>
              <a:t>الاستراتيجية، </a:t>
            </a:r>
            <a:r>
              <a:rPr lang="ar-SA" dirty="0"/>
              <a:t>فـإن التخطيط</a:t>
            </a:r>
            <a:endParaRPr lang="en-US" dirty="0"/>
          </a:p>
          <a:p>
            <a:r>
              <a:rPr lang="ar-SA" dirty="0" smtClean="0"/>
              <a:t>الاستراتيجي </a:t>
            </a:r>
            <a:r>
              <a:rPr lang="ar-SA" dirty="0"/>
              <a:t>يمثل الـعمود الفقري لـضمان استمرارية المنظمة و نموهـا و تـطورها. و </a:t>
            </a:r>
            <a:r>
              <a:rPr lang="ar-SA" dirty="0" smtClean="0"/>
              <a:t>يـقوم</a:t>
            </a:r>
            <a:r>
              <a:rPr lang="ar-SY" dirty="0"/>
              <a:t> </a:t>
            </a:r>
            <a:r>
              <a:rPr lang="ar-SA" dirty="0" smtClean="0"/>
              <a:t>التخطيط الاستراتيجي </a:t>
            </a:r>
            <a:r>
              <a:rPr lang="ar-SA" dirty="0"/>
              <a:t>على فحص وتحليل عناصر البيئة الداخلية والخارجية للمنظمة</a:t>
            </a:r>
            <a:endParaRPr lang="en-US" dirty="0"/>
          </a:p>
          <a:p>
            <a:r>
              <a:rPr lang="ar-SA" dirty="0"/>
              <a:t>و القيام بالـتنبؤات </a:t>
            </a:r>
            <a:r>
              <a:rPr lang="ar-SA" dirty="0" smtClean="0"/>
              <a:t>الدقيقة </a:t>
            </a:r>
            <a:r>
              <a:rPr lang="ar-SA" dirty="0"/>
              <a:t>مع إمكانـية رصد الفرص والتهديدات وصياغة </a:t>
            </a:r>
            <a:r>
              <a:rPr lang="ar-SA" dirty="0" smtClean="0"/>
              <a:t>الاستراتيجيات</a:t>
            </a:r>
            <a:r>
              <a:rPr lang="ar-SY" dirty="0"/>
              <a:t> </a:t>
            </a:r>
            <a:r>
              <a:rPr lang="ar-SA" dirty="0" smtClean="0"/>
              <a:t>واتخاذ </a:t>
            </a:r>
            <a:r>
              <a:rPr lang="ar-SA" dirty="0"/>
              <a:t>الـقرارات الـهامة المـناسـبة بـالسرعـة المـطلوبـة، وبـعبارة أخرى يفرز للمنظمة </a:t>
            </a:r>
            <a:r>
              <a:rPr lang="ar-SA" dirty="0" smtClean="0"/>
              <a:t>خطة</a:t>
            </a:r>
            <a:r>
              <a:rPr lang="ar-SY" dirty="0"/>
              <a:t> </a:t>
            </a:r>
            <a:r>
              <a:rPr lang="ar-SA" dirty="0" smtClean="0"/>
              <a:t>استراتيجية </a:t>
            </a:r>
            <a:r>
              <a:rPr lang="ar-SA" dirty="0"/>
              <a:t>يمكن صياغتها و تنفيذها</a:t>
            </a:r>
            <a:r>
              <a:rPr lang="en-US" dirty="0" smtClean="0"/>
              <a:t>.</a:t>
            </a:r>
            <a:endParaRPr lang="en-US" dirty="0"/>
          </a:p>
        </p:txBody>
      </p:sp>
      <p:sp>
        <p:nvSpPr>
          <p:cNvPr id="3" name="عنصر نائب للتذييل 2"/>
          <p:cNvSpPr>
            <a:spLocks noGrp="1"/>
          </p:cNvSpPr>
          <p:nvPr>
            <p:ph type="ftr" sz="quarter" idx="11"/>
          </p:nvPr>
        </p:nvSpPr>
        <p:spPr/>
        <p:txBody>
          <a:bodyPr/>
          <a:lstStyle/>
          <a:p>
            <a:r>
              <a:rPr lang="ar-SA" dirty="0" smtClean="0"/>
              <a:t>إعداد المهندس خالد ياسين الشيخ</a:t>
            </a:r>
            <a:endParaRPr lang="ar-SA" dirty="0"/>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a:t>
            </a:fld>
            <a:endParaRPr lang="ar-SA"/>
          </a:p>
        </p:txBody>
      </p:sp>
      <p:sp>
        <p:nvSpPr>
          <p:cNvPr id="5" name="عنوان 4"/>
          <p:cNvSpPr>
            <a:spLocks noGrp="1"/>
          </p:cNvSpPr>
          <p:nvPr>
            <p:ph type="title"/>
          </p:nvPr>
        </p:nvSpPr>
        <p:spPr/>
        <p:txBody>
          <a:bodyPr/>
          <a:lstStyle/>
          <a:p>
            <a:r>
              <a:rPr lang="ar-SY" dirty="0" smtClean="0"/>
              <a:t>مقدمة</a:t>
            </a:r>
            <a:endParaRPr lang="ar-SY" dirty="0"/>
          </a:p>
        </p:txBody>
      </p:sp>
    </p:spTree>
    <p:extLst>
      <p:ext uri="{BB962C8B-B14F-4D97-AF65-F5344CB8AC3E}">
        <p14:creationId xmlns:p14="http://schemas.microsoft.com/office/powerpoint/2010/main" val="1586594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الإدارة بالإبداع هي الأداة الرئيسية في يد الإدارة بخاصة الإدارة العليا لتحقيق الميزة التنافسية الاستراتيجية نشير إلى عناوينها باختصار:</a:t>
            </a:r>
          </a:p>
          <a:p>
            <a:r>
              <a:rPr lang="ar-SY" dirty="0" smtClean="0"/>
              <a:t>بناء نظام أعمال يركز على العميل: من خلال استخدام أنظمة الشبكات والمواقع الإلكترونية وتقديم السلع والخدمات في أي وقت وفي أي مكان وحسب الطلب.</a:t>
            </a:r>
          </a:p>
          <a:p>
            <a:r>
              <a:rPr lang="ar-SY" dirty="0" err="1" smtClean="0"/>
              <a:t>هندرة</a:t>
            </a:r>
            <a:r>
              <a:rPr lang="ar-SY" dirty="0" smtClean="0"/>
              <a:t> عمليات أعمال الشركة: إن الاعتماد على تكنولوجيا المعلومات والإدارة بالإبداع يلعب دورا هاماً في إعادة هيكلة الشركة التي تؤدي على تغييرات جذرية في العمليات مثل أتمته أعمال المكتب (استراتيجية مكاتب بلا أوراق) أو استراتيجية التحديث والتجديد.</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50</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2067498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تحسين جودة الأعمال: الإدارة بالإبداع تلعب دوراً رئيسيا في التطبيق المستمر لفكرة الجودة الشاملة لمواكبة متطلبات العملاء أو بالأحرى تقديم جودة اعلى من متطلبات الزبائن وتقديم سلع وخدمات جديدة خالية من العيوب.</a:t>
            </a:r>
          </a:p>
          <a:p>
            <a:r>
              <a:rPr lang="ar-SY" dirty="0" smtClean="0"/>
              <a:t>التحول إلى منظمة رشيقة: الإدارة أو الشركة الرشيقة هي التي تسرع في الاستجابة لمتطلبات الزبائن والمستشارين وللعاملين الداخليين. مثل المحافظة على مخزون ضئيل جداً. إيصال السلع إلى السوق مباشرة من خطوط الإنتاج، حساسية عالية لرفع درجة رضا العاملين، كل ذلك يحتاج إلى موارد بشرية مهاراتها الأساسية الإبداع والتجديد.</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51</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144640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Y" dirty="0" smtClean="0"/>
              <a:t>خلق المنظمة </a:t>
            </a:r>
            <a:r>
              <a:rPr lang="ar-SY" dirty="0" err="1" smtClean="0"/>
              <a:t>المحاكية</a:t>
            </a:r>
            <a:r>
              <a:rPr lang="ar-SY" dirty="0" smtClean="0"/>
              <a:t>: إذا كانت الشركة الرشيقة تتميز بسرعة الحركة والاستجابة فإن المنظمة </a:t>
            </a:r>
            <a:r>
              <a:rPr lang="ar-SY" dirty="0" err="1" smtClean="0"/>
              <a:t>المحاكية</a:t>
            </a:r>
            <a:r>
              <a:rPr lang="ar-SY" dirty="0" smtClean="0"/>
              <a:t>(الافتراضية) مثل الحكومة الإلكترونية كحكومة دبي تعتمد في كل أنشطتها على التكنولوجيا الرقمية. جميع المعلومات والبيانات والتقارير تنشأ وتعالج وتنتقل عبر الشبكات الرقمية ويجري التنسيق والاتصال مع المتعاملين الداخليين والخارجيين عبر الشبكات.</a:t>
            </a:r>
          </a:p>
          <a:p>
            <a:r>
              <a:rPr lang="ar-SY" dirty="0" smtClean="0"/>
              <a:t>بناء منظمة متجهة نحو المعرفة: لا يكفي أن تقوم المنظمة ببناء قواعد للمعرفة التجمعية واستخدامها في أنشطتها كما تفعل للأسف المنظمات في العالم الناشئ مثل غالبية أبحاث الجامعات العربية بل لا بد أن تساهم المنظمة في خلق المعرفة نفسها بخاصة خلق معرفة تكنولوجية حيوية حتى تتميز استراتيجياً من المنظمات الأخرى كما تفعل منظمات مثل سامسونج </a:t>
            </a:r>
            <a:r>
              <a:rPr lang="ar-SY" dirty="0" err="1" smtClean="0"/>
              <a:t>وإركسون</a:t>
            </a:r>
            <a:r>
              <a:rPr lang="ar-SY" dirty="0" smtClean="0"/>
              <a:t> وسوني في مجال الاتصالات وناسا في مجال الفضاء </a:t>
            </a:r>
            <a:r>
              <a:rPr lang="ar-SY" dirty="0" err="1" smtClean="0"/>
              <a:t>وجامهة</a:t>
            </a:r>
            <a:r>
              <a:rPr lang="ar-SY" dirty="0" smtClean="0"/>
              <a:t> هارفارد في المجال الأكاديمي ولا سيما في مجال إدارة الأعمال.</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52</a:t>
            </a:fld>
            <a:endParaRPr lang="ar-SA"/>
          </a:p>
        </p:txBody>
      </p:sp>
      <p:sp>
        <p:nvSpPr>
          <p:cNvPr id="5" name="عنوان 4"/>
          <p:cNvSpPr>
            <a:spLocks noGrp="1"/>
          </p:cNvSpPr>
          <p:nvPr>
            <p:ph type="title"/>
          </p:nvPr>
        </p:nvSpPr>
        <p:spPr/>
        <p:txBody>
          <a:bodyPr/>
          <a:lstStyle/>
          <a:p>
            <a:endParaRPr lang="ar-SY" dirty="0"/>
          </a:p>
        </p:txBody>
      </p:sp>
    </p:spTree>
    <p:extLst>
      <p:ext uri="{BB962C8B-B14F-4D97-AF65-F5344CB8AC3E}">
        <p14:creationId xmlns:p14="http://schemas.microsoft.com/office/powerpoint/2010/main" val="321708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Y" dirty="0" smtClean="0"/>
              <a:t>عقب اختيار الاستراتيجية لتحقيق أهداف الشركة يجب البدء في وضع هذه الاستراتيجية موضع التنفيذ.</a:t>
            </a:r>
          </a:p>
          <a:p>
            <a:r>
              <a:rPr lang="ar-SY" dirty="0" smtClean="0"/>
              <a:t>يمكن تقسيم موضوع تنفيذ الاستراتيجية إلى أربع مراحل رئيسية:</a:t>
            </a:r>
          </a:p>
          <a:p>
            <a:r>
              <a:rPr lang="ar-SY" dirty="0" smtClean="0"/>
              <a:t>تصميم الهيكل التنظيمي للمنظمة: يتطلب تنفيذ الاستراتيجية توزيع الأدوار والمسؤوليات المتعلقة بجوانب الاستراتيجية المختلفة على المديريات والوحدات الفرعية داخل الشركة.</a:t>
            </a:r>
          </a:p>
          <a:p>
            <a:r>
              <a:rPr lang="ar-SY" dirty="0" smtClean="0"/>
              <a:t>يوضح الهيكل التنظيمي للمنظمة الأدوار والمسؤوليات وكذلك العلاقات المتعلقة بتقديم التقارير وكلما اتصفت الهياكل التنظيمية بالمرونة والدينامية زادت قدراتها على التكيف مع الاستراتيجيات المختارة.</a:t>
            </a:r>
          </a:p>
          <a:p>
            <a:r>
              <a:rPr lang="ar-SY" dirty="0" smtClean="0"/>
              <a:t>أما إذا كان هيكل المنظمة الحالي لا </a:t>
            </a:r>
            <a:r>
              <a:rPr lang="ar-SY" dirty="0" err="1" smtClean="0"/>
              <a:t>يتواءم</a:t>
            </a:r>
            <a:r>
              <a:rPr lang="ar-SY" dirty="0" smtClean="0"/>
              <a:t> مع استراتيجية الشركة فقد يستدعي الأمر تصميم هيكل جديد.</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53</a:t>
            </a:fld>
            <a:endParaRPr lang="ar-SA"/>
          </a:p>
        </p:txBody>
      </p:sp>
      <p:sp>
        <p:nvSpPr>
          <p:cNvPr id="5" name="عنوان 4"/>
          <p:cNvSpPr>
            <a:spLocks noGrp="1"/>
          </p:cNvSpPr>
          <p:nvPr>
            <p:ph type="title"/>
          </p:nvPr>
        </p:nvSpPr>
        <p:spPr/>
        <p:txBody>
          <a:bodyPr/>
          <a:lstStyle/>
          <a:p>
            <a:r>
              <a:rPr lang="ar-SY" dirty="0" smtClean="0"/>
              <a:t>تنفيذ الاستراتيجية</a:t>
            </a:r>
            <a:endParaRPr lang="ar-SY" dirty="0"/>
          </a:p>
        </p:txBody>
      </p:sp>
    </p:spTree>
    <p:extLst>
      <p:ext uri="{BB962C8B-B14F-4D97-AF65-F5344CB8AC3E}">
        <p14:creationId xmlns:p14="http://schemas.microsoft.com/office/powerpoint/2010/main" val="3040253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Y" dirty="0" smtClean="0"/>
              <a:t>تصميم نظم الرقابة: يتعين على المنظمة وضع نظم رقابة إدارية فعالة مناسبة ويجب عليها تقرير أفضل وسيلة لتقييم الأداء والرقابة على تصرفات الوحدات الفرعية وينبغي أن تتحلى هذه النظم بقدر عالٍ من المرونة لتشجيع المبدعين وأن تكون في خدمة الإدارة بالإبداع وليس العكس.</a:t>
            </a:r>
          </a:p>
          <a:p>
            <a:r>
              <a:rPr lang="ar-SY" dirty="0" smtClean="0"/>
              <a:t>المواءمة بين الاستراتيجية والهياكل والأنظمة الرقابية: إذا ما اردت المنظمة النجاح فلابد أن تحقق توافقاً بين الاستراتيجية والهياكل التنظيمية وتظم الرقابة والاطلاع على الوسائل المختلفة لإدراك تلك الغاية.</a:t>
            </a:r>
          </a:p>
          <a:p>
            <a:pPr marL="0" indent="0">
              <a:buNone/>
            </a:pPr>
            <a:r>
              <a:rPr lang="ar-SY" dirty="0" smtClean="0"/>
              <a:t>على سبيل المثال تتطلب استراتيجية الريادة في التكلفة إبقاء المنظمة بسيطة (لخفض التكلفة) وأن تؤكد الرقابة ضرورة الكفاءة الإنتاجية. ومن ناحية أخرى نجد ان استراتيجية تمييز منتجات الشركة بالاعتماد  على خصائص تكنولوجية منفردة تظهر الحاجة الى وضع النظم الرقابية التي يجب أن تحث على الإبداع.</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54</a:t>
            </a:fld>
            <a:endParaRPr lang="ar-SA"/>
          </a:p>
        </p:txBody>
      </p:sp>
      <p:sp>
        <p:nvSpPr>
          <p:cNvPr id="5" name="عنوان 4"/>
          <p:cNvSpPr>
            <a:spLocks noGrp="1"/>
          </p:cNvSpPr>
          <p:nvPr>
            <p:ph type="title"/>
          </p:nvPr>
        </p:nvSpPr>
        <p:spPr/>
        <p:txBody>
          <a:bodyPr/>
          <a:lstStyle/>
          <a:p>
            <a:r>
              <a:rPr lang="ar-SY" dirty="0"/>
              <a:t>تنفيذ الاستراتيجية</a:t>
            </a:r>
          </a:p>
        </p:txBody>
      </p:sp>
    </p:spTree>
    <p:extLst>
      <p:ext uri="{BB962C8B-B14F-4D97-AF65-F5344CB8AC3E}">
        <p14:creationId xmlns:p14="http://schemas.microsoft.com/office/powerpoint/2010/main" val="1731478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إدارة التغيير الاستراتيجي: إننا نعيش في عالم يكاد يكون الثابت الوحيد هو التغيير. لأن التغيير يعتبر عنصرا حتمياً فإن المنظمات التي تنجح على المدى الطويل هي التي تتمكن من التوفيق استراتيجيتها وهياكلها التنظيمية مع العالم المتغير. وعلى المدير أن يمعن في عملية إدارة التغيير والأساليب التكتيكية المختلفة التي يمكن له استخدامها لتنفيذ التغيير الاستراتيجي بنجاح وسيكون نمط الإدارة بالإبداع من أكثر الأنماط الإدارية انسجاماً مع إدارة التغيير إذ أن الإبداع الإداري أحد أهم مكونات التغيير.</a:t>
            </a:r>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55</a:t>
            </a:fld>
            <a:endParaRPr lang="ar-SA"/>
          </a:p>
        </p:txBody>
      </p:sp>
      <p:sp>
        <p:nvSpPr>
          <p:cNvPr id="5" name="عنوان 4"/>
          <p:cNvSpPr>
            <a:spLocks noGrp="1"/>
          </p:cNvSpPr>
          <p:nvPr>
            <p:ph type="title"/>
          </p:nvPr>
        </p:nvSpPr>
        <p:spPr/>
        <p:txBody>
          <a:bodyPr/>
          <a:lstStyle/>
          <a:p>
            <a:r>
              <a:rPr lang="ar-SY" dirty="0"/>
              <a:t>تنفيذ الاستراتيجية</a:t>
            </a:r>
          </a:p>
        </p:txBody>
      </p:sp>
    </p:spTree>
    <p:extLst>
      <p:ext uri="{BB962C8B-B14F-4D97-AF65-F5344CB8AC3E}">
        <p14:creationId xmlns:p14="http://schemas.microsoft.com/office/powerpoint/2010/main" val="3881330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عملية التخطيط الاستراتيجي عملية مستمرة وبمجرد الانتهاء من تنفيذ الاستراتيجية فإنه يجب مراقبة العمليات المرتبطة بتنفيذ الاستراتيجية لتحديد إلى أي مدى تم إنجاز الأهداف الاستراتيجية وترتد تلك المعلومات على مستوى المنظمة من خلال التغذية العكسية وهذا الأمر يدعم إعادة تأكيد أهداف المنظمة الحالية و الاستراتيجيات والاقتراحات المرتبطة بالتغيير. وعلى سبيل مثال من الممكن أن يثبت أن الهدف الاستراتيجي اتسم بالتفاؤل الكبير وبناء عليه يتم في المستقبل وضع اهداف اقل طموحاً </a:t>
            </a:r>
            <a:r>
              <a:rPr lang="ar-SY" dirty="0" err="1" smtClean="0"/>
              <a:t>ةقد</a:t>
            </a:r>
            <a:r>
              <a:rPr lang="ar-SY" dirty="0" smtClean="0"/>
              <a:t> تظهر التغذية العكسية أن الأهداف الاستراتيجية قابلة للتحقيق ولكن كانت عمليات التنفيذ فقيرة وفي هذه الحالة فإنه في الدورة التالية التركيز بشكل أكبر على فعالية التنفيذ، التغذية الراجعة هي من أهم جوانب الرقابة التنظيمية.</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56</a:t>
            </a:fld>
            <a:endParaRPr lang="ar-SA"/>
          </a:p>
        </p:txBody>
      </p:sp>
      <p:sp>
        <p:nvSpPr>
          <p:cNvPr id="5" name="عنوان 4"/>
          <p:cNvSpPr>
            <a:spLocks noGrp="1"/>
          </p:cNvSpPr>
          <p:nvPr>
            <p:ph type="title"/>
          </p:nvPr>
        </p:nvSpPr>
        <p:spPr/>
        <p:txBody>
          <a:bodyPr/>
          <a:lstStyle/>
          <a:p>
            <a:r>
              <a:rPr lang="ar-SY" dirty="0" smtClean="0"/>
              <a:t>دور التغذية العكسية... إلى أي مدى أنجزت الأهداف الاستراتيجية</a:t>
            </a:r>
            <a:endParaRPr lang="ar-SY" dirty="0"/>
          </a:p>
        </p:txBody>
      </p:sp>
    </p:spTree>
    <p:extLst>
      <p:ext uri="{BB962C8B-B14F-4D97-AF65-F5344CB8AC3E}">
        <p14:creationId xmlns:p14="http://schemas.microsoft.com/office/powerpoint/2010/main" val="1405877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بعد تمحيص تبين لنا أن أركان التفكير 4: التفكير في جوهر الأمور مثل نعدل النمو، التفكير الشمولي في كل صغيرة وكبيرة فشرارة الماس الكهربائي قد تأتي على كامل موارد المنظمة والتفكير الاستراتيجي بطبيعته مستقبلي بعديد المدى والتفكير الاستراتيجي يجي أن يكون مبدعاً لرؤية جديدة مبدعة خلاقاً لفرص وآفاق جديدة للإنسان والمنظمات .</a:t>
            </a:r>
          </a:p>
          <a:p>
            <a:r>
              <a:rPr lang="ar-SY" dirty="0" smtClean="0"/>
              <a:t>إذا كان التفكير واسع الأفق فإن التخطيط الاستراتيجي له أصول وقواعد تضبطه حركته من دراسة الموارد والقدرات وتحليل الفرص والتهديدات وبناء عليه تختار الإدارة الاستراتيجية التي تحقق لها الانتصار في معركة التقدم.</a:t>
            </a:r>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57</a:t>
            </a:fld>
            <a:endParaRPr lang="ar-SA"/>
          </a:p>
        </p:txBody>
      </p:sp>
      <p:sp>
        <p:nvSpPr>
          <p:cNvPr id="5" name="عنوان 4"/>
          <p:cNvSpPr>
            <a:spLocks noGrp="1"/>
          </p:cNvSpPr>
          <p:nvPr>
            <p:ph type="title"/>
          </p:nvPr>
        </p:nvSpPr>
        <p:spPr/>
        <p:txBody>
          <a:bodyPr/>
          <a:lstStyle/>
          <a:p>
            <a:r>
              <a:rPr lang="ar-SY" dirty="0" smtClean="0"/>
              <a:t>نحو استراتيجية للنجاة من التخلف</a:t>
            </a:r>
            <a:endParaRPr lang="ar-SY" dirty="0"/>
          </a:p>
        </p:txBody>
      </p:sp>
    </p:spTree>
    <p:extLst>
      <p:ext uri="{BB962C8B-B14F-4D97-AF65-F5344CB8AC3E}">
        <p14:creationId xmlns:p14="http://schemas.microsoft.com/office/powerpoint/2010/main" val="250552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a:xfrm>
            <a:off x="3124200" y="6400800"/>
            <a:ext cx="2895600" cy="365125"/>
          </a:xfrm>
        </p:spPr>
        <p:txBody>
          <a:bodyPr/>
          <a:lstStyle/>
          <a:p>
            <a:pPr>
              <a:defRPr/>
            </a:pPr>
            <a:r>
              <a:rPr lang="ar-SY" dirty="0" smtClean="0"/>
              <a:t>المهندس خالد ياسين الشيخ</a:t>
            </a:r>
            <a:endParaRPr lang="en-US" dirty="0"/>
          </a:p>
        </p:txBody>
      </p:sp>
      <p:sp>
        <p:nvSpPr>
          <p:cNvPr id="15"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89F238E0-0276-40EF-81C2-23F1B961A840}" type="slidenum">
              <a:rPr lang="ar-SA" altLang="ar-SY">
                <a:latin typeface="Arial" panose="020B0604020202020204" pitchFamily="34" charset="0"/>
                <a:cs typeface="Arial" panose="020B0604020202020204" pitchFamily="34" charset="0"/>
              </a:rPr>
              <a:pPr eaLnBrk="1" hangingPunct="1"/>
              <a:t>58</a:t>
            </a:fld>
            <a:endParaRPr lang="en-US" altLang="ar-SY">
              <a:latin typeface="Arial" panose="020B0604020202020204" pitchFamily="34" charset="0"/>
              <a:cs typeface="Arial" panose="020B0604020202020204" pitchFamily="34" charset="0"/>
            </a:endParaRPr>
          </a:p>
        </p:txBody>
      </p:sp>
      <p:sp>
        <p:nvSpPr>
          <p:cNvPr id="27652" name="Rectangle 2"/>
          <p:cNvSpPr>
            <a:spLocks noGrp="1" noChangeArrowheads="1"/>
          </p:cNvSpPr>
          <p:nvPr>
            <p:ph type="title"/>
          </p:nvPr>
        </p:nvSpPr>
        <p:spPr>
          <a:xfrm>
            <a:off x="457200" y="685800"/>
            <a:ext cx="8229600" cy="838200"/>
          </a:xfrm>
        </p:spPr>
        <p:txBody>
          <a:bodyP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الخطوات العشر للتخطيط الاستراتيجي</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879619" name="AutoShape 3"/>
          <p:cNvSpPr>
            <a:spLocks noChangeArrowheads="1"/>
          </p:cNvSpPr>
          <p:nvPr/>
        </p:nvSpPr>
        <p:spPr bwMode="auto">
          <a:xfrm>
            <a:off x="304800" y="1981200"/>
            <a:ext cx="6934200" cy="7620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الإعداد والتحضير لعملية التخطيط الاستراتيجي</a:t>
            </a:r>
          </a:p>
          <a:p>
            <a:pPr lvl="2" eaLnBrk="1" hangingPunct="1">
              <a:spcBef>
                <a:spcPct val="20000"/>
              </a:spcBef>
              <a:buClr>
                <a:srgbClr val="003399"/>
              </a:buClr>
              <a:buSzPct val="65000"/>
              <a:buFont typeface="Wingdings" panose="05000000000000000000" pitchFamily="2" charset="2"/>
              <a:buNone/>
            </a:pPr>
            <a:r>
              <a:rPr lang="ar-SA" altLang="ar-SY" sz="1600" b="1">
                <a:solidFill>
                  <a:schemeClr val="folHlink"/>
                </a:solidFill>
              </a:rPr>
              <a:t>(التخطيط للتخطيط)</a:t>
            </a:r>
          </a:p>
        </p:txBody>
      </p:sp>
      <p:sp>
        <p:nvSpPr>
          <p:cNvPr id="879620" name="AutoShape 4"/>
          <p:cNvSpPr>
            <a:spLocks noChangeArrowheads="1"/>
          </p:cNvSpPr>
          <p:nvPr/>
        </p:nvSpPr>
        <p:spPr bwMode="auto">
          <a:xfrm>
            <a:off x="7391400" y="19050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الإعداد</a:t>
            </a:r>
          </a:p>
        </p:txBody>
      </p:sp>
      <p:sp>
        <p:nvSpPr>
          <p:cNvPr id="879621" name="AutoShape 5"/>
          <p:cNvSpPr>
            <a:spLocks noChangeArrowheads="1"/>
          </p:cNvSpPr>
          <p:nvPr/>
        </p:nvSpPr>
        <p:spPr bwMode="auto">
          <a:xfrm>
            <a:off x="7391400" y="28194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الهوية</a:t>
            </a:r>
          </a:p>
        </p:txBody>
      </p:sp>
      <p:sp>
        <p:nvSpPr>
          <p:cNvPr id="879622" name="AutoShape 6"/>
          <p:cNvSpPr>
            <a:spLocks noChangeArrowheads="1"/>
          </p:cNvSpPr>
          <p:nvPr/>
        </p:nvSpPr>
        <p:spPr bwMode="auto">
          <a:xfrm>
            <a:off x="304800" y="2971800"/>
            <a:ext cx="69342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تعريف رسالة المؤسسة، ورؤيتها، وقيمها، وحاجاتها</a:t>
            </a:r>
          </a:p>
        </p:txBody>
      </p:sp>
      <p:sp>
        <p:nvSpPr>
          <p:cNvPr id="879623" name="AutoShape 7"/>
          <p:cNvSpPr>
            <a:spLocks noChangeArrowheads="1"/>
          </p:cNvSpPr>
          <p:nvPr/>
        </p:nvSpPr>
        <p:spPr bwMode="auto">
          <a:xfrm>
            <a:off x="304800" y="3733800"/>
            <a:ext cx="6934200" cy="914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تحليل الظروف الداخلية والخارجية للمؤسسة، </a:t>
            </a:r>
          </a:p>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وموارد المؤسسة، وعوامل النجاح الحرجة.</a:t>
            </a:r>
            <a:endParaRPr lang="en-US" altLang="ar-SY" sz="2400" b="1">
              <a:solidFill>
                <a:schemeClr val="folHlink"/>
              </a:solidFill>
            </a:endParaRPr>
          </a:p>
        </p:txBody>
      </p:sp>
      <p:sp>
        <p:nvSpPr>
          <p:cNvPr id="879624" name="AutoShape 8"/>
          <p:cNvSpPr>
            <a:spLocks noChangeArrowheads="1"/>
          </p:cNvSpPr>
          <p:nvPr/>
        </p:nvSpPr>
        <p:spPr bwMode="auto">
          <a:xfrm>
            <a:off x="7391400" y="37338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التحليل</a:t>
            </a:r>
          </a:p>
        </p:txBody>
      </p:sp>
      <p:sp>
        <p:nvSpPr>
          <p:cNvPr id="879625" name="AutoShape 9"/>
          <p:cNvSpPr>
            <a:spLocks noChangeArrowheads="1"/>
          </p:cNvSpPr>
          <p:nvPr/>
        </p:nvSpPr>
        <p:spPr bwMode="auto">
          <a:xfrm>
            <a:off x="7391400" y="46482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التوقعات</a:t>
            </a:r>
          </a:p>
        </p:txBody>
      </p:sp>
      <p:sp>
        <p:nvSpPr>
          <p:cNvPr id="879626" name="AutoShape 10"/>
          <p:cNvSpPr>
            <a:spLocks noChangeArrowheads="1"/>
          </p:cNvSpPr>
          <p:nvPr/>
        </p:nvSpPr>
        <p:spPr bwMode="auto">
          <a:xfrm>
            <a:off x="304800" y="4876800"/>
            <a:ext cx="69342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توقعات المستقبل</a:t>
            </a:r>
            <a:r>
              <a:rPr lang="en-US" altLang="ar-SY" sz="2400" b="1">
                <a:solidFill>
                  <a:schemeClr val="folHlink"/>
                </a:solidFill>
              </a:rPr>
              <a:t> </a:t>
            </a:r>
            <a:r>
              <a:rPr lang="ar-SA" altLang="ar-SY" sz="2200">
                <a:solidFill>
                  <a:schemeClr val="folHlink"/>
                </a:solidFill>
              </a:rPr>
              <a:t>(الأهداف الاستراتيجية) </a:t>
            </a:r>
            <a:r>
              <a:rPr lang="en-US" altLang="ar-SY" sz="2200">
                <a:solidFill>
                  <a:schemeClr val="folHlink"/>
                </a:solidFill>
              </a:rPr>
              <a:t>+</a:t>
            </a:r>
            <a:r>
              <a:rPr lang="ar-SA" altLang="ar-SY" sz="2200">
                <a:solidFill>
                  <a:schemeClr val="folHlink"/>
                </a:solidFill>
              </a:rPr>
              <a:t> (الأهداف التنفيذية)</a:t>
            </a:r>
          </a:p>
        </p:txBody>
      </p:sp>
      <p:sp>
        <p:nvSpPr>
          <p:cNvPr id="879627" name="AutoShape 11"/>
          <p:cNvSpPr>
            <a:spLocks noChangeArrowheads="1"/>
          </p:cNvSpPr>
          <p:nvPr/>
        </p:nvSpPr>
        <p:spPr bwMode="auto">
          <a:xfrm>
            <a:off x="7391400" y="55626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الأهداف</a:t>
            </a:r>
          </a:p>
          <a:p>
            <a:pPr algn="ctr" eaLnBrk="1" hangingPunct="1">
              <a:buClr>
                <a:schemeClr val="bg2"/>
              </a:buClr>
              <a:buSzPct val="70000"/>
              <a:buFont typeface="Wingdings" panose="05000000000000000000" pitchFamily="2" charset="2"/>
              <a:buNone/>
            </a:pPr>
            <a:r>
              <a:rPr lang="ar-SA" altLang="ar-SY" b="1">
                <a:solidFill>
                  <a:schemeClr val="bg1"/>
                </a:solidFill>
              </a:rPr>
              <a:t>الاستراتيجية</a:t>
            </a:r>
          </a:p>
        </p:txBody>
      </p:sp>
      <p:sp>
        <p:nvSpPr>
          <p:cNvPr id="879628" name="AutoShape 12"/>
          <p:cNvSpPr>
            <a:spLocks noChangeArrowheads="1"/>
          </p:cNvSpPr>
          <p:nvPr/>
        </p:nvSpPr>
        <p:spPr bwMode="auto">
          <a:xfrm>
            <a:off x="304800" y="5715000"/>
            <a:ext cx="6934200" cy="6858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400" b="1">
                <a:solidFill>
                  <a:schemeClr val="folHlink"/>
                </a:solidFill>
              </a:rPr>
              <a:t>تحديد الأهداف الاستراتيجية.</a:t>
            </a:r>
          </a:p>
        </p:txBody>
      </p:sp>
    </p:spTree>
    <p:extLst>
      <p:ext uri="{BB962C8B-B14F-4D97-AF65-F5344CB8AC3E}">
        <p14:creationId xmlns:p14="http://schemas.microsoft.com/office/powerpoint/2010/main" val="2657533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9620"/>
                                        </p:tgtEl>
                                        <p:attrNameLst>
                                          <p:attrName>style.visibility</p:attrName>
                                        </p:attrNameLst>
                                      </p:cBhvr>
                                      <p:to>
                                        <p:strVal val="visible"/>
                                      </p:to>
                                    </p:set>
                                    <p:anim calcmode="lin" valueType="num">
                                      <p:cBhvr additive="base">
                                        <p:cTn id="7" dur="500" fill="hold"/>
                                        <p:tgtEl>
                                          <p:spTgt spid="879620"/>
                                        </p:tgtEl>
                                        <p:attrNameLst>
                                          <p:attrName>ppt_x</p:attrName>
                                        </p:attrNameLst>
                                      </p:cBhvr>
                                      <p:tavLst>
                                        <p:tav tm="0">
                                          <p:val>
                                            <p:strVal val="#ppt_x"/>
                                          </p:val>
                                        </p:tav>
                                        <p:tav tm="100000">
                                          <p:val>
                                            <p:strVal val="#ppt_x"/>
                                          </p:val>
                                        </p:tav>
                                      </p:tavLst>
                                    </p:anim>
                                    <p:anim calcmode="lin" valueType="num">
                                      <p:cBhvr additive="base">
                                        <p:cTn id="8" dur="500" fill="hold"/>
                                        <p:tgtEl>
                                          <p:spTgt spid="8796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9619"/>
                                        </p:tgtEl>
                                        <p:attrNameLst>
                                          <p:attrName>style.visibility</p:attrName>
                                        </p:attrNameLst>
                                      </p:cBhvr>
                                      <p:to>
                                        <p:strVal val="visible"/>
                                      </p:to>
                                    </p:set>
                                    <p:anim calcmode="lin" valueType="num">
                                      <p:cBhvr additive="base">
                                        <p:cTn id="13" dur="500" fill="hold"/>
                                        <p:tgtEl>
                                          <p:spTgt spid="879619"/>
                                        </p:tgtEl>
                                        <p:attrNameLst>
                                          <p:attrName>ppt_x</p:attrName>
                                        </p:attrNameLst>
                                      </p:cBhvr>
                                      <p:tavLst>
                                        <p:tav tm="0">
                                          <p:val>
                                            <p:strVal val="#ppt_x"/>
                                          </p:val>
                                        </p:tav>
                                        <p:tav tm="100000">
                                          <p:val>
                                            <p:strVal val="#ppt_x"/>
                                          </p:val>
                                        </p:tav>
                                      </p:tavLst>
                                    </p:anim>
                                    <p:anim calcmode="lin" valueType="num">
                                      <p:cBhvr additive="base">
                                        <p:cTn id="14" dur="500" fill="hold"/>
                                        <p:tgtEl>
                                          <p:spTgt spid="8796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9621"/>
                                        </p:tgtEl>
                                        <p:attrNameLst>
                                          <p:attrName>style.visibility</p:attrName>
                                        </p:attrNameLst>
                                      </p:cBhvr>
                                      <p:to>
                                        <p:strVal val="visible"/>
                                      </p:to>
                                    </p:set>
                                    <p:anim calcmode="lin" valueType="num">
                                      <p:cBhvr additive="base">
                                        <p:cTn id="19" dur="500" fill="hold"/>
                                        <p:tgtEl>
                                          <p:spTgt spid="879621"/>
                                        </p:tgtEl>
                                        <p:attrNameLst>
                                          <p:attrName>ppt_x</p:attrName>
                                        </p:attrNameLst>
                                      </p:cBhvr>
                                      <p:tavLst>
                                        <p:tav tm="0">
                                          <p:val>
                                            <p:strVal val="#ppt_x"/>
                                          </p:val>
                                        </p:tav>
                                        <p:tav tm="100000">
                                          <p:val>
                                            <p:strVal val="#ppt_x"/>
                                          </p:val>
                                        </p:tav>
                                      </p:tavLst>
                                    </p:anim>
                                    <p:anim calcmode="lin" valueType="num">
                                      <p:cBhvr additive="base">
                                        <p:cTn id="20" dur="500" fill="hold"/>
                                        <p:tgtEl>
                                          <p:spTgt spid="8796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9622"/>
                                        </p:tgtEl>
                                        <p:attrNameLst>
                                          <p:attrName>style.visibility</p:attrName>
                                        </p:attrNameLst>
                                      </p:cBhvr>
                                      <p:to>
                                        <p:strVal val="visible"/>
                                      </p:to>
                                    </p:set>
                                    <p:anim calcmode="lin" valueType="num">
                                      <p:cBhvr additive="base">
                                        <p:cTn id="25" dur="500" fill="hold"/>
                                        <p:tgtEl>
                                          <p:spTgt spid="879622"/>
                                        </p:tgtEl>
                                        <p:attrNameLst>
                                          <p:attrName>ppt_x</p:attrName>
                                        </p:attrNameLst>
                                      </p:cBhvr>
                                      <p:tavLst>
                                        <p:tav tm="0">
                                          <p:val>
                                            <p:strVal val="#ppt_x"/>
                                          </p:val>
                                        </p:tav>
                                        <p:tav tm="100000">
                                          <p:val>
                                            <p:strVal val="#ppt_x"/>
                                          </p:val>
                                        </p:tav>
                                      </p:tavLst>
                                    </p:anim>
                                    <p:anim calcmode="lin" valueType="num">
                                      <p:cBhvr additive="base">
                                        <p:cTn id="26" dur="500" fill="hold"/>
                                        <p:tgtEl>
                                          <p:spTgt spid="8796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9624"/>
                                        </p:tgtEl>
                                        <p:attrNameLst>
                                          <p:attrName>style.visibility</p:attrName>
                                        </p:attrNameLst>
                                      </p:cBhvr>
                                      <p:to>
                                        <p:strVal val="visible"/>
                                      </p:to>
                                    </p:set>
                                    <p:anim calcmode="lin" valueType="num">
                                      <p:cBhvr additive="base">
                                        <p:cTn id="31" dur="500" fill="hold"/>
                                        <p:tgtEl>
                                          <p:spTgt spid="879624"/>
                                        </p:tgtEl>
                                        <p:attrNameLst>
                                          <p:attrName>ppt_x</p:attrName>
                                        </p:attrNameLst>
                                      </p:cBhvr>
                                      <p:tavLst>
                                        <p:tav tm="0">
                                          <p:val>
                                            <p:strVal val="#ppt_x"/>
                                          </p:val>
                                        </p:tav>
                                        <p:tav tm="100000">
                                          <p:val>
                                            <p:strVal val="#ppt_x"/>
                                          </p:val>
                                        </p:tav>
                                      </p:tavLst>
                                    </p:anim>
                                    <p:anim calcmode="lin" valueType="num">
                                      <p:cBhvr additive="base">
                                        <p:cTn id="32" dur="500" fill="hold"/>
                                        <p:tgtEl>
                                          <p:spTgt spid="8796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79623"/>
                                        </p:tgtEl>
                                        <p:attrNameLst>
                                          <p:attrName>style.visibility</p:attrName>
                                        </p:attrNameLst>
                                      </p:cBhvr>
                                      <p:to>
                                        <p:strVal val="visible"/>
                                      </p:to>
                                    </p:set>
                                    <p:anim calcmode="lin" valueType="num">
                                      <p:cBhvr additive="base">
                                        <p:cTn id="37" dur="500" fill="hold"/>
                                        <p:tgtEl>
                                          <p:spTgt spid="879623"/>
                                        </p:tgtEl>
                                        <p:attrNameLst>
                                          <p:attrName>ppt_x</p:attrName>
                                        </p:attrNameLst>
                                      </p:cBhvr>
                                      <p:tavLst>
                                        <p:tav tm="0">
                                          <p:val>
                                            <p:strVal val="#ppt_x"/>
                                          </p:val>
                                        </p:tav>
                                        <p:tav tm="100000">
                                          <p:val>
                                            <p:strVal val="#ppt_x"/>
                                          </p:val>
                                        </p:tav>
                                      </p:tavLst>
                                    </p:anim>
                                    <p:anim calcmode="lin" valueType="num">
                                      <p:cBhvr additive="base">
                                        <p:cTn id="38" dur="500" fill="hold"/>
                                        <p:tgtEl>
                                          <p:spTgt spid="87962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79625"/>
                                        </p:tgtEl>
                                        <p:attrNameLst>
                                          <p:attrName>style.visibility</p:attrName>
                                        </p:attrNameLst>
                                      </p:cBhvr>
                                      <p:to>
                                        <p:strVal val="visible"/>
                                      </p:to>
                                    </p:set>
                                    <p:anim calcmode="lin" valueType="num">
                                      <p:cBhvr additive="base">
                                        <p:cTn id="43" dur="500" fill="hold"/>
                                        <p:tgtEl>
                                          <p:spTgt spid="879625"/>
                                        </p:tgtEl>
                                        <p:attrNameLst>
                                          <p:attrName>ppt_x</p:attrName>
                                        </p:attrNameLst>
                                      </p:cBhvr>
                                      <p:tavLst>
                                        <p:tav tm="0">
                                          <p:val>
                                            <p:strVal val="#ppt_x"/>
                                          </p:val>
                                        </p:tav>
                                        <p:tav tm="100000">
                                          <p:val>
                                            <p:strVal val="#ppt_x"/>
                                          </p:val>
                                        </p:tav>
                                      </p:tavLst>
                                    </p:anim>
                                    <p:anim calcmode="lin" valueType="num">
                                      <p:cBhvr additive="base">
                                        <p:cTn id="44" dur="500" fill="hold"/>
                                        <p:tgtEl>
                                          <p:spTgt spid="87962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9626"/>
                                        </p:tgtEl>
                                        <p:attrNameLst>
                                          <p:attrName>style.visibility</p:attrName>
                                        </p:attrNameLst>
                                      </p:cBhvr>
                                      <p:to>
                                        <p:strVal val="visible"/>
                                      </p:to>
                                    </p:set>
                                    <p:anim calcmode="lin" valueType="num">
                                      <p:cBhvr additive="base">
                                        <p:cTn id="49" dur="500" fill="hold"/>
                                        <p:tgtEl>
                                          <p:spTgt spid="879626"/>
                                        </p:tgtEl>
                                        <p:attrNameLst>
                                          <p:attrName>ppt_x</p:attrName>
                                        </p:attrNameLst>
                                      </p:cBhvr>
                                      <p:tavLst>
                                        <p:tav tm="0">
                                          <p:val>
                                            <p:strVal val="#ppt_x"/>
                                          </p:val>
                                        </p:tav>
                                        <p:tav tm="100000">
                                          <p:val>
                                            <p:strVal val="#ppt_x"/>
                                          </p:val>
                                        </p:tav>
                                      </p:tavLst>
                                    </p:anim>
                                    <p:anim calcmode="lin" valueType="num">
                                      <p:cBhvr additive="base">
                                        <p:cTn id="50" dur="500" fill="hold"/>
                                        <p:tgtEl>
                                          <p:spTgt spid="87962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79627"/>
                                        </p:tgtEl>
                                        <p:attrNameLst>
                                          <p:attrName>style.visibility</p:attrName>
                                        </p:attrNameLst>
                                      </p:cBhvr>
                                      <p:to>
                                        <p:strVal val="visible"/>
                                      </p:to>
                                    </p:set>
                                    <p:anim calcmode="lin" valueType="num">
                                      <p:cBhvr additive="base">
                                        <p:cTn id="55" dur="500" fill="hold"/>
                                        <p:tgtEl>
                                          <p:spTgt spid="879627"/>
                                        </p:tgtEl>
                                        <p:attrNameLst>
                                          <p:attrName>ppt_x</p:attrName>
                                        </p:attrNameLst>
                                      </p:cBhvr>
                                      <p:tavLst>
                                        <p:tav tm="0">
                                          <p:val>
                                            <p:strVal val="#ppt_x"/>
                                          </p:val>
                                        </p:tav>
                                        <p:tav tm="100000">
                                          <p:val>
                                            <p:strVal val="#ppt_x"/>
                                          </p:val>
                                        </p:tav>
                                      </p:tavLst>
                                    </p:anim>
                                    <p:anim calcmode="lin" valueType="num">
                                      <p:cBhvr additive="base">
                                        <p:cTn id="56" dur="500" fill="hold"/>
                                        <p:tgtEl>
                                          <p:spTgt spid="87962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79628"/>
                                        </p:tgtEl>
                                        <p:attrNameLst>
                                          <p:attrName>style.visibility</p:attrName>
                                        </p:attrNameLst>
                                      </p:cBhvr>
                                      <p:to>
                                        <p:strVal val="visible"/>
                                      </p:to>
                                    </p:set>
                                    <p:anim calcmode="lin" valueType="num">
                                      <p:cBhvr additive="base">
                                        <p:cTn id="61" dur="500" fill="hold"/>
                                        <p:tgtEl>
                                          <p:spTgt spid="879628"/>
                                        </p:tgtEl>
                                        <p:attrNameLst>
                                          <p:attrName>ppt_x</p:attrName>
                                        </p:attrNameLst>
                                      </p:cBhvr>
                                      <p:tavLst>
                                        <p:tav tm="0">
                                          <p:val>
                                            <p:strVal val="#ppt_x"/>
                                          </p:val>
                                        </p:tav>
                                        <p:tav tm="100000">
                                          <p:val>
                                            <p:strVal val="#ppt_x"/>
                                          </p:val>
                                        </p:tav>
                                      </p:tavLst>
                                    </p:anim>
                                    <p:anim calcmode="lin" valueType="num">
                                      <p:cBhvr additive="base">
                                        <p:cTn id="62" dur="500" fill="hold"/>
                                        <p:tgtEl>
                                          <p:spTgt spid="879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nimBg="1"/>
      <p:bldP spid="879620" grpId="0" animBg="1"/>
      <p:bldP spid="879621" grpId="0" animBg="1"/>
      <p:bldP spid="879622" grpId="0" animBg="1"/>
      <p:bldP spid="879623" grpId="0" animBg="1"/>
      <p:bldP spid="879624" grpId="0" animBg="1"/>
      <p:bldP spid="879625" grpId="0" animBg="1"/>
      <p:bldP spid="879626" grpId="0" animBg="1"/>
      <p:bldP spid="879627" grpId="0" animBg="1"/>
      <p:bldP spid="8796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pPr>
              <a:defRPr/>
            </a:pPr>
            <a:r>
              <a:rPr lang="ar-SY" dirty="0" smtClean="0"/>
              <a:t>المهندس خالد ياسين الشيخ</a:t>
            </a:r>
            <a:endParaRPr lang="en-US" dirty="0"/>
          </a:p>
        </p:txBody>
      </p:sp>
      <p:sp>
        <p:nvSpPr>
          <p:cNvPr id="15"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81D9942A-62E0-4E4F-ACF7-D84471A29B41}" type="slidenum">
              <a:rPr lang="ar-SA" altLang="ar-SY">
                <a:latin typeface="Arial" panose="020B0604020202020204" pitchFamily="34" charset="0"/>
                <a:cs typeface="Arial" panose="020B0604020202020204" pitchFamily="34" charset="0"/>
              </a:rPr>
              <a:pPr eaLnBrk="1" hangingPunct="1"/>
              <a:t>59</a:t>
            </a:fld>
            <a:endParaRPr lang="en-US" altLang="ar-SY">
              <a:latin typeface="Arial" panose="020B0604020202020204" pitchFamily="34" charset="0"/>
              <a:cs typeface="Arial" panose="020B0604020202020204" pitchFamily="34" charset="0"/>
            </a:endParaRPr>
          </a:p>
        </p:txBody>
      </p:sp>
      <p:sp>
        <p:nvSpPr>
          <p:cNvPr id="28676" name="Rectangle 2"/>
          <p:cNvSpPr>
            <a:spLocks noGrp="1" noChangeArrowheads="1"/>
          </p:cNvSpPr>
          <p:nvPr>
            <p:ph type="title"/>
          </p:nvPr>
        </p:nvSpPr>
        <p:spPr>
          <a:xfrm>
            <a:off x="457200" y="762000"/>
            <a:ext cx="8229600" cy="838200"/>
          </a:xfrm>
        </p:spPr>
        <p:txBody>
          <a:bodyP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الخطوات العشر للتخطيط الاستراتيجي</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880643" name="AutoShape 3"/>
          <p:cNvSpPr>
            <a:spLocks noChangeArrowheads="1"/>
          </p:cNvSpPr>
          <p:nvPr/>
        </p:nvSpPr>
        <p:spPr bwMode="auto">
          <a:xfrm>
            <a:off x="304800" y="1981200"/>
            <a:ext cx="6934200" cy="7620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800" b="1">
                <a:solidFill>
                  <a:schemeClr val="folHlink"/>
                </a:solidFill>
              </a:rPr>
              <a:t>وضع أهداف المؤسسة بشكل محدد وقابل للقياس.</a:t>
            </a:r>
          </a:p>
        </p:txBody>
      </p:sp>
      <p:sp>
        <p:nvSpPr>
          <p:cNvPr id="880644" name="AutoShape 4"/>
          <p:cNvSpPr>
            <a:spLocks noChangeArrowheads="1"/>
          </p:cNvSpPr>
          <p:nvPr/>
        </p:nvSpPr>
        <p:spPr bwMode="auto">
          <a:xfrm>
            <a:off x="7391400" y="19050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الأهداف</a:t>
            </a:r>
          </a:p>
          <a:p>
            <a:pPr algn="ctr" eaLnBrk="1" hangingPunct="1">
              <a:buClr>
                <a:schemeClr val="bg2"/>
              </a:buClr>
              <a:buSzPct val="70000"/>
              <a:buFont typeface="Wingdings" panose="05000000000000000000" pitchFamily="2" charset="2"/>
              <a:buNone/>
            </a:pPr>
            <a:r>
              <a:rPr lang="ar-SA" altLang="ar-SY" sz="2000" b="1">
                <a:solidFill>
                  <a:schemeClr val="bg1"/>
                </a:solidFill>
              </a:rPr>
              <a:t>التنفيذية</a:t>
            </a:r>
          </a:p>
        </p:txBody>
      </p:sp>
      <p:sp>
        <p:nvSpPr>
          <p:cNvPr id="880645" name="AutoShape 5"/>
          <p:cNvSpPr>
            <a:spLocks noChangeArrowheads="1"/>
          </p:cNvSpPr>
          <p:nvPr/>
        </p:nvSpPr>
        <p:spPr bwMode="auto">
          <a:xfrm>
            <a:off x="7391400" y="28194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التخطيط</a:t>
            </a:r>
          </a:p>
          <a:p>
            <a:pPr algn="ctr" eaLnBrk="1" hangingPunct="1">
              <a:buClr>
                <a:schemeClr val="bg2"/>
              </a:buClr>
              <a:buSzPct val="70000"/>
              <a:buFont typeface="Wingdings" panose="05000000000000000000" pitchFamily="2" charset="2"/>
              <a:buNone/>
            </a:pPr>
            <a:r>
              <a:rPr lang="ar-SA" altLang="ar-SY" sz="2000" b="1">
                <a:solidFill>
                  <a:schemeClr val="bg1"/>
                </a:solidFill>
              </a:rPr>
              <a:t>التنفيذي</a:t>
            </a:r>
          </a:p>
        </p:txBody>
      </p:sp>
      <p:sp>
        <p:nvSpPr>
          <p:cNvPr id="880646" name="AutoShape 6"/>
          <p:cNvSpPr>
            <a:spLocks noChangeArrowheads="1"/>
          </p:cNvSpPr>
          <p:nvPr/>
        </p:nvSpPr>
        <p:spPr bwMode="auto">
          <a:xfrm>
            <a:off x="304800" y="2971800"/>
            <a:ext cx="69342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800" b="1">
                <a:solidFill>
                  <a:schemeClr val="folHlink"/>
                </a:solidFill>
              </a:rPr>
              <a:t>التخطيط التنفيذي وتطوير الاستراتيجية وتوثيقها</a:t>
            </a:r>
            <a:endParaRPr lang="en-US" altLang="ar-SY" sz="2800" b="1">
              <a:solidFill>
                <a:schemeClr val="folHlink"/>
              </a:solidFill>
            </a:endParaRPr>
          </a:p>
        </p:txBody>
      </p:sp>
      <p:sp>
        <p:nvSpPr>
          <p:cNvPr id="880647" name="AutoShape 7"/>
          <p:cNvSpPr>
            <a:spLocks noChangeArrowheads="1"/>
          </p:cNvSpPr>
          <p:nvPr/>
        </p:nvSpPr>
        <p:spPr bwMode="auto">
          <a:xfrm>
            <a:off x="304800" y="3810000"/>
            <a:ext cx="6934200" cy="6858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800" b="1">
                <a:solidFill>
                  <a:schemeClr val="folHlink"/>
                </a:solidFill>
              </a:rPr>
              <a:t>تنفيذ الاستراتيجية.</a:t>
            </a:r>
            <a:endParaRPr lang="en-US" altLang="ar-SY" sz="2800" b="1">
              <a:solidFill>
                <a:schemeClr val="folHlink"/>
              </a:solidFill>
            </a:endParaRPr>
          </a:p>
        </p:txBody>
      </p:sp>
      <p:sp>
        <p:nvSpPr>
          <p:cNvPr id="880648" name="AutoShape 8"/>
          <p:cNvSpPr>
            <a:spLocks noChangeArrowheads="1"/>
          </p:cNvSpPr>
          <p:nvPr/>
        </p:nvSpPr>
        <p:spPr bwMode="auto">
          <a:xfrm>
            <a:off x="7391400" y="37338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التنفيذ</a:t>
            </a:r>
          </a:p>
        </p:txBody>
      </p:sp>
      <p:sp>
        <p:nvSpPr>
          <p:cNvPr id="880649" name="AutoShape 9"/>
          <p:cNvSpPr>
            <a:spLocks noChangeArrowheads="1"/>
          </p:cNvSpPr>
          <p:nvPr/>
        </p:nvSpPr>
        <p:spPr bwMode="auto">
          <a:xfrm>
            <a:off x="7391400" y="46482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القياس</a:t>
            </a:r>
          </a:p>
        </p:txBody>
      </p:sp>
      <p:sp>
        <p:nvSpPr>
          <p:cNvPr id="880650" name="AutoShape 10"/>
          <p:cNvSpPr>
            <a:spLocks noChangeArrowheads="1"/>
          </p:cNvSpPr>
          <p:nvPr/>
        </p:nvSpPr>
        <p:spPr bwMode="auto">
          <a:xfrm>
            <a:off x="304800" y="4800600"/>
            <a:ext cx="69342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800" b="1">
                <a:solidFill>
                  <a:schemeClr val="folHlink"/>
                </a:solidFill>
              </a:rPr>
              <a:t>قياس الأداء.</a:t>
            </a:r>
            <a:endParaRPr lang="en-US" altLang="ar-SY" sz="2800" b="1">
              <a:solidFill>
                <a:schemeClr val="folHlink"/>
              </a:solidFill>
            </a:endParaRPr>
          </a:p>
        </p:txBody>
      </p:sp>
      <p:sp>
        <p:nvSpPr>
          <p:cNvPr id="880651" name="AutoShape 11"/>
          <p:cNvSpPr>
            <a:spLocks noChangeArrowheads="1"/>
          </p:cNvSpPr>
          <p:nvPr/>
        </p:nvSpPr>
        <p:spPr bwMode="auto">
          <a:xfrm>
            <a:off x="7391400" y="5562600"/>
            <a:ext cx="13716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800" b="1">
                <a:solidFill>
                  <a:schemeClr val="bg1"/>
                </a:solidFill>
              </a:rPr>
              <a:t>التقييم</a:t>
            </a:r>
          </a:p>
        </p:txBody>
      </p:sp>
      <p:sp>
        <p:nvSpPr>
          <p:cNvPr id="880652" name="AutoShape 12"/>
          <p:cNvSpPr>
            <a:spLocks noChangeArrowheads="1"/>
          </p:cNvSpPr>
          <p:nvPr/>
        </p:nvSpPr>
        <p:spPr bwMode="auto">
          <a:xfrm>
            <a:off x="304800" y="5638800"/>
            <a:ext cx="6934200" cy="6858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ar-SY" sz="2800" b="1">
                <a:solidFill>
                  <a:schemeClr val="folHlink"/>
                </a:solidFill>
              </a:rPr>
              <a:t>التقييم والمتابعة.</a:t>
            </a:r>
          </a:p>
        </p:txBody>
      </p:sp>
    </p:spTree>
    <p:extLst>
      <p:ext uri="{BB962C8B-B14F-4D97-AF65-F5344CB8AC3E}">
        <p14:creationId xmlns:p14="http://schemas.microsoft.com/office/powerpoint/2010/main" val="163522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44"/>
                                        </p:tgtEl>
                                        <p:attrNameLst>
                                          <p:attrName>style.visibility</p:attrName>
                                        </p:attrNameLst>
                                      </p:cBhvr>
                                      <p:to>
                                        <p:strVal val="visible"/>
                                      </p:to>
                                    </p:set>
                                    <p:anim calcmode="lin" valueType="num">
                                      <p:cBhvr additive="base">
                                        <p:cTn id="7" dur="500" fill="hold"/>
                                        <p:tgtEl>
                                          <p:spTgt spid="880644"/>
                                        </p:tgtEl>
                                        <p:attrNameLst>
                                          <p:attrName>ppt_x</p:attrName>
                                        </p:attrNameLst>
                                      </p:cBhvr>
                                      <p:tavLst>
                                        <p:tav tm="0">
                                          <p:val>
                                            <p:strVal val="#ppt_x"/>
                                          </p:val>
                                        </p:tav>
                                        <p:tav tm="100000">
                                          <p:val>
                                            <p:strVal val="#ppt_x"/>
                                          </p:val>
                                        </p:tav>
                                      </p:tavLst>
                                    </p:anim>
                                    <p:anim calcmode="lin" valueType="num">
                                      <p:cBhvr additive="base">
                                        <p:cTn id="8" dur="500" fill="hold"/>
                                        <p:tgtEl>
                                          <p:spTgt spid="8806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43"/>
                                        </p:tgtEl>
                                        <p:attrNameLst>
                                          <p:attrName>style.visibility</p:attrName>
                                        </p:attrNameLst>
                                      </p:cBhvr>
                                      <p:to>
                                        <p:strVal val="visible"/>
                                      </p:to>
                                    </p:set>
                                    <p:anim calcmode="lin" valueType="num">
                                      <p:cBhvr additive="base">
                                        <p:cTn id="13" dur="500" fill="hold"/>
                                        <p:tgtEl>
                                          <p:spTgt spid="880643"/>
                                        </p:tgtEl>
                                        <p:attrNameLst>
                                          <p:attrName>ppt_x</p:attrName>
                                        </p:attrNameLst>
                                      </p:cBhvr>
                                      <p:tavLst>
                                        <p:tav tm="0">
                                          <p:val>
                                            <p:strVal val="#ppt_x"/>
                                          </p:val>
                                        </p:tav>
                                        <p:tav tm="100000">
                                          <p:val>
                                            <p:strVal val="#ppt_x"/>
                                          </p:val>
                                        </p:tav>
                                      </p:tavLst>
                                    </p:anim>
                                    <p:anim calcmode="lin" valueType="num">
                                      <p:cBhvr additive="base">
                                        <p:cTn id="14" dur="500" fill="hold"/>
                                        <p:tgtEl>
                                          <p:spTgt spid="8806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45"/>
                                        </p:tgtEl>
                                        <p:attrNameLst>
                                          <p:attrName>style.visibility</p:attrName>
                                        </p:attrNameLst>
                                      </p:cBhvr>
                                      <p:to>
                                        <p:strVal val="visible"/>
                                      </p:to>
                                    </p:set>
                                    <p:anim calcmode="lin" valueType="num">
                                      <p:cBhvr additive="base">
                                        <p:cTn id="19" dur="500" fill="hold"/>
                                        <p:tgtEl>
                                          <p:spTgt spid="880645"/>
                                        </p:tgtEl>
                                        <p:attrNameLst>
                                          <p:attrName>ppt_x</p:attrName>
                                        </p:attrNameLst>
                                      </p:cBhvr>
                                      <p:tavLst>
                                        <p:tav tm="0">
                                          <p:val>
                                            <p:strVal val="#ppt_x"/>
                                          </p:val>
                                        </p:tav>
                                        <p:tav tm="100000">
                                          <p:val>
                                            <p:strVal val="#ppt_x"/>
                                          </p:val>
                                        </p:tav>
                                      </p:tavLst>
                                    </p:anim>
                                    <p:anim calcmode="lin" valueType="num">
                                      <p:cBhvr additive="base">
                                        <p:cTn id="20" dur="500" fill="hold"/>
                                        <p:tgtEl>
                                          <p:spTgt spid="8806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46"/>
                                        </p:tgtEl>
                                        <p:attrNameLst>
                                          <p:attrName>style.visibility</p:attrName>
                                        </p:attrNameLst>
                                      </p:cBhvr>
                                      <p:to>
                                        <p:strVal val="visible"/>
                                      </p:to>
                                    </p:set>
                                    <p:anim calcmode="lin" valueType="num">
                                      <p:cBhvr additive="base">
                                        <p:cTn id="25" dur="500" fill="hold"/>
                                        <p:tgtEl>
                                          <p:spTgt spid="880646"/>
                                        </p:tgtEl>
                                        <p:attrNameLst>
                                          <p:attrName>ppt_x</p:attrName>
                                        </p:attrNameLst>
                                      </p:cBhvr>
                                      <p:tavLst>
                                        <p:tav tm="0">
                                          <p:val>
                                            <p:strVal val="#ppt_x"/>
                                          </p:val>
                                        </p:tav>
                                        <p:tav tm="100000">
                                          <p:val>
                                            <p:strVal val="#ppt_x"/>
                                          </p:val>
                                        </p:tav>
                                      </p:tavLst>
                                    </p:anim>
                                    <p:anim calcmode="lin" valueType="num">
                                      <p:cBhvr additive="base">
                                        <p:cTn id="26" dur="500" fill="hold"/>
                                        <p:tgtEl>
                                          <p:spTgt spid="88064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48"/>
                                        </p:tgtEl>
                                        <p:attrNameLst>
                                          <p:attrName>style.visibility</p:attrName>
                                        </p:attrNameLst>
                                      </p:cBhvr>
                                      <p:to>
                                        <p:strVal val="visible"/>
                                      </p:to>
                                    </p:set>
                                    <p:anim calcmode="lin" valueType="num">
                                      <p:cBhvr additive="base">
                                        <p:cTn id="31" dur="500" fill="hold"/>
                                        <p:tgtEl>
                                          <p:spTgt spid="880648"/>
                                        </p:tgtEl>
                                        <p:attrNameLst>
                                          <p:attrName>ppt_x</p:attrName>
                                        </p:attrNameLst>
                                      </p:cBhvr>
                                      <p:tavLst>
                                        <p:tav tm="0">
                                          <p:val>
                                            <p:strVal val="#ppt_x"/>
                                          </p:val>
                                        </p:tav>
                                        <p:tav tm="100000">
                                          <p:val>
                                            <p:strVal val="#ppt_x"/>
                                          </p:val>
                                        </p:tav>
                                      </p:tavLst>
                                    </p:anim>
                                    <p:anim calcmode="lin" valueType="num">
                                      <p:cBhvr additive="base">
                                        <p:cTn id="32" dur="500" fill="hold"/>
                                        <p:tgtEl>
                                          <p:spTgt spid="8806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80647"/>
                                        </p:tgtEl>
                                        <p:attrNameLst>
                                          <p:attrName>style.visibility</p:attrName>
                                        </p:attrNameLst>
                                      </p:cBhvr>
                                      <p:to>
                                        <p:strVal val="visible"/>
                                      </p:to>
                                    </p:set>
                                    <p:anim calcmode="lin" valueType="num">
                                      <p:cBhvr additive="base">
                                        <p:cTn id="37" dur="500" fill="hold"/>
                                        <p:tgtEl>
                                          <p:spTgt spid="880647"/>
                                        </p:tgtEl>
                                        <p:attrNameLst>
                                          <p:attrName>ppt_x</p:attrName>
                                        </p:attrNameLst>
                                      </p:cBhvr>
                                      <p:tavLst>
                                        <p:tav tm="0">
                                          <p:val>
                                            <p:strVal val="#ppt_x"/>
                                          </p:val>
                                        </p:tav>
                                        <p:tav tm="100000">
                                          <p:val>
                                            <p:strVal val="#ppt_x"/>
                                          </p:val>
                                        </p:tav>
                                      </p:tavLst>
                                    </p:anim>
                                    <p:anim calcmode="lin" valueType="num">
                                      <p:cBhvr additive="base">
                                        <p:cTn id="38" dur="500" fill="hold"/>
                                        <p:tgtEl>
                                          <p:spTgt spid="88064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80649"/>
                                        </p:tgtEl>
                                        <p:attrNameLst>
                                          <p:attrName>style.visibility</p:attrName>
                                        </p:attrNameLst>
                                      </p:cBhvr>
                                      <p:to>
                                        <p:strVal val="visible"/>
                                      </p:to>
                                    </p:set>
                                    <p:anim calcmode="lin" valueType="num">
                                      <p:cBhvr additive="base">
                                        <p:cTn id="43" dur="500" fill="hold"/>
                                        <p:tgtEl>
                                          <p:spTgt spid="880649"/>
                                        </p:tgtEl>
                                        <p:attrNameLst>
                                          <p:attrName>ppt_x</p:attrName>
                                        </p:attrNameLst>
                                      </p:cBhvr>
                                      <p:tavLst>
                                        <p:tav tm="0">
                                          <p:val>
                                            <p:strVal val="#ppt_x"/>
                                          </p:val>
                                        </p:tav>
                                        <p:tav tm="100000">
                                          <p:val>
                                            <p:strVal val="#ppt_x"/>
                                          </p:val>
                                        </p:tav>
                                      </p:tavLst>
                                    </p:anim>
                                    <p:anim calcmode="lin" valueType="num">
                                      <p:cBhvr additive="base">
                                        <p:cTn id="44" dur="500" fill="hold"/>
                                        <p:tgtEl>
                                          <p:spTgt spid="88064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80650"/>
                                        </p:tgtEl>
                                        <p:attrNameLst>
                                          <p:attrName>style.visibility</p:attrName>
                                        </p:attrNameLst>
                                      </p:cBhvr>
                                      <p:to>
                                        <p:strVal val="visible"/>
                                      </p:to>
                                    </p:set>
                                    <p:anim calcmode="lin" valueType="num">
                                      <p:cBhvr additive="base">
                                        <p:cTn id="49" dur="500" fill="hold"/>
                                        <p:tgtEl>
                                          <p:spTgt spid="880650"/>
                                        </p:tgtEl>
                                        <p:attrNameLst>
                                          <p:attrName>ppt_x</p:attrName>
                                        </p:attrNameLst>
                                      </p:cBhvr>
                                      <p:tavLst>
                                        <p:tav tm="0">
                                          <p:val>
                                            <p:strVal val="#ppt_x"/>
                                          </p:val>
                                        </p:tav>
                                        <p:tav tm="100000">
                                          <p:val>
                                            <p:strVal val="#ppt_x"/>
                                          </p:val>
                                        </p:tav>
                                      </p:tavLst>
                                    </p:anim>
                                    <p:anim calcmode="lin" valueType="num">
                                      <p:cBhvr additive="base">
                                        <p:cTn id="50" dur="500" fill="hold"/>
                                        <p:tgtEl>
                                          <p:spTgt spid="88065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80651"/>
                                        </p:tgtEl>
                                        <p:attrNameLst>
                                          <p:attrName>style.visibility</p:attrName>
                                        </p:attrNameLst>
                                      </p:cBhvr>
                                      <p:to>
                                        <p:strVal val="visible"/>
                                      </p:to>
                                    </p:set>
                                    <p:anim calcmode="lin" valueType="num">
                                      <p:cBhvr additive="base">
                                        <p:cTn id="55" dur="500" fill="hold"/>
                                        <p:tgtEl>
                                          <p:spTgt spid="880651"/>
                                        </p:tgtEl>
                                        <p:attrNameLst>
                                          <p:attrName>ppt_x</p:attrName>
                                        </p:attrNameLst>
                                      </p:cBhvr>
                                      <p:tavLst>
                                        <p:tav tm="0">
                                          <p:val>
                                            <p:strVal val="#ppt_x"/>
                                          </p:val>
                                        </p:tav>
                                        <p:tav tm="100000">
                                          <p:val>
                                            <p:strVal val="#ppt_x"/>
                                          </p:val>
                                        </p:tav>
                                      </p:tavLst>
                                    </p:anim>
                                    <p:anim calcmode="lin" valueType="num">
                                      <p:cBhvr additive="base">
                                        <p:cTn id="56" dur="500" fill="hold"/>
                                        <p:tgtEl>
                                          <p:spTgt spid="88065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80652"/>
                                        </p:tgtEl>
                                        <p:attrNameLst>
                                          <p:attrName>style.visibility</p:attrName>
                                        </p:attrNameLst>
                                      </p:cBhvr>
                                      <p:to>
                                        <p:strVal val="visible"/>
                                      </p:to>
                                    </p:set>
                                    <p:anim calcmode="lin" valueType="num">
                                      <p:cBhvr additive="base">
                                        <p:cTn id="61" dur="500" fill="hold"/>
                                        <p:tgtEl>
                                          <p:spTgt spid="880652"/>
                                        </p:tgtEl>
                                        <p:attrNameLst>
                                          <p:attrName>ppt_x</p:attrName>
                                        </p:attrNameLst>
                                      </p:cBhvr>
                                      <p:tavLst>
                                        <p:tav tm="0">
                                          <p:val>
                                            <p:strVal val="#ppt_x"/>
                                          </p:val>
                                        </p:tav>
                                        <p:tav tm="100000">
                                          <p:val>
                                            <p:strVal val="#ppt_x"/>
                                          </p:val>
                                        </p:tav>
                                      </p:tavLst>
                                    </p:anim>
                                    <p:anim calcmode="lin" valueType="num">
                                      <p:cBhvr additive="base">
                                        <p:cTn id="62" dur="500" fill="hold"/>
                                        <p:tgtEl>
                                          <p:spTgt spid="880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3" grpId="0" animBg="1"/>
      <p:bldP spid="880644" grpId="0" animBg="1"/>
      <p:bldP spid="880645" grpId="0" animBg="1"/>
      <p:bldP spid="880646" grpId="0" animBg="1"/>
      <p:bldP spid="880647" grpId="0" animBg="1"/>
      <p:bldP spid="880648" grpId="0" animBg="1"/>
      <p:bldP spid="880649" grpId="0" animBg="1"/>
      <p:bldP spid="880650" grpId="0" animBg="1"/>
      <p:bldP spid="880651" grpId="0" animBg="1"/>
      <p:bldP spid="8806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Autofit/>
          </a:bodyPr>
          <a:lstStyle/>
          <a:p>
            <a:r>
              <a:rPr lang="ar-SA" altLang="ar-SY" sz="3600" b="1" dirty="0"/>
              <a:t>ارتبط مفهومها بالخطط المستخدمة لإدارة المعارك والعمليات الحربية(فنون المواجهة العسكرية)، إلا أنها امتدت بعد ذلك إلى مجال الفكر الإداري، وصارت مفضلة الاستخدام لدى منظمات الأعمال وغيرها من المنظمات الأخرى المهتمة بتحليل بيئتها وتحقيق المبادرة والريادة في مجالات نشاطها.</a:t>
            </a:r>
            <a:endParaRPr lang="en-US" altLang="ar-SY" sz="3600" b="1" dirty="0"/>
          </a:p>
          <a:p>
            <a:endParaRPr lang="ar-SY" sz="36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a:t>
            </a:fld>
            <a:endParaRPr lang="ar-SA"/>
          </a:p>
        </p:txBody>
      </p:sp>
      <p:sp>
        <p:nvSpPr>
          <p:cNvPr id="5" name="عنوان 4"/>
          <p:cNvSpPr>
            <a:spLocks noGrp="1"/>
          </p:cNvSpPr>
          <p:nvPr>
            <p:ph type="title"/>
          </p:nvPr>
        </p:nvSpPr>
        <p:spPr/>
        <p:txBody>
          <a:bodyPr/>
          <a:lstStyle/>
          <a:p>
            <a:r>
              <a:rPr lang="ar-SY" sz="4800" kern="10" dirty="0" smtClean="0">
                <a:ln w="9525">
                  <a:solidFill>
                    <a:srgbClr val="800000"/>
                  </a:solidFill>
                  <a:round/>
                  <a:headEnd/>
                  <a:tailEnd/>
                </a:ln>
              </a:rPr>
              <a:t/>
            </a:r>
            <a:br>
              <a:rPr lang="ar-SY" sz="4800" kern="10" dirty="0" smtClean="0">
                <a:ln w="9525">
                  <a:solidFill>
                    <a:srgbClr val="800000"/>
                  </a:solidFill>
                  <a:round/>
                  <a:headEnd/>
                  <a:tailEnd/>
                </a:ln>
              </a:rPr>
            </a:br>
            <a:r>
              <a:rPr lang="ar-SY" sz="4800" kern="10" dirty="0" smtClean="0">
                <a:ln w="9525">
                  <a:solidFill>
                    <a:srgbClr val="800000"/>
                  </a:solidFill>
                  <a:round/>
                  <a:headEnd/>
                  <a:tailEnd/>
                </a:ln>
              </a:rPr>
              <a:t>بماذا </a:t>
            </a:r>
            <a:r>
              <a:rPr lang="ar-SY" sz="4800" kern="10" dirty="0">
                <a:ln w="9525">
                  <a:solidFill>
                    <a:srgbClr val="800000"/>
                  </a:solidFill>
                  <a:round/>
                  <a:headEnd/>
                  <a:tailEnd/>
                </a:ln>
              </a:rPr>
              <a:t>ارتبط مفهوم الإدارة </a:t>
            </a:r>
            <a:r>
              <a:rPr lang="ar-SY" sz="4800" kern="10" dirty="0" smtClean="0">
                <a:ln w="9525">
                  <a:solidFill>
                    <a:srgbClr val="800000"/>
                  </a:solidFill>
                  <a:round/>
                  <a:headEnd/>
                  <a:tailEnd/>
                </a:ln>
              </a:rPr>
              <a:t>الاستراتيجية </a:t>
            </a:r>
            <a:r>
              <a:rPr lang="ar-SY" sz="4800" kern="10" dirty="0">
                <a:ln w="9525">
                  <a:solidFill>
                    <a:srgbClr val="800000"/>
                  </a:solidFill>
                  <a:round/>
                  <a:headEnd/>
                  <a:tailEnd/>
                </a:ln>
              </a:rPr>
              <a:t>؟</a:t>
            </a:r>
            <a:br>
              <a:rPr lang="ar-SY" sz="4800" kern="10" dirty="0">
                <a:ln w="9525">
                  <a:solidFill>
                    <a:srgbClr val="800000"/>
                  </a:solidFill>
                  <a:round/>
                  <a:headEnd/>
                  <a:tailEnd/>
                </a:ln>
              </a:rPr>
            </a:br>
            <a:endParaRPr lang="ar-SY" sz="4800" dirty="0"/>
          </a:p>
        </p:txBody>
      </p:sp>
    </p:spTree>
    <p:extLst>
      <p:ext uri="{BB962C8B-B14F-4D97-AF65-F5344CB8AC3E}">
        <p14:creationId xmlns:p14="http://schemas.microsoft.com/office/powerpoint/2010/main" val="16266601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ar-SY" dirty="0" smtClean="0"/>
              <a:t>المهندس خالد الشيخ</a:t>
            </a:r>
            <a:endParaRPr lang="en-US" dirty="0"/>
          </a:p>
        </p:txBody>
      </p:sp>
      <p:sp>
        <p:nvSpPr>
          <p:cNvPr id="18"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BB40C7E-91BC-4D54-8A6B-D014BF6F68D0}" type="slidenum">
              <a:rPr lang="ar-SA" altLang="ar-SY">
                <a:latin typeface="Arial" panose="020B0604020202020204" pitchFamily="34" charset="0"/>
                <a:cs typeface="Arial" panose="020B0604020202020204" pitchFamily="34" charset="0"/>
              </a:rPr>
              <a:pPr eaLnBrk="1" hangingPunct="1"/>
              <a:t>60</a:t>
            </a:fld>
            <a:endParaRPr lang="en-US" altLang="ar-SY">
              <a:latin typeface="Arial" panose="020B0604020202020204" pitchFamily="34" charset="0"/>
              <a:cs typeface="Arial" panose="020B0604020202020204" pitchFamily="34" charset="0"/>
            </a:endParaRPr>
          </a:p>
        </p:txBody>
      </p:sp>
      <p:sp>
        <p:nvSpPr>
          <p:cNvPr id="52228" name="Rectangle 2"/>
          <p:cNvSpPr>
            <a:spLocks noGrp="1" noChangeArrowheads="1"/>
          </p:cNvSpPr>
          <p:nvPr>
            <p:ph type="title"/>
          </p:nvPr>
        </p:nvSpPr>
        <p:spPr>
          <a:xfrm>
            <a:off x="457200" y="304800"/>
            <a:ext cx="8229600" cy="1143000"/>
          </a:xfrm>
        </p:spPr>
        <p:txBody>
          <a:bodyP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أدوات التحليل : </a:t>
            </a:r>
            <a:r>
              <a:rPr lang="en-US" altLang="ar-SY" sz="4000" dirty="0" smtClean="0">
                <a:solidFill>
                  <a:schemeClr val="accent1"/>
                </a:solidFill>
                <a:latin typeface="Tahoma" panose="020B0604030504040204" pitchFamily="34" charset="0"/>
                <a:cs typeface="Tahoma" panose="020B0604030504040204" pitchFamily="34" charset="0"/>
              </a:rPr>
              <a:t>SWOT</a:t>
            </a:r>
          </a:p>
        </p:txBody>
      </p:sp>
      <p:graphicFrame>
        <p:nvGraphicFramePr>
          <p:cNvPr id="900099" name="Group 3"/>
          <p:cNvGraphicFramePr>
            <a:graphicFrameLocks noGrp="1"/>
          </p:cNvGraphicFramePr>
          <p:nvPr>
            <p:ph idx="1"/>
          </p:nvPr>
        </p:nvGraphicFramePr>
        <p:xfrm>
          <a:off x="1371600" y="1828800"/>
          <a:ext cx="7315200" cy="4302126"/>
        </p:xfrm>
        <a:graphic>
          <a:graphicData uri="http://schemas.openxmlformats.org/drawingml/2006/table">
            <a:tbl>
              <a:tblPr rtl="1"/>
              <a:tblGrid>
                <a:gridCol w="3733800"/>
                <a:gridCol w="3581400"/>
              </a:tblGrid>
              <a:tr h="2151063">
                <a:tc>
                  <a:txBody>
                    <a:bodyPr/>
                    <a:lstStyle/>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bg2"/>
                          </a:solidFill>
                          <a:effectLst/>
                          <a:latin typeface="Times New Roman" pitchFamily="18" charset="0"/>
                          <a:cs typeface="Tahoma" pitchFamily="34" charset="0"/>
                        </a:rPr>
                        <a:t>Weaknesses</a:t>
                      </a:r>
                    </a:p>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ar-SA" sz="2800" b="1" i="0" u="none" strike="noStrike" cap="none" normalizeH="0" baseline="0" dirty="0" smtClean="0">
                          <a:ln>
                            <a:noFill/>
                          </a:ln>
                          <a:solidFill>
                            <a:schemeClr val="bg2"/>
                          </a:solidFill>
                          <a:effectLst/>
                          <a:latin typeface="Times New Roman" pitchFamily="18" charset="0"/>
                          <a:cs typeface="Tahoma" pitchFamily="34" charset="0"/>
                        </a:rPr>
                        <a:t>      نقاط الضعف</a:t>
                      </a:r>
                      <a:endParaRPr kumimoji="0" lang="en-US" sz="2800" b="1" i="0" u="none" strike="noStrike" cap="none" normalizeH="0" baseline="0" dirty="0" smtClean="0">
                        <a:ln>
                          <a:noFill/>
                        </a:ln>
                        <a:solidFill>
                          <a:schemeClr val="bg2"/>
                        </a:solidFill>
                        <a:effectLst/>
                        <a:latin typeface="Times New Roman" pitchFamily="18"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smtClean="0">
                          <a:ln>
                            <a:noFill/>
                          </a:ln>
                          <a:solidFill>
                            <a:schemeClr val="bg2"/>
                          </a:solidFill>
                          <a:effectLst/>
                          <a:latin typeface="Times New Roman" pitchFamily="18" charset="0"/>
                          <a:cs typeface="Tahoma" pitchFamily="34" charset="0"/>
                        </a:rPr>
                        <a:t>Strengths</a:t>
                      </a:r>
                      <a:r>
                        <a:rPr kumimoji="0" lang="ar-SA" sz="2800" b="1" i="0" u="none" strike="noStrike" cap="none" normalizeH="0" baseline="0" smtClean="0">
                          <a:ln>
                            <a:noFill/>
                          </a:ln>
                          <a:solidFill>
                            <a:schemeClr val="bg2"/>
                          </a:solidFill>
                          <a:effectLst/>
                          <a:latin typeface="Times New Roman" pitchFamily="18" charset="0"/>
                          <a:cs typeface="Tahoma" pitchFamily="34" charset="0"/>
                        </a:rPr>
                        <a:t>      </a:t>
                      </a:r>
                    </a:p>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ar-SA" sz="2800" b="1" i="0" u="none" strike="noStrike" cap="none" normalizeH="0" baseline="0" smtClean="0">
                          <a:ln>
                            <a:noFill/>
                          </a:ln>
                          <a:solidFill>
                            <a:schemeClr val="bg2"/>
                          </a:solidFill>
                          <a:effectLst/>
                          <a:latin typeface="Times New Roman" pitchFamily="18" charset="0"/>
                          <a:cs typeface="Tahoma" pitchFamily="34" charset="0"/>
                        </a:rPr>
                        <a:t>         نقاط القوة </a:t>
                      </a:r>
                      <a:endParaRPr kumimoji="0" lang="en-US" sz="2800" b="1" i="0" u="none" strike="noStrike" cap="none" normalizeH="0" baseline="0" smtClean="0">
                        <a:ln>
                          <a:noFill/>
                        </a:ln>
                        <a:solidFill>
                          <a:schemeClr val="bg2"/>
                        </a:solidFill>
                        <a:effectLst/>
                        <a:latin typeface="Times New Roman"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598DD"/>
                    </a:solidFill>
                  </a:tcPr>
                </a:tc>
              </a:tr>
              <a:tr h="2151063">
                <a:tc>
                  <a:txBody>
                    <a:bodyPr/>
                    <a:lstStyle/>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ahoma" pitchFamily="34" charset="0"/>
                        </a:rPr>
                        <a:t>Threats</a:t>
                      </a:r>
                      <a:r>
                        <a:rPr kumimoji="0" lang="ar-SA" sz="2800" b="1" i="0" u="none" strike="noStrike" cap="none" normalizeH="0" baseline="0" dirty="0" smtClean="0">
                          <a:ln>
                            <a:noFill/>
                          </a:ln>
                          <a:solidFill>
                            <a:schemeClr val="tx1"/>
                          </a:solidFill>
                          <a:effectLst/>
                          <a:latin typeface="Times New Roman" pitchFamily="18" charset="0"/>
                          <a:cs typeface="Tahoma" pitchFamily="34" charset="0"/>
                        </a:rPr>
                        <a:t>       </a:t>
                      </a:r>
                    </a:p>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ar-SA" sz="2800" b="1" i="0" u="none" strike="noStrike" cap="none" normalizeH="0" baseline="0" dirty="0" smtClean="0">
                          <a:ln>
                            <a:noFill/>
                          </a:ln>
                          <a:solidFill>
                            <a:schemeClr val="tx1"/>
                          </a:solidFill>
                          <a:effectLst/>
                          <a:latin typeface="Times New Roman" pitchFamily="18" charset="0"/>
                          <a:cs typeface="Tahoma" pitchFamily="34" charset="0"/>
                        </a:rPr>
                        <a:t>          التهديدات</a:t>
                      </a:r>
                      <a:endParaRPr kumimoji="0" lang="en-US" sz="2800" b="1" i="0" u="none" strike="noStrike" cap="none" normalizeH="0" baseline="0" dirty="0" smtClean="0">
                        <a:ln>
                          <a:noFill/>
                        </a:ln>
                        <a:solidFill>
                          <a:schemeClr val="tx1"/>
                        </a:solidFill>
                        <a:effectLst/>
                        <a:latin typeface="Times New Roman" pitchFamily="18"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7C5D"/>
                    </a:solid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ahoma" pitchFamily="34" charset="0"/>
                        </a:rPr>
                        <a:t>Opportunities</a:t>
                      </a:r>
                      <a:r>
                        <a:rPr kumimoji="0" lang="ar-SA" sz="2800" b="1" i="0" u="none" strike="noStrike" cap="none" normalizeH="0" baseline="0" dirty="0" smtClean="0">
                          <a:ln>
                            <a:noFill/>
                          </a:ln>
                          <a:solidFill>
                            <a:schemeClr val="tx1"/>
                          </a:solidFill>
                          <a:effectLst/>
                          <a:latin typeface="Times New Roman" pitchFamily="18" charset="0"/>
                          <a:cs typeface="Tahoma" pitchFamily="34" charset="0"/>
                        </a:rPr>
                        <a:t>        </a:t>
                      </a:r>
                    </a:p>
                    <a:p>
                      <a:pPr marL="0" marR="0" lvl="0" indent="0" algn="r" defTabSz="914400" rtl="1"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ar-SA" sz="2800" b="1" i="0" u="none" strike="noStrike" cap="none" normalizeH="0" baseline="0" dirty="0" smtClean="0">
                          <a:ln>
                            <a:noFill/>
                          </a:ln>
                          <a:solidFill>
                            <a:schemeClr val="tx1"/>
                          </a:solidFill>
                          <a:effectLst/>
                          <a:latin typeface="Times New Roman" pitchFamily="18" charset="0"/>
                          <a:cs typeface="Tahoma" pitchFamily="34" charset="0"/>
                        </a:rPr>
                        <a:t>            الفرص</a:t>
                      </a:r>
                      <a:endParaRPr kumimoji="0" lang="en-US" sz="2800" b="1" i="0" u="none" strike="noStrike" cap="none" normalizeH="0" baseline="0" dirty="0" smtClean="0">
                        <a:ln>
                          <a:noFill/>
                        </a:ln>
                        <a:solidFill>
                          <a:schemeClr val="tx1"/>
                        </a:solidFill>
                        <a:effectLst/>
                        <a:latin typeface="Times New Roman"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9FF89"/>
                    </a:solidFill>
                  </a:tcPr>
                </a:tc>
              </a:tr>
            </a:tbl>
          </a:graphicData>
        </a:graphic>
      </p:graphicFrame>
      <p:sp>
        <p:nvSpPr>
          <p:cNvPr id="52240" name="Rectangle 14"/>
          <p:cNvSpPr>
            <a:spLocks noChangeArrowheads="1"/>
          </p:cNvSpPr>
          <p:nvPr/>
        </p:nvSpPr>
        <p:spPr bwMode="auto">
          <a:xfrm rot="-5400000">
            <a:off x="-1295400" y="3581400"/>
            <a:ext cx="4343400" cy="68580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800" b="1">
                <a:solidFill>
                  <a:schemeClr val="bg1"/>
                </a:solidFill>
              </a:rPr>
              <a:t>الحاضر                  المستقبل</a:t>
            </a:r>
            <a:endParaRPr lang="en-US" altLang="ar-SY" sz="2800" b="1">
              <a:solidFill>
                <a:schemeClr val="bg1"/>
              </a:solidFill>
            </a:endParaRPr>
          </a:p>
        </p:txBody>
      </p:sp>
    </p:spTree>
    <p:extLst>
      <p:ext uri="{BB962C8B-B14F-4D97-AF65-F5344CB8AC3E}">
        <p14:creationId xmlns:p14="http://schemas.microsoft.com/office/powerpoint/2010/main" val="410377972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0" lvl="0" indent="0">
              <a:buNone/>
            </a:pPr>
            <a:r>
              <a:rPr lang="ar-SA" dirty="0">
                <a:latin typeface="Simplified Arabic" pitchFamily="18" charset="-78"/>
                <a:cs typeface="Simplified Arabic" pitchFamily="18" charset="-78"/>
              </a:rPr>
              <a:t>يسمى تحليل </a:t>
            </a:r>
            <a:r>
              <a:rPr lang="ar-SA" dirty="0" err="1">
                <a:latin typeface="Simplified Arabic" pitchFamily="18" charset="-78"/>
                <a:cs typeface="Simplified Arabic" pitchFamily="18" charset="-78"/>
              </a:rPr>
              <a:t>سوات</a:t>
            </a:r>
            <a:r>
              <a:rPr lang="ar-SA" dirty="0">
                <a:latin typeface="Simplified Arabic" pitchFamily="18" charset="-78"/>
                <a:cs typeface="Simplified Arabic" pitchFamily="18" charset="-78"/>
              </a:rPr>
              <a:t> </a:t>
            </a:r>
            <a:r>
              <a:rPr lang="en-US" b="1" dirty="0">
                <a:latin typeface="Simplified Arabic" pitchFamily="18" charset="-78"/>
                <a:cs typeface="Simplified Arabic" pitchFamily="18" charset="-78"/>
              </a:rPr>
              <a:t>SWOT Analysis</a:t>
            </a:r>
            <a:r>
              <a:rPr lang="ar-SA" dirty="0">
                <a:latin typeface="Simplified Arabic" pitchFamily="18" charset="-78"/>
                <a:cs typeface="Simplified Arabic" pitchFamily="18" charset="-78"/>
              </a:rPr>
              <a:t> </a:t>
            </a:r>
            <a:r>
              <a:rPr lang="ar-SY" dirty="0">
                <a:latin typeface="Simplified Arabic" pitchFamily="18" charset="-78"/>
                <a:cs typeface="Simplified Arabic" pitchFamily="18" charset="-78"/>
              </a:rPr>
              <a:t>بـــ :</a:t>
            </a:r>
            <a:r>
              <a:rPr lang="ar-SA" dirty="0">
                <a:latin typeface="Simplified Arabic" pitchFamily="18" charset="-78"/>
                <a:cs typeface="Simplified Arabic" pitchFamily="18" charset="-78"/>
              </a:rPr>
              <a:t>(التحليل الاستراتيجي الرباعي).</a:t>
            </a:r>
            <a:endParaRPr lang="en-US" dirty="0">
              <a:latin typeface="Simplified Arabic" pitchFamily="18" charset="-78"/>
              <a:cs typeface="Simplified Arabic" pitchFamily="18" charset="-78"/>
            </a:endParaRPr>
          </a:p>
          <a:p>
            <a:pPr lvl="0"/>
            <a:r>
              <a:rPr lang="ar-SY" b="1" u="sng" dirty="0">
                <a:latin typeface="Simplified Arabic" pitchFamily="18" charset="-78"/>
                <a:cs typeface="Simplified Arabic" pitchFamily="18" charset="-78"/>
              </a:rPr>
              <a:t>نقاط القوة: </a:t>
            </a:r>
            <a:endParaRPr lang="ar-SY" b="1" u="sng" dirty="0" smtClean="0">
              <a:latin typeface="Simplified Arabic" pitchFamily="18" charset="-78"/>
              <a:cs typeface="Simplified Arabic" pitchFamily="18" charset="-78"/>
            </a:endParaRPr>
          </a:p>
          <a:p>
            <a:r>
              <a:rPr lang="ar-SY" b="1" u="sng" dirty="0">
                <a:latin typeface="Simplified Arabic" pitchFamily="18" charset="-78"/>
                <a:cs typeface="Simplified Arabic" pitchFamily="18" charset="-78"/>
              </a:rPr>
              <a:t>مهارات ذات جودة عالية في التسويق والبحث والتطوير والتكنولوجيا</a:t>
            </a:r>
            <a:r>
              <a:rPr lang="ar-SY" b="1" u="sng" dirty="0" smtClean="0">
                <a:latin typeface="Simplified Arabic" pitchFamily="18" charset="-78"/>
                <a:cs typeface="Simplified Arabic" pitchFamily="18" charset="-78"/>
              </a:rPr>
              <a:t>.</a:t>
            </a:r>
            <a:endParaRPr lang="ar-SY" b="1" u="sng" dirty="0">
              <a:latin typeface="Simplified Arabic" pitchFamily="18" charset="-78"/>
              <a:cs typeface="Simplified Arabic" pitchFamily="18" charset="-78"/>
            </a:endParaRPr>
          </a:p>
          <a:p>
            <a:pPr marL="0" lvl="0" indent="0">
              <a:buNone/>
            </a:pPr>
            <a:r>
              <a:rPr lang="ar-SY" dirty="0">
                <a:latin typeface="Simplified Arabic" pitchFamily="18" charset="-78"/>
                <a:cs typeface="Simplified Arabic" pitchFamily="18" charset="-78"/>
              </a:rPr>
              <a:t>امتلاك تكنولوجيا متطورة وموارد بشرية قادرة على تنفيد بدقة متناهية. </a:t>
            </a:r>
          </a:p>
          <a:p>
            <a:pPr marL="0" lvl="0" indent="0">
              <a:buNone/>
            </a:pPr>
            <a:r>
              <a:rPr lang="ar-SY" b="1" u="sng" dirty="0">
                <a:latin typeface="Simplified Arabic" pitchFamily="18" charset="-78"/>
                <a:cs typeface="Simplified Arabic" pitchFamily="18" charset="-78"/>
              </a:rPr>
              <a:t>نقاط الضعف</a:t>
            </a:r>
            <a:r>
              <a:rPr lang="ar-SY" b="1" u="sng" dirty="0" smtClean="0">
                <a:latin typeface="Simplified Arabic" pitchFamily="18" charset="-78"/>
                <a:cs typeface="Simplified Arabic" pitchFamily="18" charset="-78"/>
              </a:rPr>
              <a:t>:</a:t>
            </a:r>
          </a:p>
          <a:p>
            <a:pPr marL="0" indent="0">
              <a:buNone/>
            </a:pPr>
            <a:r>
              <a:rPr lang="ar-SY" b="1" u="sng" dirty="0">
                <a:latin typeface="Simplified Arabic" pitchFamily="18" charset="-78"/>
                <a:cs typeface="Simplified Arabic" pitchFamily="18" charset="-78"/>
              </a:rPr>
              <a:t>تكاليف إنتاج مرتفعة وتكنولوجيا متقادمة</a:t>
            </a:r>
            <a:r>
              <a:rPr lang="ar-SY" b="1" u="sng" dirty="0" smtClean="0">
                <a:latin typeface="Simplified Arabic" pitchFamily="18" charset="-78"/>
                <a:cs typeface="Simplified Arabic" pitchFamily="18" charset="-78"/>
              </a:rPr>
              <a:t>.</a:t>
            </a:r>
            <a:endParaRPr lang="ar-SY" b="1" u="sng" dirty="0">
              <a:latin typeface="Simplified Arabic" pitchFamily="18" charset="-78"/>
              <a:cs typeface="Simplified Arabic" pitchFamily="18" charset="-78"/>
            </a:endParaRPr>
          </a:p>
          <a:p>
            <a:pPr marL="0" lvl="0" indent="0">
              <a:buNone/>
            </a:pPr>
            <a:r>
              <a:rPr lang="ar-SY" dirty="0">
                <a:latin typeface="Simplified Arabic" pitchFamily="18" charset="-78"/>
                <a:cs typeface="Simplified Arabic" pitchFamily="18" charset="-78"/>
              </a:rPr>
              <a:t>عدم توسعها بفروعها على مستوى العالم.</a:t>
            </a:r>
          </a:p>
          <a:p>
            <a:pPr marL="0" lvl="0" indent="0">
              <a:buNone/>
            </a:pPr>
            <a:endParaRPr lang="en-US" dirty="0">
              <a:latin typeface="Simplified Arabic" pitchFamily="18" charset="-78"/>
              <a:cs typeface="Simplified Arabic" pitchFamily="18" charset="-78"/>
            </a:endParaRPr>
          </a:p>
          <a:p>
            <a:endParaRPr lang="en-US" dirty="0">
              <a:latin typeface="Simplified Arabic" pitchFamily="18" charset="-78"/>
              <a:cs typeface="Simplified Arabic" pitchFamily="18" charset="-78"/>
            </a:endParaRPr>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61</a:t>
            </a:fld>
            <a:endParaRPr lang="ar-SA"/>
          </a:p>
        </p:txBody>
      </p:sp>
      <p:sp>
        <p:nvSpPr>
          <p:cNvPr id="5" name="عنوان 4"/>
          <p:cNvSpPr>
            <a:spLocks noGrp="1"/>
          </p:cNvSpPr>
          <p:nvPr>
            <p:ph type="title"/>
          </p:nvPr>
        </p:nvSpPr>
        <p:spPr/>
        <p:txBody>
          <a:bodyPr/>
          <a:lstStyle/>
          <a:p>
            <a:r>
              <a:rPr lang="ar-SY" dirty="0">
                <a:latin typeface="Simplified Arabic" pitchFamily="18" charset="-78"/>
                <a:cs typeface="Simplified Arabic" pitchFamily="18" charset="-78"/>
              </a:rPr>
              <a:t>تحليل </a:t>
            </a:r>
            <a:r>
              <a:rPr lang="en-US" dirty="0">
                <a:latin typeface="Simplified Arabic" pitchFamily="18" charset="-78"/>
                <a:cs typeface="Simplified Arabic" pitchFamily="18" charset="-78"/>
              </a:rPr>
              <a:t>SWOT</a:t>
            </a:r>
            <a:r>
              <a:rPr lang="ar-SY" dirty="0">
                <a:latin typeface="Simplified Arabic" pitchFamily="18" charset="-78"/>
                <a:cs typeface="Simplified Arabic" pitchFamily="18" charset="-78"/>
              </a:rPr>
              <a:t> (التحليل الاستراتيجي الرباعي)</a:t>
            </a:r>
            <a:endParaRPr lang="ar-SY" dirty="0"/>
          </a:p>
        </p:txBody>
      </p:sp>
    </p:spTree>
    <p:extLst>
      <p:ext uri="{BB962C8B-B14F-4D97-AF65-F5344CB8AC3E}">
        <p14:creationId xmlns:p14="http://schemas.microsoft.com/office/powerpoint/2010/main" val="1288709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Y" b="1" u="sng" dirty="0">
                <a:latin typeface="Simplified Arabic" pitchFamily="18" charset="-78"/>
                <a:cs typeface="Simplified Arabic" pitchFamily="18" charset="-78"/>
              </a:rPr>
              <a:t>الفرص المتاحة</a:t>
            </a:r>
            <a:r>
              <a:rPr lang="ar-SY" b="1" u="sng" dirty="0" smtClean="0">
                <a:latin typeface="Simplified Arabic" pitchFamily="18" charset="-78"/>
                <a:cs typeface="Simplified Arabic" pitchFamily="18" charset="-78"/>
              </a:rPr>
              <a:t>:</a:t>
            </a:r>
          </a:p>
          <a:p>
            <a:r>
              <a:rPr lang="ar-SY" b="1" u="sng" dirty="0">
                <a:latin typeface="Simplified Arabic" pitchFamily="18" charset="-78"/>
                <a:cs typeface="Simplified Arabic" pitchFamily="18" charset="-78"/>
              </a:rPr>
              <a:t>التوسع في النشاط و </a:t>
            </a:r>
            <a:r>
              <a:rPr lang="ar-SY" b="1" u="sng" dirty="0" smtClean="0">
                <a:latin typeface="Simplified Arabic" pitchFamily="18" charset="-78"/>
                <a:cs typeface="Simplified Arabic" pitchFamily="18" charset="-78"/>
              </a:rPr>
              <a:t>اكتشاف أسواق </a:t>
            </a:r>
            <a:r>
              <a:rPr lang="ar-SY" b="1" u="sng" dirty="0">
                <a:latin typeface="Simplified Arabic" pitchFamily="18" charset="-78"/>
                <a:cs typeface="Simplified Arabic" pitchFamily="18" charset="-78"/>
              </a:rPr>
              <a:t>جديدة.</a:t>
            </a:r>
          </a:p>
          <a:p>
            <a:endParaRPr lang="ar-SY" b="1" u="sng" dirty="0" smtClean="0">
              <a:latin typeface="Simplified Arabic" pitchFamily="18" charset="-78"/>
              <a:cs typeface="Simplified Arabic" pitchFamily="18" charset="-78"/>
            </a:endParaRPr>
          </a:p>
          <a:p>
            <a:pPr marL="0" indent="0">
              <a:buNone/>
            </a:pPr>
            <a:r>
              <a:rPr lang="ar-SY" dirty="0" smtClean="0">
                <a:latin typeface="Simplified Arabic" pitchFamily="18" charset="-78"/>
                <a:cs typeface="Simplified Arabic" pitchFamily="18" charset="-78"/>
              </a:rPr>
              <a:t>إمكانية </a:t>
            </a:r>
            <a:r>
              <a:rPr lang="ar-SY" dirty="0">
                <a:latin typeface="Simplified Arabic" pitchFamily="18" charset="-78"/>
                <a:cs typeface="Simplified Arabic" pitchFamily="18" charset="-78"/>
              </a:rPr>
              <a:t>تحقيق نمو مستمر عالمي ودائم من خلال الشراكات مع الشركات العالمية مثل مايكروسوفت واي بي ام</a:t>
            </a:r>
            <a:r>
              <a:rPr lang="ar-SA" dirty="0">
                <a:latin typeface="Simplified Arabic" pitchFamily="18" charset="-78"/>
                <a:cs typeface="Simplified Arabic" pitchFamily="18" charset="-78"/>
              </a:rPr>
              <a:t> وتجديد هذه الشركات بشكل مستمر.</a:t>
            </a:r>
            <a:r>
              <a:rPr lang="ar-SY" dirty="0">
                <a:latin typeface="Simplified Arabic" pitchFamily="18" charset="-78"/>
                <a:cs typeface="Simplified Arabic" pitchFamily="18" charset="-78"/>
              </a:rPr>
              <a:t> </a:t>
            </a:r>
          </a:p>
          <a:p>
            <a:pPr marL="0" indent="0">
              <a:buNone/>
            </a:pPr>
            <a:endParaRPr lang="ar-SY" dirty="0">
              <a:latin typeface="Simplified Arabic" pitchFamily="18" charset="-78"/>
              <a:cs typeface="Simplified Arabic" pitchFamily="18" charset="-78"/>
            </a:endParaRPr>
          </a:p>
          <a:p>
            <a:r>
              <a:rPr lang="ar-SY" b="1" u="sng" dirty="0">
                <a:latin typeface="Simplified Arabic" pitchFamily="18" charset="-78"/>
                <a:cs typeface="Simplified Arabic" pitchFamily="18" charset="-78"/>
              </a:rPr>
              <a:t>التهديدات</a:t>
            </a:r>
            <a:r>
              <a:rPr lang="ar-SY" b="1" u="sng" dirty="0" smtClean="0">
                <a:latin typeface="Simplified Arabic" pitchFamily="18" charset="-78"/>
                <a:cs typeface="Simplified Arabic" pitchFamily="18" charset="-78"/>
              </a:rPr>
              <a:t>:</a:t>
            </a:r>
          </a:p>
          <a:p>
            <a:r>
              <a:rPr lang="ar-SY" b="1" u="sng" dirty="0" smtClean="0">
                <a:latin typeface="Simplified Arabic" pitchFamily="18" charset="-78"/>
                <a:cs typeface="Simplified Arabic" pitchFamily="18" charset="-78"/>
              </a:rPr>
              <a:t>وجود منافسين أقوياء وعوائق دخول أسواق جديدة</a:t>
            </a:r>
            <a:endParaRPr lang="ar-SA" b="1" u="sng" dirty="0">
              <a:latin typeface="Simplified Arabic" pitchFamily="18" charset="-78"/>
              <a:cs typeface="Simplified Arabic" pitchFamily="18" charset="-78"/>
            </a:endParaRPr>
          </a:p>
          <a:p>
            <a:pPr marL="0" indent="0">
              <a:buNone/>
            </a:pPr>
            <a:r>
              <a:rPr lang="ar-SY" dirty="0">
                <a:latin typeface="Simplified Arabic" pitchFamily="18" charset="-78"/>
                <a:cs typeface="Simplified Arabic" pitchFamily="18" charset="-78"/>
              </a:rPr>
              <a:t>المنافسين في صناعة التكنولوجيا المعلومات والترجمة في الأسواق المحلية والإقليمية</a:t>
            </a:r>
            <a:r>
              <a:rPr lang="ar-SA" dirty="0">
                <a:latin typeface="Simplified Arabic" pitchFamily="18" charset="-78"/>
                <a:cs typeface="Simplified Arabic" pitchFamily="18" charset="-78"/>
              </a:rPr>
              <a:t> وإمكانية دخول منافسين جدد مثل شركة </a:t>
            </a:r>
            <a:r>
              <a:rPr lang="ar-SA" dirty="0" err="1">
                <a:latin typeface="Simplified Arabic" pitchFamily="18" charset="-78"/>
                <a:cs typeface="Simplified Arabic" pitchFamily="18" charset="-78"/>
              </a:rPr>
              <a:t>شركة</a:t>
            </a:r>
            <a:r>
              <a:rPr lang="ar-SA" dirty="0">
                <a:latin typeface="Simplified Arabic" pitchFamily="18" charset="-78"/>
                <a:cs typeface="Simplified Arabic" pitchFamily="18" charset="-78"/>
              </a:rPr>
              <a:t> أرابا يزر</a:t>
            </a:r>
          </a:p>
          <a:p>
            <a:pPr marL="0" indent="0">
              <a:buNone/>
            </a:pPr>
            <a:endParaRPr lang="en-US" dirty="0">
              <a:latin typeface="Simplified Arabic" pitchFamily="18" charset="-78"/>
              <a:cs typeface="Simplified Arabic" pitchFamily="18" charset="-78"/>
            </a:endParaRPr>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62</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527317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63</a:t>
            </a:fld>
            <a:endParaRPr lang="ar-SA"/>
          </a:p>
        </p:txBody>
      </p:sp>
      <p:sp>
        <p:nvSpPr>
          <p:cNvPr id="5" name="عنوان 4"/>
          <p:cNvSpPr>
            <a:spLocks noGrp="1"/>
          </p:cNvSpPr>
          <p:nvPr>
            <p:ph type="title"/>
          </p:nvPr>
        </p:nvSpPr>
        <p:spPr/>
        <p:txBody>
          <a:bodyPr/>
          <a:lstStyle/>
          <a:p>
            <a:endParaRPr lang="ar-SY"/>
          </a:p>
        </p:txBody>
      </p:sp>
      <p:pic>
        <p:nvPicPr>
          <p:cNvPr id="6" name="صورة 5"/>
          <p:cNvPicPr>
            <a:picLocks noChangeAspect="1"/>
          </p:cNvPicPr>
          <p:nvPr/>
        </p:nvPicPr>
        <p:blipFill>
          <a:blip r:embed="rId2"/>
          <a:stretch>
            <a:fillRect/>
          </a:stretch>
        </p:blipFill>
        <p:spPr>
          <a:xfrm>
            <a:off x="395536" y="188640"/>
            <a:ext cx="8568952" cy="5937522"/>
          </a:xfrm>
          <a:prstGeom prst="rect">
            <a:avLst/>
          </a:prstGeom>
        </p:spPr>
      </p:pic>
    </p:spTree>
    <p:extLst>
      <p:ext uri="{BB962C8B-B14F-4D97-AF65-F5344CB8AC3E}">
        <p14:creationId xmlns:p14="http://schemas.microsoft.com/office/powerpoint/2010/main" val="1138110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64</a:t>
            </a:fld>
            <a:endParaRPr lang="ar-SA"/>
          </a:p>
        </p:txBody>
      </p:sp>
      <p:sp>
        <p:nvSpPr>
          <p:cNvPr id="5" name="عنوان 4"/>
          <p:cNvSpPr>
            <a:spLocks noGrp="1"/>
          </p:cNvSpPr>
          <p:nvPr>
            <p:ph type="title"/>
          </p:nvPr>
        </p:nvSpPr>
        <p:spPr/>
        <p:txBody>
          <a:bodyPr/>
          <a:lstStyle/>
          <a:p>
            <a:endParaRPr lang="ar-SY" dirty="0"/>
          </a:p>
        </p:txBody>
      </p:sp>
      <p:pic>
        <p:nvPicPr>
          <p:cNvPr id="6" name="صورة 5"/>
          <p:cNvPicPr>
            <a:picLocks noChangeAspect="1"/>
          </p:cNvPicPr>
          <p:nvPr/>
        </p:nvPicPr>
        <p:blipFill>
          <a:blip r:embed="rId2"/>
          <a:stretch>
            <a:fillRect/>
          </a:stretch>
        </p:blipFill>
        <p:spPr>
          <a:xfrm>
            <a:off x="84377" y="1"/>
            <a:ext cx="9059623" cy="6161442"/>
          </a:xfrm>
          <a:prstGeom prst="rect">
            <a:avLst/>
          </a:prstGeom>
        </p:spPr>
      </p:pic>
    </p:spTree>
    <p:extLst>
      <p:ext uri="{BB962C8B-B14F-4D97-AF65-F5344CB8AC3E}">
        <p14:creationId xmlns:p14="http://schemas.microsoft.com/office/powerpoint/2010/main" val="20166215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الفعالية هي القدرة على اختيار الأهداف بشكل صحيح ومتابعتها وإنجازها كما هو مطلوب.</a:t>
            </a:r>
          </a:p>
          <a:p>
            <a:r>
              <a:rPr lang="ar-SY" dirty="0" smtClean="0"/>
              <a:t>الكفاءة: هي مقياس لكيفية استخدام الموارد بشكل ملائم ومثمر لتحقيق الأهداف.</a:t>
            </a:r>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65</a:t>
            </a:fld>
            <a:endParaRPr lang="ar-SA"/>
          </a:p>
        </p:txBody>
      </p:sp>
      <p:sp>
        <p:nvSpPr>
          <p:cNvPr id="5" name="عنوان 4"/>
          <p:cNvSpPr>
            <a:spLocks noGrp="1"/>
          </p:cNvSpPr>
          <p:nvPr>
            <p:ph type="title"/>
          </p:nvPr>
        </p:nvSpPr>
        <p:spPr/>
        <p:txBody>
          <a:bodyPr/>
          <a:lstStyle/>
          <a:p>
            <a:r>
              <a:rPr lang="ar-SY" dirty="0" smtClean="0"/>
              <a:t>الكفاءة والفعالية</a:t>
            </a:r>
            <a:endParaRPr lang="ar-SY" dirty="0"/>
          </a:p>
        </p:txBody>
      </p:sp>
    </p:spTree>
    <p:extLst>
      <p:ext uri="{BB962C8B-B14F-4D97-AF65-F5344CB8AC3E}">
        <p14:creationId xmlns:p14="http://schemas.microsoft.com/office/powerpoint/2010/main" val="4027329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txBox="1">
            <a:spLocks noGrp="1"/>
          </p:cNvSpPr>
          <p:nvPr/>
        </p:nvSpPr>
        <p:spPr bwMode="auto">
          <a:xfrm>
            <a:off x="3058021" y="6324600"/>
            <a:ext cx="2895600" cy="457200"/>
          </a:xfrm>
          <a:prstGeom prst="rect">
            <a:avLst/>
          </a:prstGeom>
          <a:noFill/>
          <a:ln>
            <a:miter lim="800000"/>
            <a:headEnd/>
            <a:tailEnd/>
          </a:ln>
        </p:spPr>
        <p:txBody>
          <a:bodyPr/>
          <a:lstStyle/>
          <a:p>
            <a:pPr algn="ctr" rtl="0">
              <a:defRPr/>
            </a:pPr>
            <a:r>
              <a:rPr lang="ar-SY" sz="1000" dirty="0">
                <a:solidFill>
                  <a:schemeClr val="accent1"/>
                </a:solidFill>
                <a:latin typeface="Arial" pitchFamily="34" charset="0"/>
              </a:rPr>
              <a:t>المهندس خالد ياسين الشيخ</a:t>
            </a:r>
            <a:endParaRPr lang="en-US" sz="1000" dirty="0">
              <a:solidFill>
                <a:schemeClr val="accent1"/>
              </a:solidFill>
              <a:latin typeface="Arial" pitchFamily="34" charset="0"/>
            </a:endParaRPr>
          </a:p>
        </p:txBody>
      </p:sp>
      <p:sp>
        <p:nvSpPr>
          <p:cNvPr id="11" name="Slide Number Placeholder 5"/>
          <p:cNvSpPr txBox="1">
            <a:spLocks noGrp="1"/>
          </p:cNvSpPr>
          <p:nvPr/>
        </p:nvSpPr>
        <p:spPr bwMode="auto">
          <a:xfrm>
            <a:off x="6781800" y="6248400"/>
            <a:ext cx="1905000" cy="457200"/>
          </a:xfrm>
          <a:prstGeom prst="rect">
            <a:avLst/>
          </a:prstGeom>
          <a:noFill/>
          <a:ln>
            <a:miter lim="800000"/>
            <a:headEnd/>
            <a:tailEnd/>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rtl="0" eaLnBrk="1" hangingPunct="1"/>
            <a:fld id="{EF673567-3F80-4FC7-B2EB-4AE03616D070}" type="slidenum">
              <a:rPr lang="ar-SA" altLang="ar-SY" sz="1000">
                <a:latin typeface="Arial" panose="020B0604020202020204" pitchFamily="34" charset="0"/>
                <a:cs typeface="Arial" panose="020B0604020202020204" pitchFamily="34" charset="0"/>
              </a:rPr>
              <a:pPr rtl="0" eaLnBrk="1" hangingPunct="1"/>
              <a:t>66</a:t>
            </a:fld>
            <a:endParaRPr lang="en-US" altLang="ar-SY" sz="1000">
              <a:latin typeface="Arial" panose="020B0604020202020204" pitchFamily="34" charset="0"/>
              <a:cs typeface="Arial" panose="020B0604020202020204" pitchFamily="34" charset="0"/>
            </a:endParaRPr>
          </a:p>
        </p:txBody>
      </p:sp>
      <p:sp>
        <p:nvSpPr>
          <p:cNvPr id="123908" name="Rectangle 2"/>
          <p:cNvSpPr>
            <a:spLocks noGrp="1" noChangeArrowheads="1"/>
          </p:cNvSpPr>
          <p:nvPr>
            <p:ph type="title" idx="4294967295"/>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الاعداد للتخطيط الاستراتيجي</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123909" name="Rectangle 3"/>
          <p:cNvSpPr>
            <a:spLocks noGrp="1" noChangeArrowheads="1"/>
          </p:cNvSpPr>
          <p:nvPr>
            <p:ph type="body" idx="4294967295"/>
          </p:nvPr>
        </p:nvSpPr>
        <p:spPr>
          <a:xfrm>
            <a:off x="5334000" y="2971800"/>
            <a:ext cx="3352800" cy="2209800"/>
          </a:xfrm>
          <a:noFill/>
        </p:spPr>
        <p:txBody>
          <a:bodyPr lIns="92075" tIns="46038" rIns="92075" bIns="46038"/>
          <a:lstStyle/>
          <a:p>
            <a:pPr eaLnBrk="1" hangingPunct="1">
              <a:buFont typeface="Wingdings" panose="05000000000000000000" pitchFamily="2" charset="2"/>
              <a:buNone/>
            </a:pPr>
            <a:r>
              <a:rPr lang="ar-SA" altLang="ar-SY" sz="2800" b="1" smtClean="0">
                <a:solidFill>
                  <a:schemeClr val="folHlink"/>
                </a:solidFill>
                <a:cs typeface="Times New Roman" panose="02020603050405020304" pitchFamily="18" charset="0"/>
              </a:rPr>
              <a:t>تشمل مرحلة الاعداد</a:t>
            </a:r>
            <a:endParaRPr lang="en-US" altLang="ar-SY" sz="2800" b="1" smtClean="0">
              <a:solidFill>
                <a:schemeClr val="folHlink"/>
              </a:solidFill>
              <a:cs typeface="Times New Roman" panose="02020603050405020304" pitchFamily="18" charset="0"/>
            </a:endParaRPr>
          </a:p>
          <a:p>
            <a:pPr eaLnBrk="1" hangingPunct="1">
              <a:buFont typeface="Wingdings" panose="05000000000000000000" pitchFamily="2" charset="2"/>
              <a:buNone/>
            </a:pPr>
            <a:r>
              <a:rPr lang="en-US" altLang="ar-SY" sz="2800" b="1" smtClean="0">
                <a:solidFill>
                  <a:schemeClr val="folHlink"/>
                </a:solidFill>
                <a:cs typeface="Times New Roman" panose="02020603050405020304" pitchFamily="18" charset="0"/>
              </a:rPr>
              <a:t>6</a:t>
            </a:r>
            <a:r>
              <a:rPr lang="ar-SA" altLang="ar-SY" sz="2800" b="1" smtClean="0">
                <a:solidFill>
                  <a:schemeClr val="folHlink"/>
                </a:solidFill>
                <a:cs typeface="Times New Roman" panose="02020603050405020304" pitchFamily="18" charset="0"/>
              </a:rPr>
              <a:t> خطوات</a:t>
            </a:r>
            <a:endParaRPr lang="en-US" altLang="ar-SY" sz="2800" b="1" smtClean="0">
              <a:solidFill>
                <a:schemeClr val="folHlink"/>
              </a:solidFill>
              <a:cs typeface="Times New Roman" panose="02020603050405020304" pitchFamily="18" charset="0"/>
            </a:endParaRPr>
          </a:p>
          <a:p>
            <a:pPr eaLnBrk="1" hangingPunct="1">
              <a:buFont typeface="Wingdings" panose="05000000000000000000" pitchFamily="2" charset="2"/>
              <a:buNone/>
            </a:pPr>
            <a:endParaRPr lang="en-US" altLang="ar-SY" sz="2800" b="1" smtClean="0">
              <a:solidFill>
                <a:schemeClr val="folHlink"/>
              </a:solidFill>
              <a:cs typeface="Times New Roman" panose="02020603050405020304" pitchFamily="18" charset="0"/>
            </a:endParaRPr>
          </a:p>
        </p:txBody>
      </p:sp>
      <p:grpSp>
        <p:nvGrpSpPr>
          <p:cNvPr id="123910" name="Group 4"/>
          <p:cNvGrpSpPr>
            <a:grpSpLocks/>
          </p:cNvGrpSpPr>
          <p:nvPr/>
        </p:nvGrpSpPr>
        <p:grpSpPr bwMode="auto">
          <a:xfrm>
            <a:off x="1371600" y="1905000"/>
            <a:ext cx="3416300" cy="4406900"/>
            <a:chOff x="916" y="772"/>
            <a:chExt cx="2152" cy="2776"/>
          </a:xfrm>
        </p:grpSpPr>
        <p:sp>
          <p:nvSpPr>
            <p:cNvPr id="883717" name="AutoShape 5"/>
            <p:cNvSpPr>
              <a:spLocks noChangeArrowheads="1"/>
            </p:cNvSpPr>
            <p:nvPr/>
          </p:nvSpPr>
          <p:spPr bwMode="auto">
            <a:xfrm>
              <a:off x="988" y="772"/>
              <a:ext cx="2008" cy="664"/>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3200" b="1">
                  <a:solidFill>
                    <a:srgbClr val="003399"/>
                  </a:solidFill>
                  <a:cs typeface="Arabic Transparent" pitchFamily="2" charset="0"/>
                </a:rPr>
                <a:t>مرحلة الإعداد</a:t>
              </a:r>
              <a:endParaRPr lang="en-US" sz="3200" b="1">
                <a:solidFill>
                  <a:srgbClr val="003399"/>
                </a:solidFill>
                <a:cs typeface="Arabic Transparent" pitchFamily="2" charset="0"/>
              </a:endParaRPr>
            </a:p>
          </p:txBody>
        </p:sp>
        <p:sp>
          <p:nvSpPr>
            <p:cNvPr id="883718" name="AutoShape 6"/>
            <p:cNvSpPr>
              <a:spLocks noChangeArrowheads="1"/>
            </p:cNvSpPr>
            <p:nvPr/>
          </p:nvSpPr>
          <p:spPr bwMode="auto">
            <a:xfrm>
              <a:off x="916" y="1540"/>
              <a:ext cx="2152" cy="200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spcBef>
                  <a:spcPct val="20000"/>
                </a:spcBef>
                <a:defRPr/>
              </a:pPr>
              <a:r>
                <a:rPr lang="ar-SA" sz="2400" b="1">
                  <a:solidFill>
                    <a:srgbClr val="A50021"/>
                  </a:solidFill>
                  <a:cs typeface="Simplified Arabic" pitchFamily="2" charset="-78"/>
                </a:rPr>
                <a:t>1- تأكيد التزام الإدارة العليا.</a:t>
              </a:r>
              <a:endParaRPr lang="en-US" sz="2400" b="1">
                <a:solidFill>
                  <a:srgbClr val="A50021"/>
                </a:solidFill>
                <a:cs typeface="Simplified Arabic" pitchFamily="2" charset="-78"/>
              </a:endParaRPr>
            </a:p>
            <a:p>
              <a:pPr defTabSz="762000" rtl="0" eaLnBrk="0" hangingPunct="0">
                <a:spcBef>
                  <a:spcPct val="20000"/>
                </a:spcBef>
                <a:defRPr/>
              </a:pPr>
              <a:r>
                <a:rPr lang="ar-SA" sz="2400" b="1">
                  <a:solidFill>
                    <a:srgbClr val="A50021"/>
                  </a:solidFill>
                  <a:cs typeface="Simplified Arabic" pitchFamily="2" charset="-78"/>
                </a:rPr>
                <a:t>2- تحديد أفق التخطيط.</a:t>
              </a:r>
              <a:endParaRPr lang="en-US" sz="2400" b="1">
                <a:solidFill>
                  <a:srgbClr val="A50021"/>
                </a:solidFill>
                <a:cs typeface="Simplified Arabic" pitchFamily="2" charset="-78"/>
              </a:endParaRPr>
            </a:p>
            <a:p>
              <a:pPr defTabSz="762000" rtl="0" eaLnBrk="0" hangingPunct="0">
                <a:spcBef>
                  <a:spcPct val="20000"/>
                </a:spcBef>
                <a:defRPr/>
              </a:pPr>
              <a:r>
                <a:rPr lang="ar-SA" sz="2400" b="1">
                  <a:solidFill>
                    <a:srgbClr val="A50021"/>
                  </a:solidFill>
                  <a:cs typeface="Simplified Arabic" pitchFamily="2" charset="-78"/>
                </a:rPr>
                <a:t>3- اختيار فريق التخطيط.</a:t>
              </a:r>
              <a:endParaRPr lang="en-US" sz="2400" b="1">
                <a:solidFill>
                  <a:srgbClr val="A50021"/>
                </a:solidFill>
                <a:cs typeface="Simplified Arabic" pitchFamily="2" charset="-78"/>
              </a:endParaRPr>
            </a:p>
            <a:p>
              <a:pPr defTabSz="762000" rtl="0" eaLnBrk="0" hangingPunct="0">
                <a:spcBef>
                  <a:spcPct val="20000"/>
                </a:spcBef>
                <a:defRPr/>
              </a:pPr>
              <a:r>
                <a:rPr lang="ar-SA" sz="2400" b="1">
                  <a:solidFill>
                    <a:srgbClr val="A50021"/>
                  </a:solidFill>
                  <a:cs typeface="Simplified Arabic" pitchFamily="2" charset="-78"/>
                </a:rPr>
                <a:t>4- تدريب الفريق.</a:t>
              </a:r>
              <a:endParaRPr lang="en-US" sz="2400" b="1">
                <a:solidFill>
                  <a:srgbClr val="A50021"/>
                </a:solidFill>
                <a:cs typeface="Simplified Arabic" pitchFamily="2" charset="-78"/>
              </a:endParaRPr>
            </a:p>
            <a:p>
              <a:pPr defTabSz="762000" rtl="0" eaLnBrk="0" hangingPunct="0">
                <a:spcBef>
                  <a:spcPct val="20000"/>
                </a:spcBef>
                <a:defRPr/>
              </a:pPr>
              <a:r>
                <a:rPr lang="ar-SA" sz="2400" b="1">
                  <a:solidFill>
                    <a:srgbClr val="A50021"/>
                  </a:solidFill>
                  <a:cs typeface="Simplified Arabic" pitchFamily="2" charset="-78"/>
                </a:rPr>
                <a:t>5- تحديد طريقة عمل الفريق.</a:t>
              </a:r>
              <a:endParaRPr lang="en-US" sz="2400" b="1">
                <a:solidFill>
                  <a:srgbClr val="A50021"/>
                </a:solidFill>
                <a:cs typeface="Simplified Arabic" pitchFamily="2" charset="-78"/>
              </a:endParaRPr>
            </a:p>
            <a:p>
              <a:pPr defTabSz="762000" rtl="0" eaLnBrk="0" hangingPunct="0">
                <a:spcBef>
                  <a:spcPct val="20000"/>
                </a:spcBef>
                <a:defRPr/>
              </a:pPr>
              <a:r>
                <a:rPr lang="ar-SA" sz="2400" b="1">
                  <a:solidFill>
                    <a:srgbClr val="A50021"/>
                  </a:solidFill>
                  <a:cs typeface="Simplified Arabic" pitchFamily="2" charset="-78"/>
                </a:rPr>
                <a:t>6- توزيع مسئوليات التخطيط.</a:t>
              </a:r>
              <a:endParaRPr lang="en-US" sz="2400" b="1">
                <a:solidFill>
                  <a:srgbClr val="A50021"/>
                </a:solidFill>
                <a:cs typeface="Simplified Arabic" pitchFamily="2" charset="-78"/>
              </a:endParaRPr>
            </a:p>
          </p:txBody>
        </p:sp>
      </p:grpSp>
      <p:sp>
        <p:nvSpPr>
          <p:cNvPr id="883719" name="AutoShape 7"/>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a:solidFill>
                  <a:schemeClr val="bg1"/>
                </a:solidFill>
              </a:rPr>
              <a:t>1</a:t>
            </a:r>
            <a:endParaRPr lang="ar-SA" altLang="ar-SY" sz="4000" b="1">
              <a:solidFill>
                <a:schemeClr val="bg1"/>
              </a:solidFill>
            </a:endParaRPr>
          </a:p>
        </p:txBody>
      </p:sp>
    </p:spTree>
    <p:extLst>
      <p:ext uri="{BB962C8B-B14F-4D97-AF65-F5344CB8AC3E}">
        <p14:creationId xmlns:p14="http://schemas.microsoft.com/office/powerpoint/2010/main" val="2079601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3719"/>
                                        </p:tgtEl>
                                        <p:attrNameLst>
                                          <p:attrName>style.visibility</p:attrName>
                                        </p:attrNameLst>
                                      </p:cBhvr>
                                      <p:to>
                                        <p:strVal val="visible"/>
                                      </p:to>
                                    </p:set>
                                    <p:anim calcmode="lin" valueType="num">
                                      <p:cBhvr additive="base">
                                        <p:cTn id="7" dur="500" fill="hold"/>
                                        <p:tgtEl>
                                          <p:spTgt spid="883719"/>
                                        </p:tgtEl>
                                        <p:attrNameLst>
                                          <p:attrName>ppt_x</p:attrName>
                                        </p:attrNameLst>
                                      </p:cBhvr>
                                      <p:tavLst>
                                        <p:tav tm="0">
                                          <p:val>
                                            <p:strVal val="#ppt_x"/>
                                          </p:val>
                                        </p:tav>
                                        <p:tav tm="100000">
                                          <p:val>
                                            <p:strVal val="#ppt_x"/>
                                          </p:val>
                                        </p:tav>
                                      </p:tavLst>
                                    </p:anim>
                                    <p:anim calcmode="lin" valueType="num">
                                      <p:cBhvr additive="base">
                                        <p:cTn id="8" dur="500" fill="hold"/>
                                        <p:tgtEl>
                                          <p:spTgt spid="8837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9"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B555E4FC-CEC7-432D-ADF4-C8F842810F43}" type="slidenum">
              <a:rPr lang="ar-SA" altLang="ar-SY">
                <a:latin typeface="Arial" panose="020B0604020202020204" pitchFamily="34" charset="0"/>
                <a:cs typeface="Arial" panose="020B0604020202020204" pitchFamily="34" charset="0"/>
              </a:rPr>
              <a:pPr eaLnBrk="1" hangingPunct="1"/>
              <a:t>67</a:t>
            </a:fld>
            <a:endParaRPr lang="en-US" altLang="ar-SY">
              <a:latin typeface="Arial" panose="020B0604020202020204" pitchFamily="34" charset="0"/>
              <a:cs typeface="Arial" panose="020B0604020202020204" pitchFamily="34" charset="0"/>
            </a:endParaRPr>
          </a:p>
        </p:txBody>
      </p:sp>
      <p:sp>
        <p:nvSpPr>
          <p:cNvPr id="31748" name="Rectangle 2"/>
          <p:cNvSpPr>
            <a:spLocks noGrp="1" noChangeArrowheads="1"/>
          </p:cNvSpPr>
          <p:nvPr>
            <p:ph type="title"/>
          </p:nvPr>
        </p:nvSpPr>
        <p:spPr>
          <a:xfrm>
            <a:off x="0" y="533400"/>
            <a:ext cx="9144000" cy="1143000"/>
          </a:xfrm>
          <a:noFill/>
        </p:spPr>
        <p:txBody>
          <a:bodyPr lIns="92075" tIns="46038" rIns="92075" bIns="46038" anchor="ctr"/>
          <a:lstStyle/>
          <a:p>
            <a:pPr algn="ctr" eaLnBrk="1" hangingPunct="1"/>
            <a:r>
              <a:rPr lang="en-US" altLang="ar-SY" sz="4000" dirty="0" smtClean="0">
                <a:solidFill>
                  <a:schemeClr val="accent1"/>
                </a:solidFill>
                <a:latin typeface="Tahoma" panose="020B0604030504040204" pitchFamily="34" charset="0"/>
                <a:cs typeface="Tahoma" panose="020B0604030504040204" pitchFamily="34" charset="0"/>
              </a:rPr>
              <a:t>      </a:t>
            </a:r>
            <a:r>
              <a:rPr lang="ar-SA" altLang="ar-SY" sz="4000" dirty="0" smtClean="0">
                <a:solidFill>
                  <a:schemeClr val="accent1"/>
                </a:solidFill>
                <a:latin typeface="Tahoma" panose="020B0604030504040204" pitchFamily="34" charset="0"/>
                <a:cs typeface="Tahoma" panose="020B0604030504040204" pitchFamily="34" charset="0"/>
              </a:rPr>
              <a:t>هوية المؤسسة </a:t>
            </a:r>
            <a:r>
              <a:rPr lang="ar-SA" altLang="ar-SY" sz="2800" dirty="0" smtClean="0">
                <a:solidFill>
                  <a:schemeClr val="accent1"/>
                </a:solidFill>
                <a:latin typeface="Tahoma" panose="020B0604030504040204" pitchFamily="34" charset="0"/>
                <a:cs typeface="Tahoma" panose="020B0604030504040204" pitchFamily="34" charset="0"/>
              </a:rPr>
              <a:t>– (لماذا وجدت المؤسسة؟)</a:t>
            </a:r>
            <a:endParaRPr lang="en-US" altLang="ar-SY" sz="2800" dirty="0" smtClean="0">
              <a:solidFill>
                <a:schemeClr val="accent1"/>
              </a:solidFill>
              <a:latin typeface="Tahoma" panose="020B0604030504040204" pitchFamily="34" charset="0"/>
              <a:cs typeface="Tahoma" panose="020B0604030504040204" pitchFamily="34" charset="0"/>
            </a:endParaRPr>
          </a:p>
        </p:txBody>
      </p:sp>
      <p:sp>
        <p:nvSpPr>
          <p:cNvPr id="31749" name="Rectangle 3"/>
          <p:cNvSpPr>
            <a:spLocks noGrp="1" noChangeArrowheads="1"/>
          </p:cNvSpPr>
          <p:nvPr>
            <p:ph type="body" idx="1"/>
          </p:nvPr>
        </p:nvSpPr>
        <p:spPr>
          <a:xfrm>
            <a:off x="5638800" y="2971800"/>
            <a:ext cx="2895600" cy="2286000"/>
          </a:xfrm>
          <a:noFill/>
        </p:spPr>
        <p:txBody>
          <a:bodyPr lIns="92075" tIns="46038" rIns="92075" bIns="46038"/>
          <a:lstStyle/>
          <a:p>
            <a:pPr eaLnBrk="1" hangingPunct="1">
              <a:buFont typeface="Wingdings" panose="05000000000000000000" pitchFamily="2" charset="2"/>
              <a:buNone/>
            </a:pPr>
            <a:r>
              <a:rPr lang="ar-SA" altLang="ar-SY" sz="2800" b="1" smtClean="0">
                <a:solidFill>
                  <a:schemeClr val="folHlink"/>
                </a:solidFill>
                <a:cs typeface="Times New Roman" panose="02020603050405020304" pitchFamily="18" charset="0"/>
              </a:rPr>
              <a:t>تشمل مرحلة التعريف</a:t>
            </a:r>
            <a:endParaRPr lang="en-US" altLang="ar-SY" sz="2800" b="1" smtClean="0">
              <a:solidFill>
                <a:schemeClr val="folHlink"/>
              </a:solidFill>
              <a:cs typeface="Times New Roman" panose="02020603050405020304" pitchFamily="18" charset="0"/>
            </a:endParaRPr>
          </a:p>
          <a:p>
            <a:pPr eaLnBrk="1" hangingPunct="1">
              <a:buFont typeface="Wingdings" panose="05000000000000000000" pitchFamily="2" charset="2"/>
              <a:buNone/>
            </a:pPr>
            <a:r>
              <a:rPr lang="en-US" altLang="ar-SY" sz="2800" b="1" smtClean="0">
                <a:solidFill>
                  <a:schemeClr val="folHlink"/>
                </a:solidFill>
                <a:cs typeface="Times New Roman" panose="02020603050405020304" pitchFamily="18" charset="0"/>
              </a:rPr>
              <a:t>5</a:t>
            </a:r>
            <a:r>
              <a:rPr lang="ar-SA" altLang="ar-SY" sz="2800" b="1" smtClean="0">
                <a:solidFill>
                  <a:schemeClr val="folHlink"/>
                </a:solidFill>
                <a:cs typeface="Times New Roman" panose="02020603050405020304" pitchFamily="18" charset="0"/>
              </a:rPr>
              <a:t> خطوات</a:t>
            </a:r>
            <a:endParaRPr lang="en-US" altLang="ar-SY" sz="2800" b="1" smtClean="0">
              <a:solidFill>
                <a:schemeClr val="folHlink"/>
              </a:solidFill>
              <a:cs typeface="Times New Roman" panose="02020603050405020304" pitchFamily="18" charset="0"/>
            </a:endParaRPr>
          </a:p>
        </p:txBody>
      </p:sp>
      <p:sp>
        <p:nvSpPr>
          <p:cNvPr id="885764" name="AutoShape 4"/>
          <p:cNvSpPr>
            <a:spLocks noChangeArrowheads="1"/>
          </p:cNvSpPr>
          <p:nvPr/>
        </p:nvSpPr>
        <p:spPr bwMode="auto">
          <a:xfrm>
            <a:off x="546100" y="1981200"/>
            <a:ext cx="5016500" cy="10541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3200" b="1">
                <a:solidFill>
                  <a:srgbClr val="003399"/>
                </a:solidFill>
              </a:rPr>
              <a:t>التعريف بهوية المؤسسة</a:t>
            </a:r>
            <a:endParaRPr lang="en-US" sz="3200" b="1">
              <a:solidFill>
                <a:srgbClr val="003399"/>
              </a:solidFill>
            </a:endParaRPr>
          </a:p>
        </p:txBody>
      </p:sp>
      <p:sp>
        <p:nvSpPr>
          <p:cNvPr id="885765" name="AutoShape 5"/>
          <p:cNvSpPr>
            <a:spLocks noChangeArrowheads="1"/>
          </p:cNvSpPr>
          <p:nvPr/>
        </p:nvSpPr>
        <p:spPr bwMode="auto">
          <a:xfrm>
            <a:off x="1536700" y="3200400"/>
            <a:ext cx="3111500" cy="28829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spcBef>
                <a:spcPct val="20000"/>
              </a:spcBef>
              <a:defRPr/>
            </a:pPr>
            <a:r>
              <a:rPr lang="ar-SA" sz="2400" b="1">
                <a:solidFill>
                  <a:srgbClr val="A50021"/>
                </a:solidFill>
              </a:rPr>
              <a:t>1- تعريف رسالة المؤسسة.</a:t>
            </a:r>
            <a:endParaRPr lang="en-US" sz="2400" b="1">
              <a:solidFill>
                <a:srgbClr val="A50021"/>
              </a:solidFill>
            </a:endParaRPr>
          </a:p>
          <a:p>
            <a:pPr defTabSz="762000" rtl="0" eaLnBrk="0" hangingPunct="0">
              <a:spcBef>
                <a:spcPct val="20000"/>
              </a:spcBef>
              <a:defRPr/>
            </a:pPr>
            <a:r>
              <a:rPr lang="ar-SA" sz="2400" b="1">
                <a:solidFill>
                  <a:srgbClr val="A50021"/>
                </a:solidFill>
              </a:rPr>
              <a:t>2- تعريف قيم المؤسسة.</a:t>
            </a:r>
            <a:endParaRPr lang="en-US" sz="2400" b="1">
              <a:solidFill>
                <a:srgbClr val="A50021"/>
              </a:solidFill>
            </a:endParaRPr>
          </a:p>
          <a:p>
            <a:pPr defTabSz="762000" rtl="0" eaLnBrk="0" hangingPunct="0">
              <a:spcBef>
                <a:spcPct val="20000"/>
              </a:spcBef>
              <a:defRPr/>
            </a:pPr>
            <a:r>
              <a:rPr lang="ar-SA" sz="2400" b="1">
                <a:solidFill>
                  <a:srgbClr val="A50021"/>
                </a:solidFill>
              </a:rPr>
              <a:t>3- تحديد الرؤية للمستقبل.</a:t>
            </a:r>
            <a:endParaRPr lang="en-US" sz="2400" b="1">
              <a:solidFill>
                <a:srgbClr val="A50021"/>
              </a:solidFill>
            </a:endParaRPr>
          </a:p>
          <a:p>
            <a:pPr defTabSz="762000" rtl="0" eaLnBrk="0" hangingPunct="0">
              <a:spcBef>
                <a:spcPct val="20000"/>
              </a:spcBef>
              <a:defRPr/>
            </a:pPr>
            <a:r>
              <a:rPr lang="ar-SA" sz="2400" b="1">
                <a:solidFill>
                  <a:srgbClr val="A50021"/>
                </a:solidFill>
              </a:rPr>
              <a:t>4- تعريف أصحاب الشأن.</a:t>
            </a:r>
            <a:endParaRPr lang="en-US" sz="2400" b="1">
              <a:solidFill>
                <a:srgbClr val="A50021"/>
              </a:solidFill>
            </a:endParaRPr>
          </a:p>
          <a:p>
            <a:pPr defTabSz="762000" rtl="0" eaLnBrk="0" hangingPunct="0">
              <a:spcBef>
                <a:spcPct val="20000"/>
              </a:spcBef>
              <a:defRPr/>
            </a:pPr>
            <a:r>
              <a:rPr lang="ar-SA" sz="2400" b="1">
                <a:solidFill>
                  <a:srgbClr val="A50021"/>
                </a:solidFill>
              </a:rPr>
              <a:t>5- تعريف سلوك المؤسسة.</a:t>
            </a:r>
            <a:endParaRPr lang="en-US" sz="2400" b="1">
              <a:solidFill>
                <a:srgbClr val="A50021"/>
              </a:solidFill>
            </a:endParaRPr>
          </a:p>
        </p:txBody>
      </p:sp>
      <p:sp>
        <p:nvSpPr>
          <p:cNvPr id="885766" name="AutoShape 6"/>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a:solidFill>
                  <a:schemeClr val="bg1"/>
                </a:solidFill>
              </a:rPr>
              <a:t>2</a:t>
            </a:r>
            <a:endParaRPr lang="ar-SA" altLang="ar-SY" sz="4000" b="1">
              <a:solidFill>
                <a:schemeClr val="bg1"/>
              </a:solidFill>
            </a:endParaRPr>
          </a:p>
        </p:txBody>
      </p:sp>
    </p:spTree>
    <p:extLst>
      <p:ext uri="{BB962C8B-B14F-4D97-AF65-F5344CB8AC3E}">
        <p14:creationId xmlns:p14="http://schemas.microsoft.com/office/powerpoint/2010/main" val="1091055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5766"/>
                                        </p:tgtEl>
                                        <p:attrNameLst>
                                          <p:attrName>style.visibility</p:attrName>
                                        </p:attrNameLst>
                                      </p:cBhvr>
                                      <p:to>
                                        <p:strVal val="visible"/>
                                      </p:to>
                                    </p:set>
                                    <p:anim calcmode="lin" valueType="num">
                                      <p:cBhvr additive="base">
                                        <p:cTn id="7" dur="500" fill="hold"/>
                                        <p:tgtEl>
                                          <p:spTgt spid="885766"/>
                                        </p:tgtEl>
                                        <p:attrNameLst>
                                          <p:attrName>ppt_x</p:attrName>
                                        </p:attrNameLst>
                                      </p:cBhvr>
                                      <p:tavLst>
                                        <p:tav tm="0">
                                          <p:val>
                                            <p:strVal val="#ppt_x"/>
                                          </p:val>
                                        </p:tav>
                                        <p:tav tm="100000">
                                          <p:val>
                                            <p:strVal val="#ppt_x"/>
                                          </p:val>
                                        </p:tav>
                                      </p:tavLst>
                                    </p:anim>
                                    <p:anim calcmode="lin" valueType="num">
                                      <p:cBhvr additive="base">
                                        <p:cTn id="8" dur="500" fill="hold"/>
                                        <p:tgtEl>
                                          <p:spTgt spid="8857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18"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7EF3141-CCB4-4093-9A46-F6994DDA1AE8}" type="slidenum">
              <a:rPr lang="ar-SA" altLang="ar-SY">
                <a:latin typeface="Arial" panose="020B0604020202020204" pitchFamily="34" charset="0"/>
                <a:cs typeface="Arial" panose="020B0604020202020204" pitchFamily="34" charset="0"/>
              </a:rPr>
              <a:pPr eaLnBrk="1" hangingPunct="1"/>
              <a:t>68</a:t>
            </a:fld>
            <a:endParaRPr lang="en-US" altLang="ar-SY">
              <a:latin typeface="Arial" panose="020B0604020202020204" pitchFamily="34" charset="0"/>
              <a:cs typeface="Arial" panose="020B0604020202020204" pitchFamily="34" charset="0"/>
            </a:endParaRPr>
          </a:p>
        </p:txBody>
      </p:sp>
      <p:sp>
        <p:nvSpPr>
          <p:cNvPr id="32772" name="Rectangle 2"/>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رسالة المؤسسة</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32773" name="Rectangle 3"/>
          <p:cNvSpPr>
            <a:spLocks noGrp="1" noChangeArrowheads="1"/>
          </p:cNvSpPr>
          <p:nvPr>
            <p:ph type="body" idx="1"/>
          </p:nvPr>
        </p:nvSpPr>
        <p:spPr>
          <a:xfrm>
            <a:off x="2667000" y="1957388"/>
            <a:ext cx="6400800" cy="2843212"/>
          </a:xfrm>
          <a:noFill/>
        </p:spPr>
        <p:txBody>
          <a:bodyPr lIns="92075" tIns="46038" rIns="92075" bIns="46038"/>
          <a:lstStyle/>
          <a:p>
            <a:pPr lvl="2" eaLnBrk="1" hangingPunct="1"/>
            <a:r>
              <a:rPr lang="ar-SA" altLang="ar-SY" sz="2800" dirty="0" smtClean="0">
                <a:solidFill>
                  <a:schemeClr val="folHlink"/>
                </a:solidFill>
                <a:cs typeface="Times New Roman" panose="02020603050405020304" pitchFamily="18" charset="0"/>
              </a:rPr>
              <a:t>رسالة المؤسسة هي مفهوم أو فكرة.</a:t>
            </a:r>
            <a:endParaRPr lang="en-US" altLang="ar-SY" sz="2800" dirty="0" smtClean="0">
              <a:solidFill>
                <a:schemeClr val="folHlink"/>
              </a:solidFill>
              <a:cs typeface="Times New Roman" panose="02020603050405020304" pitchFamily="18" charset="0"/>
            </a:endParaRPr>
          </a:p>
          <a:p>
            <a:pPr lvl="2" eaLnBrk="1" hangingPunct="1"/>
            <a:r>
              <a:rPr lang="ar-SA" altLang="ar-SY" sz="2800" dirty="0" smtClean="0">
                <a:solidFill>
                  <a:schemeClr val="folHlink"/>
                </a:solidFill>
                <a:cs typeface="Times New Roman" panose="02020603050405020304" pitchFamily="18" charset="0"/>
              </a:rPr>
              <a:t>يمكن مناقشة الرسالة موضوعيا.</a:t>
            </a:r>
            <a:endParaRPr lang="en-US" altLang="ar-SY" sz="2800" dirty="0" smtClean="0">
              <a:solidFill>
                <a:schemeClr val="folHlink"/>
              </a:solidFill>
              <a:cs typeface="Times New Roman" panose="02020603050405020304" pitchFamily="18" charset="0"/>
            </a:endParaRPr>
          </a:p>
          <a:p>
            <a:pPr lvl="2" eaLnBrk="1" hangingPunct="1"/>
            <a:r>
              <a:rPr lang="ar-SA" altLang="ar-SY" sz="2800" dirty="0" smtClean="0">
                <a:solidFill>
                  <a:schemeClr val="folHlink"/>
                </a:solidFill>
                <a:cs typeface="Times New Roman" panose="02020603050405020304" pitchFamily="18" charset="0"/>
              </a:rPr>
              <a:t>وضوح الرسالة لا يعني بالضرورة أن </a:t>
            </a:r>
            <a:endParaRPr lang="en-US" altLang="ar-SY" sz="2800" dirty="0" smtClean="0">
              <a:solidFill>
                <a:schemeClr val="folHlink"/>
              </a:solidFill>
              <a:cs typeface="Times New Roman" panose="02020603050405020304" pitchFamily="18" charset="0"/>
            </a:endParaRPr>
          </a:p>
          <a:p>
            <a:pPr lvl="2" eaLnBrk="1" hangingPunct="1">
              <a:buFont typeface="Wingdings" panose="05000000000000000000" pitchFamily="2" charset="2"/>
              <a:buNone/>
            </a:pPr>
            <a:r>
              <a:rPr lang="ar-SA" altLang="ar-SY" sz="2800" dirty="0" smtClean="0">
                <a:solidFill>
                  <a:schemeClr val="folHlink"/>
                </a:solidFill>
                <a:cs typeface="Times New Roman" panose="02020603050405020304" pitchFamily="18" charset="0"/>
              </a:rPr>
              <a:t>      هناك إحساسا أو شعورا بها.</a:t>
            </a:r>
            <a:endParaRPr lang="en-US" altLang="ar-SY" sz="2800" dirty="0" smtClean="0">
              <a:solidFill>
                <a:schemeClr val="folHlink"/>
              </a:solidFill>
              <a:cs typeface="Times New Roman" panose="02020603050405020304" pitchFamily="18" charset="0"/>
            </a:endParaRPr>
          </a:p>
        </p:txBody>
      </p:sp>
    </p:spTree>
    <p:extLst>
      <p:ext uri="{BB962C8B-B14F-4D97-AF65-F5344CB8AC3E}">
        <p14:creationId xmlns:p14="http://schemas.microsoft.com/office/powerpoint/2010/main" val="2963564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11"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D9F42D34-59B6-4253-AFF3-BAAF16EAAC22}" type="slidenum">
              <a:rPr lang="ar-SA" altLang="ar-SY">
                <a:latin typeface="Arial" panose="020B0604020202020204" pitchFamily="34" charset="0"/>
                <a:cs typeface="Arial" panose="020B0604020202020204" pitchFamily="34" charset="0"/>
              </a:rPr>
              <a:pPr eaLnBrk="1" hangingPunct="1"/>
              <a:t>69</a:t>
            </a:fld>
            <a:endParaRPr lang="en-US" altLang="ar-SY">
              <a:latin typeface="Arial" panose="020B0604020202020204" pitchFamily="34" charset="0"/>
              <a:cs typeface="Arial" panose="020B0604020202020204" pitchFamily="34" charset="0"/>
            </a:endParaRPr>
          </a:p>
        </p:txBody>
      </p:sp>
      <p:sp>
        <p:nvSpPr>
          <p:cNvPr id="33796" name="Rectangle 2"/>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رسالة</a:t>
            </a:r>
            <a:r>
              <a:rPr lang="ar-SA" altLang="ar-SY" sz="4000" dirty="0" smtClean="0">
                <a:solidFill>
                  <a:schemeClr val="bg2"/>
                </a:solidFill>
                <a:latin typeface="Tahoma" panose="020B0604030504040204" pitchFamily="34" charset="0"/>
                <a:cs typeface="Tahoma" panose="020B0604030504040204" pitchFamily="34" charset="0"/>
              </a:rPr>
              <a:t> </a:t>
            </a:r>
            <a:r>
              <a:rPr lang="ar-SA" altLang="ar-SY" sz="4000" dirty="0" smtClean="0">
                <a:solidFill>
                  <a:schemeClr val="accent1"/>
                </a:solidFill>
                <a:latin typeface="Tahoma" panose="020B0604030504040204" pitchFamily="34" charset="0"/>
                <a:cs typeface="Tahoma" panose="020B0604030504040204" pitchFamily="34" charset="0"/>
              </a:rPr>
              <a:t>المؤسسة</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1000451" name="Rectangle 3"/>
          <p:cNvSpPr>
            <a:spLocks noGrp="1" noChangeArrowheads="1"/>
          </p:cNvSpPr>
          <p:nvPr>
            <p:ph type="body" idx="1"/>
          </p:nvPr>
        </p:nvSpPr>
        <p:spPr>
          <a:xfrm>
            <a:off x="4876800" y="3276600"/>
            <a:ext cx="3622675" cy="2743200"/>
          </a:xfrm>
          <a:noFill/>
        </p:spPr>
        <p:txBody>
          <a:bodyPr lIns="92075" tIns="46038" rIns="92075" bIns="46038"/>
          <a:lstStyle/>
          <a:p>
            <a:pPr marL="342900" indent="-342900" defTabSz="762000" eaLnBrk="1" hangingPunct="1"/>
            <a:r>
              <a:rPr lang="ar-SA" altLang="ar-SY" sz="2800" b="1" smtClean="0">
                <a:solidFill>
                  <a:srgbClr val="990033"/>
                </a:solidFill>
                <a:cs typeface="Times New Roman" panose="02020603050405020304" pitchFamily="18" charset="0"/>
              </a:rPr>
              <a:t>من هم أصحاب المصلحة ؟</a:t>
            </a:r>
            <a:endParaRPr lang="en-US" altLang="ar-SY" sz="2800" b="1" smtClean="0">
              <a:solidFill>
                <a:srgbClr val="990033"/>
              </a:solidFill>
              <a:cs typeface="Times New Roman" panose="02020603050405020304" pitchFamily="18" charset="0"/>
            </a:endParaRPr>
          </a:p>
          <a:p>
            <a:pPr marL="742950" lvl="1" indent="-285750" defTabSz="762000" eaLnBrk="1" hangingPunct="1"/>
            <a:r>
              <a:rPr lang="ar-SA" altLang="ar-SY" sz="2400" smtClean="0">
                <a:cs typeface="Times New Roman" panose="02020603050405020304" pitchFamily="18" charset="0"/>
              </a:rPr>
              <a:t> أصحاب المؤسسة.</a:t>
            </a:r>
            <a:endParaRPr lang="en-US" altLang="ar-SY" sz="2400" smtClean="0">
              <a:cs typeface="Times New Roman" panose="02020603050405020304" pitchFamily="18" charset="0"/>
            </a:endParaRPr>
          </a:p>
          <a:p>
            <a:pPr marL="742950" lvl="1" indent="-285750" defTabSz="762000" eaLnBrk="1" hangingPunct="1"/>
            <a:r>
              <a:rPr lang="ar-SA" altLang="ar-SY" sz="2400" smtClean="0">
                <a:cs typeface="Times New Roman" panose="02020603050405020304" pitchFamily="18" charset="0"/>
              </a:rPr>
              <a:t> زبائن المؤسسة.</a:t>
            </a:r>
            <a:endParaRPr lang="en-US" altLang="ar-SY" sz="2400" smtClean="0">
              <a:cs typeface="Times New Roman" panose="02020603050405020304" pitchFamily="18" charset="0"/>
            </a:endParaRPr>
          </a:p>
          <a:p>
            <a:pPr marL="742950" lvl="1" indent="-285750" defTabSz="762000" eaLnBrk="1" hangingPunct="1"/>
            <a:r>
              <a:rPr lang="ar-SA" altLang="ar-SY" sz="2400" smtClean="0">
                <a:cs typeface="Times New Roman" panose="02020603050405020304" pitchFamily="18" charset="0"/>
              </a:rPr>
              <a:t> العاملون في المؤسسة.</a:t>
            </a:r>
            <a:endParaRPr lang="en-US" altLang="ar-SY" sz="2400" smtClean="0">
              <a:cs typeface="Times New Roman" panose="02020603050405020304" pitchFamily="18" charset="0"/>
            </a:endParaRPr>
          </a:p>
          <a:p>
            <a:pPr marL="742950" lvl="1" indent="-285750" defTabSz="762000" eaLnBrk="1" hangingPunct="1"/>
            <a:r>
              <a:rPr lang="ar-SA" altLang="ar-SY" sz="2400" smtClean="0">
                <a:cs typeface="Times New Roman" panose="02020603050405020304" pitchFamily="18" charset="0"/>
              </a:rPr>
              <a:t> المجتمع.</a:t>
            </a:r>
            <a:endParaRPr lang="en-US" altLang="ar-SY" sz="2400" smtClean="0">
              <a:cs typeface="Times New Roman" panose="02020603050405020304" pitchFamily="18" charset="0"/>
            </a:endParaRPr>
          </a:p>
          <a:p>
            <a:pPr marL="742950" lvl="1" indent="-285750" defTabSz="762000" eaLnBrk="1" hangingPunct="1"/>
            <a:endParaRPr lang="en-US" altLang="ar-SY" sz="2400" smtClean="0">
              <a:cs typeface="Times New Roman" panose="02020603050405020304" pitchFamily="18" charset="0"/>
            </a:endParaRPr>
          </a:p>
        </p:txBody>
      </p:sp>
      <p:sp>
        <p:nvSpPr>
          <p:cNvPr id="1000452" name="AutoShape 4"/>
          <p:cNvSpPr>
            <a:spLocks noChangeArrowheads="1"/>
          </p:cNvSpPr>
          <p:nvPr/>
        </p:nvSpPr>
        <p:spPr bwMode="auto">
          <a:xfrm>
            <a:off x="609600" y="3670300"/>
            <a:ext cx="2895600" cy="7493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A50021"/>
                </a:solidFill>
              </a:rPr>
              <a:t>الأهداف الاستراتيجية</a:t>
            </a:r>
            <a:endParaRPr lang="en-US" sz="2400" b="1">
              <a:solidFill>
                <a:srgbClr val="A50021"/>
              </a:solidFill>
            </a:endParaRPr>
          </a:p>
        </p:txBody>
      </p:sp>
      <p:sp>
        <p:nvSpPr>
          <p:cNvPr id="1000453" name="AutoShape 5"/>
          <p:cNvSpPr>
            <a:spLocks noChangeArrowheads="1"/>
          </p:cNvSpPr>
          <p:nvPr/>
        </p:nvSpPr>
        <p:spPr bwMode="auto">
          <a:xfrm>
            <a:off x="533400" y="4660900"/>
            <a:ext cx="2965450" cy="7493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A50021"/>
                </a:solidFill>
              </a:rPr>
              <a:t>أصحاب الشأن</a:t>
            </a:r>
            <a:endParaRPr lang="en-US" sz="2400" b="1">
              <a:solidFill>
                <a:srgbClr val="A50021"/>
              </a:solidFill>
            </a:endParaRPr>
          </a:p>
        </p:txBody>
      </p:sp>
      <p:sp>
        <p:nvSpPr>
          <p:cNvPr id="1000454" name="AutoShape 6"/>
          <p:cNvSpPr>
            <a:spLocks noChangeArrowheads="1"/>
          </p:cNvSpPr>
          <p:nvPr/>
        </p:nvSpPr>
        <p:spPr bwMode="auto">
          <a:xfrm>
            <a:off x="692150" y="2374900"/>
            <a:ext cx="2959100" cy="10541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003399"/>
                </a:solidFill>
              </a:rPr>
              <a:t>رسالة المؤسسة</a:t>
            </a:r>
            <a:endParaRPr lang="en-US" sz="2400" b="1">
              <a:solidFill>
                <a:srgbClr val="003399"/>
              </a:solidFill>
            </a:endParaRPr>
          </a:p>
        </p:txBody>
      </p:sp>
      <p:sp>
        <p:nvSpPr>
          <p:cNvPr id="33801" name="Oval 7"/>
          <p:cNvSpPr>
            <a:spLocks noChangeArrowheads="1"/>
          </p:cNvSpPr>
          <p:nvPr/>
        </p:nvSpPr>
        <p:spPr bwMode="auto">
          <a:xfrm>
            <a:off x="4343400" y="2057400"/>
            <a:ext cx="3962400" cy="914400"/>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buClr>
                <a:schemeClr val="bg2"/>
              </a:buClr>
              <a:buSzPct val="70000"/>
              <a:buFont typeface="Wingdings" panose="05000000000000000000" pitchFamily="2" charset="2"/>
              <a:buNone/>
            </a:pPr>
            <a:r>
              <a:rPr lang="ar-SA" altLang="ar-SY" sz="3200" b="1">
                <a:solidFill>
                  <a:schemeClr val="bg1"/>
                </a:solidFill>
              </a:rPr>
              <a:t>لماذا وجدت المؤسسة ؟</a:t>
            </a:r>
            <a:endParaRPr lang="en-US" altLang="ar-SY" sz="3200">
              <a:solidFill>
                <a:schemeClr val="bg1"/>
              </a:solidFill>
            </a:endParaRPr>
          </a:p>
        </p:txBody>
      </p:sp>
    </p:spTree>
    <p:extLst>
      <p:ext uri="{BB962C8B-B14F-4D97-AF65-F5344CB8AC3E}">
        <p14:creationId xmlns:p14="http://schemas.microsoft.com/office/powerpoint/2010/main" val="3863697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0454"/>
                                        </p:tgtEl>
                                        <p:attrNameLst>
                                          <p:attrName>style.visibility</p:attrName>
                                        </p:attrNameLst>
                                      </p:cBhvr>
                                      <p:to>
                                        <p:strVal val="visible"/>
                                      </p:to>
                                    </p:set>
                                    <p:anim calcmode="lin" valueType="num">
                                      <p:cBhvr additive="base">
                                        <p:cTn id="7" dur="500" fill="hold"/>
                                        <p:tgtEl>
                                          <p:spTgt spid="1000454"/>
                                        </p:tgtEl>
                                        <p:attrNameLst>
                                          <p:attrName>ppt_x</p:attrName>
                                        </p:attrNameLst>
                                      </p:cBhvr>
                                      <p:tavLst>
                                        <p:tav tm="0">
                                          <p:val>
                                            <p:strVal val="#ppt_x"/>
                                          </p:val>
                                        </p:tav>
                                        <p:tav tm="100000">
                                          <p:val>
                                            <p:strVal val="#ppt_x"/>
                                          </p:val>
                                        </p:tav>
                                      </p:tavLst>
                                    </p:anim>
                                    <p:anim calcmode="lin" valueType="num">
                                      <p:cBhvr additive="base">
                                        <p:cTn id="8" dur="500" fill="hold"/>
                                        <p:tgtEl>
                                          <p:spTgt spid="10004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00452"/>
                                        </p:tgtEl>
                                        <p:attrNameLst>
                                          <p:attrName>style.visibility</p:attrName>
                                        </p:attrNameLst>
                                      </p:cBhvr>
                                      <p:to>
                                        <p:strVal val="visible"/>
                                      </p:to>
                                    </p:set>
                                    <p:animEffect transition="in" filter="strips(downLeft)">
                                      <p:cBhvr>
                                        <p:cTn id="13" dur="500"/>
                                        <p:tgtEl>
                                          <p:spTgt spid="10004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00453"/>
                                        </p:tgtEl>
                                        <p:attrNameLst>
                                          <p:attrName>style.visibility</p:attrName>
                                        </p:attrNameLst>
                                      </p:cBhvr>
                                      <p:to>
                                        <p:strVal val="visible"/>
                                      </p:to>
                                    </p:set>
                                    <p:animEffect transition="in" filter="strips(downLeft)">
                                      <p:cBhvr>
                                        <p:cTn id="18" dur="500"/>
                                        <p:tgtEl>
                                          <p:spTgt spid="10004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000451">
                                            <p:txEl>
                                              <p:pRg st="0" end="0"/>
                                            </p:txEl>
                                          </p:spTgt>
                                        </p:tgtEl>
                                        <p:attrNameLst>
                                          <p:attrName>style.visibility</p:attrName>
                                        </p:attrNameLst>
                                      </p:cBhvr>
                                      <p:to>
                                        <p:strVal val="visible"/>
                                      </p:to>
                                    </p:set>
                                    <p:animEffect transition="in" filter="slide(fromBottom)">
                                      <p:cBhvr>
                                        <p:cTn id="23" dur="500"/>
                                        <p:tgtEl>
                                          <p:spTgt spid="1000451">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00451">
                                            <p:txEl>
                                              <p:pRg st="1" end="1"/>
                                            </p:txEl>
                                          </p:spTgt>
                                        </p:tgtEl>
                                        <p:attrNameLst>
                                          <p:attrName>style.visibility</p:attrName>
                                        </p:attrNameLst>
                                      </p:cBhvr>
                                      <p:to>
                                        <p:strVal val="visible"/>
                                      </p:to>
                                    </p:set>
                                    <p:animEffect transition="in" filter="slide(fromBottom)">
                                      <p:cBhvr>
                                        <p:cTn id="26" dur="500"/>
                                        <p:tgtEl>
                                          <p:spTgt spid="1000451">
                                            <p:txEl>
                                              <p:pRg st="1" end="1"/>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000451">
                                            <p:txEl>
                                              <p:pRg st="2" end="2"/>
                                            </p:txEl>
                                          </p:spTgt>
                                        </p:tgtEl>
                                        <p:attrNameLst>
                                          <p:attrName>style.visibility</p:attrName>
                                        </p:attrNameLst>
                                      </p:cBhvr>
                                      <p:to>
                                        <p:strVal val="visible"/>
                                      </p:to>
                                    </p:set>
                                    <p:animEffect transition="in" filter="slide(fromBottom)">
                                      <p:cBhvr>
                                        <p:cTn id="29" dur="500"/>
                                        <p:tgtEl>
                                          <p:spTgt spid="1000451">
                                            <p:txEl>
                                              <p:pRg st="2" end="2"/>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1000451">
                                            <p:txEl>
                                              <p:pRg st="3" end="3"/>
                                            </p:txEl>
                                          </p:spTgt>
                                        </p:tgtEl>
                                        <p:attrNameLst>
                                          <p:attrName>style.visibility</p:attrName>
                                        </p:attrNameLst>
                                      </p:cBhvr>
                                      <p:to>
                                        <p:strVal val="visible"/>
                                      </p:to>
                                    </p:set>
                                    <p:animEffect transition="in" filter="slide(fromBottom)">
                                      <p:cBhvr>
                                        <p:cTn id="32" dur="500"/>
                                        <p:tgtEl>
                                          <p:spTgt spid="1000451">
                                            <p:txEl>
                                              <p:pRg st="3" end="3"/>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000451">
                                            <p:txEl>
                                              <p:pRg st="4" end="4"/>
                                            </p:txEl>
                                          </p:spTgt>
                                        </p:tgtEl>
                                        <p:attrNameLst>
                                          <p:attrName>style.visibility</p:attrName>
                                        </p:attrNameLst>
                                      </p:cBhvr>
                                      <p:to>
                                        <p:strVal val="visible"/>
                                      </p:to>
                                    </p:set>
                                    <p:animEffect transition="in" filter="slide(fromBottom)">
                                      <p:cBhvr>
                                        <p:cTn id="35" dur="500"/>
                                        <p:tgtEl>
                                          <p:spTgt spid="1000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2" grpId="0" animBg="1"/>
      <p:bldP spid="1000453" grpId="0" animBg="1"/>
      <p:bldP spid="10004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r>
              <a:rPr lang="ar-SA" altLang="ar-SY" dirty="0"/>
              <a:t>اللغة </a:t>
            </a:r>
            <a:r>
              <a:rPr lang="ar-SA" altLang="ar-SY" dirty="0" smtClean="0"/>
              <a:t>الاغريقي</a:t>
            </a:r>
            <a:r>
              <a:rPr lang="ar-SY" altLang="ar-SY" dirty="0" smtClean="0"/>
              <a:t>ة (اليونانية)</a:t>
            </a:r>
            <a:r>
              <a:rPr lang="ar-SA" altLang="ar-SY" dirty="0" smtClean="0"/>
              <a:t>: </a:t>
            </a:r>
            <a:r>
              <a:rPr lang="ar-SA" altLang="ar-SY" dirty="0"/>
              <a:t>عمل القائد، أو فن الجنرال</a:t>
            </a:r>
            <a:r>
              <a:rPr lang="ar-SA" altLang="ar-SY" dirty="0" smtClean="0"/>
              <a:t>.</a:t>
            </a:r>
            <a:endParaRPr lang="ar-SY" altLang="ar-SY" dirty="0" smtClean="0"/>
          </a:p>
          <a:p>
            <a:r>
              <a:rPr lang="ar-SA" altLang="ar-SY" dirty="0"/>
              <a:t>التخطيط لتدمير العدو من خلال استخدام الموارد وبكفاءة</a:t>
            </a:r>
            <a:r>
              <a:rPr lang="ar-SA" altLang="ar-SY" dirty="0" smtClean="0"/>
              <a:t>.</a:t>
            </a:r>
            <a:endParaRPr lang="ar-SY" altLang="ar-SY" dirty="0" smtClean="0"/>
          </a:p>
          <a:p>
            <a:r>
              <a:rPr lang="ar-SY" altLang="ar-SY" dirty="0" smtClean="0"/>
              <a:t>تعود جذور الاستراتيجية إلى الفكر العسكري الذي يقصد فيها وضع خطة محكمة للانتصار في الحرب وتدمير </a:t>
            </a:r>
            <a:r>
              <a:rPr lang="ar-SY" altLang="ar-SY" dirty="0" err="1" smtClean="0"/>
              <a:t>العدو.وقد</a:t>
            </a:r>
            <a:r>
              <a:rPr lang="ar-SY" altLang="ar-SY" dirty="0" smtClean="0"/>
              <a:t> استعار مفكرو الإدارة و أركان حرب الشركات الكبرى هذا </a:t>
            </a:r>
            <a:r>
              <a:rPr lang="ar-SY" altLang="ar-SY" dirty="0" err="1" smtClean="0"/>
              <a:t>المفهموم</a:t>
            </a:r>
            <a:r>
              <a:rPr lang="ar-SY" altLang="ar-SY" dirty="0" smtClean="0"/>
              <a:t> لاستخدامه في «حرب الأسواق» من أجل وضع خطط محكمة للانتصار على المنافسين ودحرهم خارج السوق كان من رواد المدرسة الاستراتيجية في الإدارة:</a:t>
            </a:r>
            <a:r>
              <a:rPr lang="en-US" altLang="ar-SY" dirty="0" smtClean="0"/>
              <a:t>Peter </a:t>
            </a:r>
            <a:r>
              <a:rPr lang="en-US" altLang="ar-SY" dirty="0" err="1" smtClean="0"/>
              <a:t>Druker</a:t>
            </a:r>
            <a:r>
              <a:rPr lang="ar-SY" altLang="ar-SY" dirty="0" smtClean="0"/>
              <a:t> ، </a:t>
            </a:r>
            <a:r>
              <a:rPr lang="en-US" altLang="ar-SY" dirty="0" smtClean="0"/>
              <a:t>Igor </a:t>
            </a:r>
            <a:r>
              <a:rPr lang="en-US" altLang="ar-SY" dirty="0" err="1" smtClean="0"/>
              <a:t>Ansoff</a:t>
            </a:r>
            <a:r>
              <a:rPr lang="ar-SY" altLang="ar-SY" dirty="0" smtClean="0"/>
              <a:t> ، </a:t>
            </a:r>
            <a:r>
              <a:rPr lang="en-US" altLang="ar-SY" dirty="0" smtClean="0"/>
              <a:t>Alfred </a:t>
            </a:r>
            <a:r>
              <a:rPr lang="en-US" altLang="ar-SY" dirty="0" err="1" smtClean="0"/>
              <a:t>D.Chandler</a:t>
            </a:r>
            <a:r>
              <a:rPr lang="ar-SY" altLang="ar-SY" dirty="0" smtClean="0"/>
              <a:t>...</a:t>
            </a:r>
            <a:endParaRPr lang="ar-SA" altLang="ar-SY" dirty="0"/>
          </a:p>
          <a:p>
            <a:r>
              <a:rPr lang="ar-SA" altLang="ar-SY" dirty="0"/>
              <a:t>بيتر </a:t>
            </a:r>
            <a:r>
              <a:rPr lang="ar-SA" altLang="ar-SY" dirty="0" err="1"/>
              <a:t>دركر</a:t>
            </a:r>
            <a:r>
              <a:rPr lang="ar-SA" altLang="ar-SY" dirty="0"/>
              <a:t>: " تحليل للموقف الحالي وتغيره إذا ما تطب الأمر، بما في ذلك تحديد ماهية وكمية الموارد ".</a:t>
            </a:r>
          </a:p>
          <a:p>
            <a:endParaRPr lang="ar-SA" altLang="ar-SY"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7</a:t>
            </a:fld>
            <a:endParaRPr lang="ar-SA"/>
          </a:p>
        </p:txBody>
      </p:sp>
      <p:sp>
        <p:nvSpPr>
          <p:cNvPr id="5" name="عنوان 4"/>
          <p:cNvSpPr>
            <a:spLocks noGrp="1"/>
          </p:cNvSpPr>
          <p:nvPr>
            <p:ph type="title"/>
          </p:nvPr>
        </p:nvSpPr>
        <p:spPr/>
        <p:txBody>
          <a:bodyPr/>
          <a:lstStyle/>
          <a:p>
            <a:r>
              <a:rPr lang="ar-SA" altLang="ar-SY" dirty="0"/>
              <a:t>تعريف الاستراتيجية</a:t>
            </a:r>
            <a:endParaRPr lang="ar-SY" dirty="0"/>
          </a:p>
        </p:txBody>
      </p:sp>
    </p:spTree>
    <p:extLst>
      <p:ext uri="{BB962C8B-B14F-4D97-AF65-F5344CB8AC3E}">
        <p14:creationId xmlns:p14="http://schemas.microsoft.com/office/powerpoint/2010/main" val="4249046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lgn="ctr" rtl="0">
              <a:defRPr/>
            </a:pPr>
            <a:r>
              <a:rPr lang="ar-SY" dirty="0">
                <a:latin typeface="Arial" pitchFamily="34" charset="0"/>
              </a:rPr>
              <a:t>المهندس خالد ياسين الشيخ</a:t>
            </a:r>
            <a:endParaRPr lang="en-US" dirty="0">
              <a:latin typeface="Arial" pitchFamily="34" charset="0"/>
            </a:endParaRPr>
          </a:p>
        </p:txBody>
      </p:sp>
      <p:sp>
        <p:nvSpPr>
          <p:cNvPr id="995330" name="Rectangle 2"/>
          <p:cNvSpPr>
            <a:spLocks noChangeArrowheads="1"/>
          </p:cNvSpPr>
          <p:nvPr/>
        </p:nvSpPr>
        <p:spPr bwMode="auto">
          <a:xfrm>
            <a:off x="5791200" y="2895600"/>
            <a:ext cx="2971800" cy="762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4000" b="1">
                <a:solidFill>
                  <a:schemeClr val="bg1"/>
                </a:solidFill>
                <a:cs typeface="Simplified Arabic" panose="02020603050405020304" pitchFamily="18" charset="-78"/>
              </a:rPr>
              <a:t>أولاً - الرسالة :</a:t>
            </a:r>
            <a:endParaRPr lang="ar-SA" altLang="ar-SA" sz="4000" b="1">
              <a:solidFill>
                <a:schemeClr val="bg1"/>
              </a:solidFill>
              <a:cs typeface="Simplified Arabic" panose="02020603050405020304" pitchFamily="18" charset="-78"/>
            </a:endParaRPr>
          </a:p>
        </p:txBody>
      </p:sp>
      <p:sp>
        <p:nvSpPr>
          <p:cNvPr id="995331" name="Rectangle 3"/>
          <p:cNvSpPr>
            <a:spLocks noChangeArrowheads="1"/>
          </p:cNvSpPr>
          <p:nvPr/>
        </p:nvSpPr>
        <p:spPr bwMode="auto">
          <a:xfrm>
            <a:off x="1371600" y="41148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3600" b="1" dirty="0">
                <a:solidFill>
                  <a:schemeClr val="accent1"/>
                </a:solidFill>
                <a:cs typeface="Simplified Arabic" panose="02020603050405020304" pitchFamily="18" charset="-78"/>
              </a:rPr>
              <a:t>الهدف الأساسي للمنظمة.. أسباب وجودها؟</a:t>
            </a:r>
            <a:endParaRPr lang="ar-SA" altLang="ar-SA" sz="3600" b="1" dirty="0">
              <a:solidFill>
                <a:schemeClr val="accent1"/>
              </a:solidFill>
              <a:cs typeface="Simplified Arabic" panose="02020603050405020304" pitchFamily="18" charset="-78"/>
            </a:endParaRPr>
          </a:p>
        </p:txBody>
      </p:sp>
      <p:sp>
        <p:nvSpPr>
          <p:cNvPr id="34821" name="Rectangle 4"/>
          <p:cNvSpPr>
            <a:spLocks noChangeArrowheads="1"/>
          </p:cNvSpPr>
          <p:nvPr/>
        </p:nvSpPr>
        <p:spPr bwMode="auto">
          <a:xfrm>
            <a:off x="1711325" y="1995488"/>
            <a:ext cx="7150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ar-SA" altLang="en-US" sz="2800" dirty="0">
                <a:solidFill>
                  <a:schemeClr val="accent1"/>
                </a:solidFill>
                <a:latin typeface="Tahoma" panose="020B0604030504040204" pitchFamily="34" charset="0"/>
                <a:cs typeface="Tahoma" panose="020B0604030504040204" pitchFamily="34" charset="0"/>
              </a:rPr>
              <a:t>تتضمن عملية صياغة هوية المنظمة أربعة أجزاء :</a:t>
            </a:r>
            <a:endParaRPr lang="en-US" altLang="ar-SY" sz="2800" dirty="0">
              <a:solidFill>
                <a:schemeClr val="accent1"/>
              </a:solidFill>
              <a:latin typeface="Tahoma" panose="020B0604030504040204" pitchFamily="34" charset="0"/>
              <a:cs typeface="Tahoma" panose="020B0604030504040204" pitchFamily="34" charset="0"/>
            </a:endParaRPr>
          </a:p>
        </p:txBody>
      </p:sp>
      <p:sp>
        <p:nvSpPr>
          <p:cNvPr id="34822" name="Rectangle 5"/>
          <p:cNvSpPr>
            <a:spLocks noChangeArrowheads="1"/>
          </p:cNvSpPr>
          <p:nvPr/>
        </p:nvSpPr>
        <p:spPr bwMode="auto">
          <a:xfrm>
            <a:off x="2362200" y="838200"/>
            <a:ext cx="440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ar-SA" altLang="en-US" sz="4000" dirty="0">
                <a:solidFill>
                  <a:schemeClr val="accent1"/>
                </a:solidFill>
                <a:latin typeface="Tahoma" panose="020B0604030504040204" pitchFamily="34" charset="0"/>
                <a:cs typeface="Tahoma" panose="020B0604030504040204" pitchFamily="34" charset="0"/>
              </a:rPr>
              <a:t>عناصر صياغة الهوية </a:t>
            </a:r>
            <a:endParaRPr lang="en-US" altLang="ar-SY" sz="4000" dirty="0">
              <a:solidFill>
                <a:schemeClr val="accent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050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5330"/>
                                        </p:tgtEl>
                                        <p:attrNameLst>
                                          <p:attrName>style.visibility</p:attrName>
                                        </p:attrNameLst>
                                      </p:cBhvr>
                                      <p:to>
                                        <p:strVal val="visible"/>
                                      </p:to>
                                    </p:set>
                                    <p:anim calcmode="lin" valueType="num">
                                      <p:cBhvr>
                                        <p:cTn id="7" dur="1000" fill="hold"/>
                                        <p:tgtEl>
                                          <p:spTgt spid="995330"/>
                                        </p:tgtEl>
                                        <p:attrNameLst>
                                          <p:attrName>ppt_w</p:attrName>
                                        </p:attrNameLst>
                                      </p:cBhvr>
                                      <p:tavLst>
                                        <p:tav tm="0">
                                          <p:val>
                                            <p:fltVal val="0"/>
                                          </p:val>
                                        </p:tav>
                                        <p:tav tm="100000">
                                          <p:val>
                                            <p:strVal val="#ppt_w"/>
                                          </p:val>
                                        </p:tav>
                                      </p:tavLst>
                                    </p:anim>
                                    <p:anim calcmode="lin" valueType="num">
                                      <p:cBhvr>
                                        <p:cTn id="8" dur="1000" fill="hold"/>
                                        <p:tgtEl>
                                          <p:spTgt spid="995330"/>
                                        </p:tgtEl>
                                        <p:attrNameLst>
                                          <p:attrName>ppt_h</p:attrName>
                                        </p:attrNameLst>
                                      </p:cBhvr>
                                      <p:tavLst>
                                        <p:tav tm="0">
                                          <p:val>
                                            <p:fltVal val="0"/>
                                          </p:val>
                                        </p:tav>
                                        <p:tav tm="100000">
                                          <p:val>
                                            <p:strVal val="#ppt_h"/>
                                          </p:val>
                                        </p:tav>
                                      </p:tavLst>
                                    </p:anim>
                                    <p:anim calcmode="lin" valueType="num">
                                      <p:cBhvr>
                                        <p:cTn id="9" dur="1000" fill="hold"/>
                                        <p:tgtEl>
                                          <p:spTgt spid="9953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53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95331"/>
                                        </p:tgtEl>
                                        <p:attrNameLst>
                                          <p:attrName>style.visibility</p:attrName>
                                        </p:attrNameLst>
                                      </p:cBhvr>
                                      <p:to>
                                        <p:strVal val="visible"/>
                                      </p:to>
                                    </p:set>
                                    <p:anim calcmode="lin" valueType="num">
                                      <p:cBhvr additive="base">
                                        <p:cTn id="15" dur="500" fill="hold"/>
                                        <p:tgtEl>
                                          <p:spTgt spid="995331"/>
                                        </p:tgtEl>
                                        <p:attrNameLst>
                                          <p:attrName>ppt_x</p:attrName>
                                        </p:attrNameLst>
                                      </p:cBhvr>
                                      <p:tavLst>
                                        <p:tav tm="0">
                                          <p:val>
                                            <p:strVal val="0-#ppt_w/2"/>
                                          </p:val>
                                        </p:tav>
                                        <p:tav tm="100000">
                                          <p:val>
                                            <p:strVal val="#ppt_x"/>
                                          </p:val>
                                        </p:tav>
                                      </p:tavLst>
                                    </p:anim>
                                    <p:anim calcmode="lin" valueType="num">
                                      <p:cBhvr additive="base">
                                        <p:cTn id="16" dur="500" fill="hold"/>
                                        <p:tgtEl>
                                          <p:spTgt spid="995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0" grpId="0" animBg="1" autoUpdateAnimBg="0"/>
      <p:bldP spid="995331"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4"/>
          <p:cNvSpPr>
            <a:spLocks noGrp="1"/>
          </p:cNvSpPr>
          <p:nvPr>
            <p:ph type="dt" sz="quarter" idx="10"/>
          </p:nvPr>
        </p:nvSpPr>
        <p:spPr/>
        <p:txBody>
          <a:bodyPr/>
          <a:lstStyle/>
          <a:p>
            <a:pPr algn="ctr" rtl="0">
              <a:defRPr/>
            </a:pPr>
            <a:r>
              <a:rPr lang="ar-SY" dirty="0">
                <a:latin typeface="Arial" pitchFamily="34" charset="0"/>
              </a:rPr>
              <a:t>المهندس خالد ياسين الشيخ</a:t>
            </a:r>
            <a:endParaRPr lang="en-US" dirty="0">
              <a:latin typeface="Arial" pitchFamily="34" charset="0"/>
            </a:endParaRPr>
          </a:p>
        </p:txBody>
      </p:sp>
      <p:sp>
        <p:nvSpPr>
          <p:cNvPr id="996355" name="Rectangle 3"/>
          <p:cNvSpPr>
            <a:spLocks noChangeArrowheads="1"/>
          </p:cNvSpPr>
          <p:nvPr/>
        </p:nvSpPr>
        <p:spPr bwMode="auto">
          <a:xfrm>
            <a:off x="0" y="28956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Wingdings" panose="05000000000000000000" pitchFamily="2" charset="2"/>
              <a:buChar char="u"/>
            </a:pPr>
            <a:r>
              <a:rPr lang="ar-SA" altLang="en-US" sz="3200">
                <a:solidFill>
                  <a:schemeClr val="folHlink"/>
                </a:solidFill>
              </a:rPr>
              <a:t>أنها وصفية، بحيث تعطي وصفاً حقيقياً لمقصد وتوجه المؤسسة. </a:t>
            </a:r>
            <a:endParaRPr lang="ar-SA" altLang="ar-SA" sz="3200">
              <a:solidFill>
                <a:schemeClr val="folHlink"/>
              </a:solidFill>
            </a:endParaRPr>
          </a:p>
        </p:txBody>
      </p:sp>
      <p:sp>
        <p:nvSpPr>
          <p:cNvPr id="996356" name="AutoShape 4"/>
          <p:cNvSpPr>
            <a:spLocks noGrp="1" noChangeArrowheads="1"/>
          </p:cNvSpPr>
          <p:nvPr>
            <p:ph type="title"/>
          </p:nvPr>
        </p:nvSpPr>
        <p:spPr>
          <a:xfrm>
            <a:off x="990600" y="1828800"/>
            <a:ext cx="7543800" cy="838200"/>
          </a:xfrm>
          <a:prstGeom prst="foldedCorner">
            <a:avLst>
              <a:gd name="adj" fmla="val 17991"/>
            </a:avLst>
          </a:prstGeom>
          <a:solidFill>
            <a:schemeClr val="tx2"/>
          </a:solidFill>
        </p:spPr>
        <p:txBody>
          <a:bodyPr/>
          <a:lstStyle/>
          <a:p>
            <a:pPr algn="ctr" eaLnBrk="1" hangingPunct="1"/>
            <a:r>
              <a:rPr lang="ar-SA" altLang="en-US" sz="3200" b="1" smtClean="0">
                <a:solidFill>
                  <a:schemeClr val="bg1"/>
                </a:solidFill>
              </a:rPr>
              <a:t>ما هو هدفنا في الوجود؟ ولماذا وجدنا؟ </a:t>
            </a:r>
          </a:p>
        </p:txBody>
      </p:sp>
      <p:sp>
        <p:nvSpPr>
          <p:cNvPr id="996357" name="Rectangle 5"/>
          <p:cNvSpPr>
            <a:spLocks noChangeArrowheads="1"/>
          </p:cNvSpPr>
          <p:nvPr/>
        </p:nvSpPr>
        <p:spPr bwMode="auto">
          <a:xfrm>
            <a:off x="0" y="3581400"/>
            <a:ext cx="899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Wingdings" panose="05000000000000000000" pitchFamily="2" charset="2"/>
              <a:buChar char="u"/>
            </a:pPr>
            <a:r>
              <a:rPr lang="ar-SA" altLang="en-US" sz="3200">
                <a:solidFill>
                  <a:schemeClr val="folHlink"/>
                </a:solidFill>
              </a:rPr>
              <a:t>واضحة وموجزة ومفهومة للجميع.</a:t>
            </a:r>
            <a:endParaRPr lang="ar-SA" altLang="ar-SA" sz="3200">
              <a:solidFill>
                <a:schemeClr val="folHlink"/>
              </a:solidFill>
            </a:endParaRPr>
          </a:p>
        </p:txBody>
      </p:sp>
      <p:sp>
        <p:nvSpPr>
          <p:cNvPr id="35846" name="Rectangle 6"/>
          <p:cNvSpPr>
            <a:spLocks noChangeArrowheads="1"/>
          </p:cNvSpPr>
          <p:nvPr/>
        </p:nvSpPr>
        <p:spPr bwMode="auto">
          <a:xfrm>
            <a:off x="3581400" y="762000"/>
            <a:ext cx="1900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ar-SA" altLang="en-US" sz="4400" dirty="0">
                <a:solidFill>
                  <a:schemeClr val="accent1"/>
                </a:solidFill>
                <a:latin typeface="Tahoma" panose="020B0604030504040204" pitchFamily="34" charset="0"/>
                <a:cs typeface="Tahoma" panose="020B0604030504040204" pitchFamily="34" charset="0"/>
              </a:rPr>
              <a:t>الرسالة</a:t>
            </a:r>
            <a:endParaRPr lang="en-US" altLang="ar-SY" sz="4400" dirty="0">
              <a:solidFill>
                <a:schemeClr val="accent1"/>
              </a:solidFill>
              <a:latin typeface="Tahoma" panose="020B0604030504040204" pitchFamily="34" charset="0"/>
              <a:cs typeface="Tahoma" panose="020B0604030504040204" pitchFamily="34" charset="0"/>
            </a:endParaRPr>
          </a:p>
        </p:txBody>
      </p:sp>
      <p:sp>
        <p:nvSpPr>
          <p:cNvPr id="996359" name="Rectangle 7"/>
          <p:cNvSpPr>
            <a:spLocks noChangeArrowheads="1"/>
          </p:cNvSpPr>
          <p:nvPr/>
        </p:nvSpPr>
        <p:spPr bwMode="auto">
          <a:xfrm>
            <a:off x="228600" y="4267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Wingdings" panose="05000000000000000000" pitchFamily="2" charset="2"/>
              <a:buChar char="u"/>
            </a:pPr>
            <a:r>
              <a:rPr lang="ar-SA" altLang="en-US" sz="3200">
                <a:solidFill>
                  <a:schemeClr val="folHlink"/>
                </a:solidFill>
              </a:rPr>
              <a:t>تركز على طبيعة العمل وتعكس النشاط الرئيسي للمؤسسة.</a:t>
            </a:r>
            <a:endParaRPr lang="ar-SA" altLang="ar-SA" sz="3200">
              <a:solidFill>
                <a:schemeClr val="folHlink"/>
              </a:solidFill>
            </a:endParaRPr>
          </a:p>
        </p:txBody>
      </p:sp>
      <p:sp>
        <p:nvSpPr>
          <p:cNvPr id="996360" name="Rectangle 8"/>
          <p:cNvSpPr>
            <a:spLocks noChangeArrowheads="1"/>
          </p:cNvSpPr>
          <p:nvPr/>
        </p:nvSpPr>
        <p:spPr bwMode="auto">
          <a:xfrm>
            <a:off x="838200" y="50292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Wingdings" panose="05000000000000000000" pitchFamily="2" charset="2"/>
              <a:buChar char="u"/>
            </a:pPr>
            <a:r>
              <a:rPr lang="ar-SA" altLang="en-US" sz="3200">
                <a:solidFill>
                  <a:schemeClr val="folHlink"/>
                </a:solidFill>
              </a:rPr>
              <a:t>تركز على النتائج بحيث يتضح ما يجب إنجازه وتحقيقه.</a:t>
            </a:r>
            <a:endParaRPr lang="ar-SA" altLang="ar-SA" sz="3200">
              <a:solidFill>
                <a:schemeClr val="folHlink"/>
              </a:solidFill>
            </a:endParaRPr>
          </a:p>
        </p:txBody>
      </p:sp>
    </p:spTree>
    <p:extLst>
      <p:ext uri="{BB962C8B-B14F-4D97-AF65-F5344CB8AC3E}">
        <p14:creationId xmlns:p14="http://schemas.microsoft.com/office/powerpoint/2010/main" val="3812734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wd">
                                    <p:tmPct val="100000"/>
                                  </p:iterate>
                                  <p:childTnLst>
                                    <p:set>
                                      <p:cBhvr>
                                        <p:cTn id="6" dur="1" fill="hold">
                                          <p:stCondLst>
                                            <p:cond delay="0"/>
                                          </p:stCondLst>
                                        </p:cTn>
                                        <p:tgtEl>
                                          <p:spTgt spid="996356"/>
                                        </p:tgtEl>
                                        <p:attrNameLst>
                                          <p:attrName>style.visibility</p:attrName>
                                        </p:attrNameLst>
                                      </p:cBhvr>
                                      <p:to>
                                        <p:strVal val="visible"/>
                                      </p:to>
                                    </p:set>
                                    <p:anim calcmode="lin" valueType="num">
                                      <p:cBhvr>
                                        <p:cTn id="7" dur="300" fill="hold"/>
                                        <p:tgtEl>
                                          <p:spTgt spid="996356"/>
                                        </p:tgtEl>
                                        <p:attrNameLst>
                                          <p:attrName>ppt_w</p:attrName>
                                        </p:attrNameLst>
                                      </p:cBhvr>
                                      <p:tavLst>
                                        <p:tav tm="0">
                                          <p:val>
                                            <p:fltVal val="0"/>
                                          </p:val>
                                        </p:tav>
                                        <p:tav tm="100000">
                                          <p:val>
                                            <p:strVal val="#ppt_w"/>
                                          </p:val>
                                        </p:tav>
                                      </p:tavLst>
                                    </p:anim>
                                    <p:anim calcmode="lin" valueType="num">
                                      <p:cBhvr>
                                        <p:cTn id="8" dur="300" fill="hold"/>
                                        <p:tgtEl>
                                          <p:spTgt spid="996356"/>
                                        </p:tgtEl>
                                        <p:attrNameLst>
                                          <p:attrName>ppt_h</p:attrName>
                                        </p:attrNameLst>
                                      </p:cBhvr>
                                      <p:tavLst>
                                        <p:tav tm="0">
                                          <p:val>
                                            <p:fltVal val="0"/>
                                          </p:val>
                                        </p:tav>
                                        <p:tav tm="100000">
                                          <p:val>
                                            <p:strVal val="#ppt_h"/>
                                          </p:val>
                                        </p:tav>
                                      </p:tavLst>
                                    </p:anim>
                                    <p:anim calcmode="lin" valueType="num">
                                      <p:cBhvr>
                                        <p:cTn id="9" dur="300" fill="hold"/>
                                        <p:tgtEl>
                                          <p:spTgt spid="996356"/>
                                        </p:tgtEl>
                                        <p:attrNameLst>
                                          <p:attrName>ppt_x</p:attrName>
                                        </p:attrNameLst>
                                      </p:cBhvr>
                                      <p:tavLst>
                                        <p:tav tm="0">
                                          <p:val>
                                            <p:fltVal val="0.5"/>
                                          </p:val>
                                        </p:tav>
                                        <p:tav tm="100000">
                                          <p:val>
                                            <p:strVal val="#ppt_x"/>
                                          </p:val>
                                        </p:tav>
                                      </p:tavLst>
                                    </p:anim>
                                    <p:anim calcmode="lin" valueType="num">
                                      <p:cBhvr>
                                        <p:cTn id="10" dur="300" fill="hold"/>
                                        <p:tgtEl>
                                          <p:spTgt spid="99635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996355"/>
                                        </p:tgtEl>
                                        <p:attrNameLst>
                                          <p:attrName>style.visibility</p:attrName>
                                        </p:attrNameLst>
                                      </p:cBhvr>
                                      <p:to>
                                        <p:strVal val="visible"/>
                                      </p:to>
                                    </p:set>
                                    <p:anim calcmode="lin" valueType="num">
                                      <p:cBhvr>
                                        <p:cTn id="15" dur="500" fill="hold"/>
                                        <p:tgtEl>
                                          <p:spTgt spid="996355"/>
                                        </p:tgtEl>
                                        <p:attrNameLst>
                                          <p:attrName>ppt_x</p:attrName>
                                        </p:attrNameLst>
                                      </p:cBhvr>
                                      <p:tavLst>
                                        <p:tav tm="0">
                                          <p:val>
                                            <p:strVal val="#ppt_x"/>
                                          </p:val>
                                        </p:tav>
                                        <p:tav tm="100000">
                                          <p:val>
                                            <p:strVal val="#ppt_x"/>
                                          </p:val>
                                        </p:tav>
                                      </p:tavLst>
                                    </p:anim>
                                    <p:anim calcmode="lin" valueType="num">
                                      <p:cBhvr>
                                        <p:cTn id="16" dur="500" fill="hold"/>
                                        <p:tgtEl>
                                          <p:spTgt spid="996355"/>
                                        </p:tgtEl>
                                        <p:attrNameLst>
                                          <p:attrName>ppt_y</p:attrName>
                                        </p:attrNameLst>
                                      </p:cBhvr>
                                      <p:tavLst>
                                        <p:tav tm="0">
                                          <p:val>
                                            <p:strVal val="#ppt_y-#ppt_h/2"/>
                                          </p:val>
                                        </p:tav>
                                        <p:tav tm="100000">
                                          <p:val>
                                            <p:strVal val="#ppt_y"/>
                                          </p:val>
                                        </p:tav>
                                      </p:tavLst>
                                    </p:anim>
                                    <p:anim calcmode="lin" valueType="num">
                                      <p:cBhvr>
                                        <p:cTn id="17" dur="500" fill="hold"/>
                                        <p:tgtEl>
                                          <p:spTgt spid="996355"/>
                                        </p:tgtEl>
                                        <p:attrNameLst>
                                          <p:attrName>ppt_w</p:attrName>
                                        </p:attrNameLst>
                                      </p:cBhvr>
                                      <p:tavLst>
                                        <p:tav tm="0">
                                          <p:val>
                                            <p:strVal val="#ppt_w"/>
                                          </p:val>
                                        </p:tav>
                                        <p:tav tm="100000">
                                          <p:val>
                                            <p:strVal val="#ppt_w"/>
                                          </p:val>
                                        </p:tav>
                                      </p:tavLst>
                                    </p:anim>
                                    <p:anim calcmode="lin" valueType="num">
                                      <p:cBhvr>
                                        <p:cTn id="18" dur="500" fill="hold"/>
                                        <p:tgtEl>
                                          <p:spTgt spid="99635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996357"/>
                                        </p:tgtEl>
                                        <p:attrNameLst>
                                          <p:attrName>style.visibility</p:attrName>
                                        </p:attrNameLst>
                                      </p:cBhvr>
                                      <p:to>
                                        <p:strVal val="visible"/>
                                      </p:to>
                                    </p:set>
                                    <p:anim calcmode="lin" valueType="num">
                                      <p:cBhvr>
                                        <p:cTn id="23" dur="500" fill="hold"/>
                                        <p:tgtEl>
                                          <p:spTgt spid="996357"/>
                                        </p:tgtEl>
                                        <p:attrNameLst>
                                          <p:attrName>ppt_x</p:attrName>
                                        </p:attrNameLst>
                                      </p:cBhvr>
                                      <p:tavLst>
                                        <p:tav tm="0">
                                          <p:val>
                                            <p:strVal val="#ppt_x"/>
                                          </p:val>
                                        </p:tav>
                                        <p:tav tm="100000">
                                          <p:val>
                                            <p:strVal val="#ppt_x"/>
                                          </p:val>
                                        </p:tav>
                                      </p:tavLst>
                                    </p:anim>
                                    <p:anim calcmode="lin" valueType="num">
                                      <p:cBhvr>
                                        <p:cTn id="24" dur="500" fill="hold"/>
                                        <p:tgtEl>
                                          <p:spTgt spid="996357"/>
                                        </p:tgtEl>
                                        <p:attrNameLst>
                                          <p:attrName>ppt_y</p:attrName>
                                        </p:attrNameLst>
                                      </p:cBhvr>
                                      <p:tavLst>
                                        <p:tav tm="0">
                                          <p:val>
                                            <p:strVal val="#ppt_y-#ppt_h/2"/>
                                          </p:val>
                                        </p:tav>
                                        <p:tav tm="100000">
                                          <p:val>
                                            <p:strVal val="#ppt_y"/>
                                          </p:val>
                                        </p:tav>
                                      </p:tavLst>
                                    </p:anim>
                                    <p:anim calcmode="lin" valueType="num">
                                      <p:cBhvr>
                                        <p:cTn id="25" dur="500" fill="hold"/>
                                        <p:tgtEl>
                                          <p:spTgt spid="996357"/>
                                        </p:tgtEl>
                                        <p:attrNameLst>
                                          <p:attrName>ppt_w</p:attrName>
                                        </p:attrNameLst>
                                      </p:cBhvr>
                                      <p:tavLst>
                                        <p:tav tm="0">
                                          <p:val>
                                            <p:strVal val="#ppt_w"/>
                                          </p:val>
                                        </p:tav>
                                        <p:tav tm="100000">
                                          <p:val>
                                            <p:strVal val="#ppt_w"/>
                                          </p:val>
                                        </p:tav>
                                      </p:tavLst>
                                    </p:anim>
                                    <p:anim calcmode="lin" valueType="num">
                                      <p:cBhvr>
                                        <p:cTn id="26" dur="500" fill="hold"/>
                                        <p:tgtEl>
                                          <p:spTgt spid="99635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996359"/>
                                        </p:tgtEl>
                                        <p:attrNameLst>
                                          <p:attrName>style.visibility</p:attrName>
                                        </p:attrNameLst>
                                      </p:cBhvr>
                                      <p:to>
                                        <p:strVal val="visible"/>
                                      </p:to>
                                    </p:set>
                                    <p:anim calcmode="lin" valueType="num">
                                      <p:cBhvr additive="base">
                                        <p:cTn id="31" dur="500" fill="hold"/>
                                        <p:tgtEl>
                                          <p:spTgt spid="996359"/>
                                        </p:tgtEl>
                                        <p:attrNameLst>
                                          <p:attrName>ppt_x</p:attrName>
                                        </p:attrNameLst>
                                      </p:cBhvr>
                                      <p:tavLst>
                                        <p:tav tm="0">
                                          <p:val>
                                            <p:strVal val="0-#ppt_w/2"/>
                                          </p:val>
                                        </p:tav>
                                        <p:tav tm="100000">
                                          <p:val>
                                            <p:strVal val="#ppt_x"/>
                                          </p:val>
                                        </p:tav>
                                      </p:tavLst>
                                    </p:anim>
                                    <p:anim calcmode="lin" valueType="num">
                                      <p:cBhvr additive="base">
                                        <p:cTn id="32" dur="500" fill="hold"/>
                                        <p:tgtEl>
                                          <p:spTgt spid="996359"/>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96360"/>
                                        </p:tgtEl>
                                        <p:attrNameLst>
                                          <p:attrName>style.visibility</p:attrName>
                                        </p:attrNameLst>
                                      </p:cBhvr>
                                      <p:to>
                                        <p:strVal val="visible"/>
                                      </p:to>
                                    </p:set>
                                    <p:anim calcmode="lin" valueType="num">
                                      <p:cBhvr additive="base">
                                        <p:cTn id="37" dur="500" fill="hold"/>
                                        <p:tgtEl>
                                          <p:spTgt spid="996360"/>
                                        </p:tgtEl>
                                        <p:attrNameLst>
                                          <p:attrName>ppt_x</p:attrName>
                                        </p:attrNameLst>
                                      </p:cBhvr>
                                      <p:tavLst>
                                        <p:tav tm="0">
                                          <p:val>
                                            <p:strVal val="0-#ppt_w/2"/>
                                          </p:val>
                                        </p:tav>
                                        <p:tav tm="100000">
                                          <p:val>
                                            <p:strVal val="#ppt_x"/>
                                          </p:val>
                                        </p:tav>
                                      </p:tavLst>
                                    </p:anim>
                                    <p:anim calcmode="lin" valueType="num">
                                      <p:cBhvr additive="base">
                                        <p:cTn id="38" dur="500" fill="hold"/>
                                        <p:tgtEl>
                                          <p:spTgt spid="996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5" grpId="0"/>
      <p:bldP spid="996356" grpId="0" animBg="1"/>
      <p:bldP spid="996357" grpId="0"/>
      <p:bldP spid="996359" grpId="0"/>
      <p:bldP spid="996360"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lgn="ctr" rtl="0">
              <a:defRPr/>
            </a:pPr>
            <a:r>
              <a:rPr lang="ar-SY" dirty="0">
                <a:latin typeface="Arial" pitchFamily="34" charset="0"/>
              </a:rPr>
              <a:t>المهندس خالد ياسين الشيخ</a:t>
            </a:r>
            <a:endParaRPr lang="en-US" dirty="0">
              <a:latin typeface="Arial" pitchFamily="34" charset="0"/>
            </a:endParaRPr>
          </a:p>
        </p:txBody>
      </p:sp>
      <p:sp>
        <p:nvSpPr>
          <p:cNvPr id="994306" name="Rectangle 2"/>
          <p:cNvSpPr>
            <a:spLocks noChangeArrowheads="1"/>
          </p:cNvSpPr>
          <p:nvPr/>
        </p:nvSpPr>
        <p:spPr bwMode="auto">
          <a:xfrm>
            <a:off x="4953000" y="2743200"/>
            <a:ext cx="3810000" cy="762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4000" b="1">
                <a:solidFill>
                  <a:schemeClr val="bg1"/>
                </a:solidFill>
                <a:latin typeface="Simplified Arabic" panose="02020603050405020304" pitchFamily="18" charset="-78"/>
                <a:cs typeface="Simplified Arabic" panose="02020603050405020304" pitchFamily="18" charset="-78"/>
              </a:rPr>
              <a:t>ثانياً - </a:t>
            </a:r>
            <a:r>
              <a:rPr lang="ar-SA" altLang="en-US" sz="4000" b="1">
                <a:solidFill>
                  <a:schemeClr val="bg1"/>
                </a:solidFill>
                <a:cs typeface="Simplified Arabic" panose="02020603050405020304" pitchFamily="18" charset="-78"/>
              </a:rPr>
              <a:t>رؤية المنظمة</a:t>
            </a:r>
            <a:endParaRPr lang="ar-SA" altLang="ar-SA" sz="4000" b="1">
              <a:solidFill>
                <a:schemeClr val="bg1"/>
              </a:solidFill>
              <a:cs typeface="Simplified Arabic" panose="02020603050405020304" pitchFamily="18" charset="-78"/>
            </a:endParaRPr>
          </a:p>
        </p:txBody>
      </p:sp>
      <p:sp>
        <p:nvSpPr>
          <p:cNvPr id="994307" name="Rectangle 3"/>
          <p:cNvSpPr>
            <a:spLocks noChangeArrowheads="1"/>
          </p:cNvSpPr>
          <p:nvPr/>
        </p:nvSpPr>
        <p:spPr bwMode="auto">
          <a:xfrm>
            <a:off x="2133600" y="41148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4000" b="1" dirty="0">
                <a:solidFill>
                  <a:schemeClr val="accent1"/>
                </a:solidFill>
                <a:cs typeface="Simplified Arabic" panose="02020603050405020304" pitchFamily="18" charset="-78"/>
              </a:rPr>
              <a:t>توجهاتها وموقعها المستقبلي</a:t>
            </a:r>
            <a:endParaRPr lang="ar-SA" altLang="ar-SA" sz="4000" b="1" dirty="0">
              <a:solidFill>
                <a:schemeClr val="accent1"/>
              </a:solidFill>
              <a:cs typeface="Simplified Arabic" panose="02020603050405020304" pitchFamily="18" charset="-78"/>
            </a:endParaRPr>
          </a:p>
        </p:txBody>
      </p:sp>
      <p:sp>
        <p:nvSpPr>
          <p:cNvPr id="36869" name="Rectangle 5"/>
          <p:cNvSpPr>
            <a:spLocks noChangeArrowheads="1"/>
          </p:cNvSpPr>
          <p:nvPr/>
        </p:nvSpPr>
        <p:spPr bwMode="auto">
          <a:xfrm>
            <a:off x="2514600" y="838200"/>
            <a:ext cx="440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ar-SA" altLang="en-US" sz="4000" dirty="0">
                <a:solidFill>
                  <a:schemeClr val="accent1"/>
                </a:solidFill>
                <a:latin typeface="Tahoma" panose="020B0604030504040204" pitchFamily="34" charset="0"/>
                <a:cs typeface="Tahoma" panose="020B0604030504040204" pitchFamily="34" charset="0"/>
              </a:rPr>
              <a:t>عناصر صياغة الهوية </a:t>
            </a:r>
            <a:endParaRPr lang="en-US" altLang="ar-SY" sz="4000" dirty="0">
              <a:solidFill>
                <a:schemeClr val="accent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635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4306"/>
                                        </p:tgtEl>
                                        <p:attrNameLst>
                                          <p:attrName>style.visibility</p:attrName>
                                        </p:attrNameLst>
                                      </p:cBhvr>
                                      <p:to>
                                        <p:strVal val="visible"/>
                                      </p:to>
                                    </p:set>
                                    <p:anim calcmode="lin" valueType="num">
                                      <p:cBhvr>
                                        <p:cTn id="7" dur="1000" fill="hold"/>
                                        <p:tgtEl>
                                          <p:spTgt spid="994306"/>
                                        </p:tgtEl>
                                        <p:attrNameLst>
                                          <p:attrName>ppt_w</p:attrName>
                                        </p:attrNameLst>
                                      </p:cBhvr>
                                      <p:tavLst>
                                        <p:tav tm="0">
                                          <p:val>
                                            <p:fltVal val="0"/>
                                          </p:val>
                                        </p:tav>
                                        <p:tav tm="100000">
                                          <p:val>
                                            <p:strVal val="#ppt_w"/>
                                          </p:val>
                                        </p:tav>
                                      </p:tavLst>
                                    </p:anim>
                                    <p:anim calcmode="lin" valueType="num">
                                      <p:cBhvr>
                                        <p:cTn id="8" dur="1000" fill="hold"/>
                                        <p:tgtEl>
                                          <p:spTgt spid="994306"/>
                                        </p:tgtEl>
                                        <p:attrNameLst>
                                          <p:attrName>ppt_h</p:attrName>
                                        </p:attrNameLst>
                                      </p:cBhvr>
                                      <p:tavLst>
                                        <p:tav tm="0">
                                          <p:val>
                                            <p:fltVal val="0"/>
                                          </p:val>
                                        </p:tav>
                                        <p:tav tm="100000">
                                          <p:val>
                                            <p:strVal val="#ppt_h"/>
                                          </p:val>
                                        </p:tav>
                                      </p:tavLst>
                                    </p:anim>
                                    <p:anim calcmode="lin" valueType="num">
                                      <p:cBhvr>
                                        <p:cTn id="9" dur="1000" fill="hold"/>
                                        <p:tgtEl>
                                          <p:spTgt spid="9943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43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994307"/>
                                        </p:tgtEl>
                                        <p:attrNameLst>
                                          <p:attrName>style.visibility</p:attrName>
                                        </p:attrNameLst>
                                      </p:cBhvr>
                                      <p:to>
                                        <p:strVal val="visible"/>
                                      </p:to>
                                    </p:set>
                                    <p:animEffect transition="in" filter="slide(fromTop)">
                                      <p:cBhvr>
                                        <p:cTn id="15" dur="500"/>
                                        <p:tgtEl>
                                          <p:spTgt spid="994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6" grpId="0" animBg="1" autoUpdateAnimBg="0"/>
      <p:bldP spid="99430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89"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B106F727-99FB-4722-BF1B-7EA8EDC7A4F0}" type="slidenum">
              <a:rPr lang="ar-SA" altLang="ar-SY">
                <a:latin typeface="Arial" panose="020B0604020202020204" pitchFamily="34" charset="0"/>
                <a:cs typeface="Arial" panose="020B0604020202020204" pitchFamily="34" charset="0"/>
              </a:rPr>
              <a:pPr eaLnBrk="1" hangingPunct="1"/>
              <a:t>73</a:t>
            </a:fld>
            <a:endParaRPr lang="en-US" altLang="ar-SY">
              <a:latin typeface="Arial" panose="020B0604020202020204" pitchFamily="34" charset="0"/>
              <a:cs typeface="Arial" panose="020B0604020202020204" pitchFamily="34" charset="0"/>
            </a:endParaRPr>
          </a:p>
        </p:txBody>
      </p:sp>
      <p:sp>
        <p:nvSpPr>
          <p:cNvPr id="37892" name="Rectangle 2"/>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الرؤية الاستراتيجية</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37893" name="Rectangle 3"/>
          <p:cNvSpPr>
            <a:spLocks noGrp="1" noChangeArrowheads="1"/>
          </p:cNvSpPr>
          <p:nvPr>
            <p:ph type="body" idx="1"/>
          </p:nvPr>
        </p:nvSpPr>
        <p:spPr>
          <a:xfrm>
            <a:off x="3124200" y="2971800"/>
            <a:ext cx="6019800" cy="1863725"/>
          </a:xfrm>
          <a:noFill/>
        </p:spPr>
        <p:txBody>
          <a:bodyPr lIns="92075" tIns="46038" rIns="92075" bIns="46038"/>
          <a:lstStyle/>
          <a:p>
            <a:pPr marL="1162050" lvl="2" indent="-228600" defTabSz="762000" eaLnBrk="1" hangingPunct="1"/>
            <a:r>
              <a:rPr lang="ar-SA" altLang="ar-SY" smtClean="0">
                <a:cs typeface="Times New Roman" panose="02020603050405020304" pitchFamily="18" charset="0"/>
              </a:rPr>
              <a:t> وضوح غرض المؤسسة -</a:t>
            </a:r>
            <a:r>
              <a:rPr lang="en-US" altLang="ar-SY" smtClean="0">
                <a:cs typeface="Times New Roman" panose="02020603050405020304" pitchFamily="18" charset="0"/>
              </a:rPr>
              <a:t>	</a:t>
            </a:r>
            <a:r>
              <a:rPr lang="ar-SA" altLang="ar-SY" smtClean="0">
                <a:cs typeface="Times New Roman" panose="02020603050405020304" pitchFamily="18" charset="0"/>
              </a:rPr>
              <a:t>ماذا نريد؟</a:t>
            </a:r>
            <a:endParaRPr lang="en-US" altLang="ar-SY" smtClean="0">
              <a:cs typeface="Times New Roman" panose="02020603050405020304" pitchFamily="18" charset="0"/>
            </a:endParaRPr>
          </a:p>
          <a:p>
            <a:pPr marL="1162050" lvl="2" indent="-228600" defTabSz="762000" eaLnBrk="1" hangingPunct="1"/>
            <a:r>
              <a:rPr lang="ar-SA" altLang="ar-SY" smtClean="0">
                <a:cs typeface="Times New Roman" panose="02020603050405020304" pitchFamily="18" charset="0"/>
              </a:rPr>
              <a:t> معرفة قيم المؤسسة - ماذا نؤمن به؟</a:t>
            </a:r>
            <a:endParaRPr lang="en-US" altLang="ar-SY" smtClean="0">
              <a:cs typeface="Times New Roman" panose="02020603050405020304" pitchFamily="18" charset="0"/>
            </a:endParaRPr>
          </a:p>
          <a:p>
            <a:pPr marL="1162050" lvl="2" indent="-228600" defTabSz="762000" eaLnBrk="1" hangingPunct="1"/>
            <a:r>
              <a:rPr lang="ar-SA" altLang="ar-SY" smtClean="0">
                <a:cs typeface="Times New Roman" panose="02020603050405020304" pitchFamily="18" charset="0"/>
              </a:rPr>
              <a:t> تصور الوضع المطلوب - كيف سيكون الوضع؟</a:t>
            </a:r>
            <a:endParaRPr lang="en-US" altLang="ar-SY" smtClean="0">
              <a:cs typeface="Times New Roman" panose="02020603050405020304" pitchFamily="18" charset="0"/>
            </a:endParaRPr>
          </a:p>
          <a:p>
            <a:pPr marL="1162050" lvl="2" indent="-228600" defTabSz="762000" eaLnBrk="1" hangingPunct="1"/>
            <a:r>
              <a:rPr lang="ar-SA" altLang="ar-SY" smtClean="0">
                <a:cs typeface="Times New Roman" panose="02020603050405020304" pitchFamily="18" charset="0"/>
              </a:rPr>
              <a:t> تحديد المهمات - ماذا يجب فعله؟</a:t>
            </a:r>
            <a:endParaRPr lang="en-US" altLang="ar-SY" smtClean="0">
              <a:cs typeface="Times New Roman" panose="02020603050405020304" pitchFamily="18" charset="0"/>
            </a:endParaRPr>
          </a:p>
        </p:txBody>
      </p:sp>
      <p:grpSp>
        <p:nvGrpSpPr>
          <p:cNvPr id="37894" name="Group 4"/>
          <p:cNvGrpSpPr>
            <a:grpSpLocks/>
          </p:cNvGrpSpPr>
          <p:nvPr/>
        </p:nvGrpSpPr>
        <p:grpSpPr bwMode="auto">
          <a:xfrm>
            <a:off x="228600" y="2209800"/>
            <a:ext cx="2895600" cy="3849688"/>
            <a:chOff x="381" y="720"/>
            <a:chExt cx="1241" cy="1476"/>
          </a:xfrm>
        </p:grpSpPr>
        <p:sp>
          <p:nvSpPr>
            <p:cNvPr id="37897" name="Rectangle 5"/>
            <p:cNvSpPr>
              <a:spLocks noChangeArrowheads="1"/>
            </p:cNvSpPr>
            <p:nvPr/>
          </p:nvSpPr>
          <p:spPr bwMode="auto">
            <a:xfrm>
              <a:off x="1505" y="720"/>
              <a:ext cx="10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a:r>
                <a:rPr lang="en-US" altLang="ar-SY">
                  <a:solidFill>
                    <a:srgbClr val="000000"/>
                  </a:solidFill>
                  <a:cs typeface="Arial" panose="020B0604020202020204" pitchFamily="34" charset="0"/>
                </a:rPr>
                <a:t> </a:t>
              </a:r>
            </a:p>
          </p:txBody>
        </p:sp>
        <p:sp>
          <p:nvSpPr>
            <p:cNvPr id="37898" name="Rectangle 6"/>
            <p:cNvSpPr>
              <a:spLocks noChangeArrowheads="1"/>
            </p:cNvSpPr>
            <p:nvPr/>
          </p:nvSpPr>
          <p:spPr bwMode="auto">
            <a:xfrm>
              <a:off x="381" y="753"/>
              <a:ext cx="1241" cy="136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899" name="Freeform 7"/>
            <p:cNvSpPr>
              <a:spLocks/>
            </p:cNvSpPr>
            <p:nvPr/>
          </p:nvSpPr>
          <p:spPr bwMode="auto">
            <a:xfrm>
              <a:off x="816" y="1616"/>
              <a:ext cx="721" cy="497"/>
            </a:xfrm>
            <a:custGeom>
              <a:avLst/>
              <a:gdLst>
                <a:gd name="T0" fmla="*/ 116 w 721"/>
                <a:gd name="T1" fmla="*/ 312 h 497"/>
                <a:gd name="T2" fmla="*/ 168 w 721"/>
                <a:gd name="T3" fmla="*/ 275 h 497"/>
                <a:gd name="T4" fmla="*/ 94 w 721"/>
                <a:gd name="T5" fmla="*/ 327 h 497"/>
                <a:gd name="T6" fmla="*/ 25 w 721"/>
                <a:gd name="T7" fmla="*/ 309 h 497"/>
                <a:gd name="T8" fmla="*/ 24 w 721"/>
                <a:gd name="T9" fmla="*/ 372 h 497"/>
                <a:gd name="T10" fmla="*/ 85 w 721"/>
                <a:gd name="T11" fmla="*/ 463 h 497"/>
                <a:gd name="T12" fmla="*/ 0 w 721"/>
                <a:gd name="T13" fmla="*/ 105 h 497"/>
                <a:gd name="T14" fmla="*/ 515 w 721"/>
                <a:gd name="T15" fmla="*/ 23 h 497"/>
                <a:gd name="T16" fmla="*/ 598 w 721"/>
                <a:gd name="T17" fmla="*/ 61 h 497"/>
                <a:gd name="T18" fmla="*/ 689 w 721"/>
                <a:gd name="T19" fmla="*/ 107 h 497"/>
                <a:gd name="T20" fmla="*/ 89 w 721"/>
                <a:gd name="T21" fmla="*/ 467 h 497"/>
                <a:gd name="T22" fmla="*/ 104 w 721"/>
                <a:gd name="T23" fmla="*/ 404 h 497"/>
                <a:gd name="T24" fmla="*/ 139 w 721"/>
                <a:gd name="T25" fmla="*/ 344 h 497"/>
                <a:gd name="T26" fmla="*/ 252 w 721"/>
                <a:gd name="T27" fmla="*/ 278 h 497"/>
                <a:gd name="T28" fmla="*/ 350 w 721"/>
                <a:gd name="T29" fmla="*/ 283 h 497"/>
                <a:gd name="T30" fmla="*/ 425 w 721"/>
                <a:gd name="T31" fmla="*/ 255 h 497"/>
                <a:gd name="T32" fmla="*/ 487 w 721"/>
                <a:gd name="T33" fmla="*/ 212 h 497"/>
                <a:gd name="T34" fmla="*/ 440 w 721"/>
                <a:gd name="T35" fmla="*/ 248 h 497"/>
                <a:gd name="T36" fmla="*/ 357 w 721"/>
                <a:gd name="T37" fmla="*/ 276 h 497"/>
                <a:gd name="T38" fmla="*/ 265 w 721"/>
                <a:gd name="T39" fmla="*/ 268 h 497"/>
                <a:gd name="T40" fmla="*/ 142 w 721"/>
                <a:gd name="T41" fmla="*/ 321 h 497"/>
                <a:gd name="T42" fmla="*/ 82 w 721"/>
                <a:gd name="T43" fmla="*/ 420 h 497"/>
                <a:gd name="T44" fmla="*/ 65 w 721"/>
                <a:gd name="T45" fmla="*/ 489 h 497"/>
                <a:gd name="T46" fmla="*/ 102 w 721"/>
                <a:gd name="T47" fmla="*/ 371 h 497"/>
                <a:gd name="T48" fmla="*/ 190 w 721"/>
                <a:gd name="T49" fmla="*/ 281 h 497"/>
                <a:gd name="T50" fmla="*/ 315 w 721"/>
                <a:gd name="T51" fmla="*/ 274 h 497"/>
                <a:gd name="T52" fmla="*/ 390 w 721"/>
                <a:gd name="T53" fmla="*/ 261 h 497"/>
                <a:gd name="T54" fmla="*/ 450 w 721"/>
                <a:gd name="T55" fmla="*/ 242 h 497"/>
                <a:gd name="T56" fmla="*/ 476 w 721"/>
                <a:gd name="T57" fmla="*/ 163 h 497"/>
                <a:gd name="T58" fmla="*/ 415 w 721"/>
                <a:gd name="T59" fmla="*/ 76 h 497"/>
                <a:gd name="T60" fmla="*/ 413 w 721"/>
                <a:gd name="T61" fmla="*/ 85 h 497"/>
                <a:gd name="T62" fmla="*/ 476 w 721"/>
                <a:gd name="T63" fmla="*/ 171 h 497"/>
                <a:gd name="T64" fmla="*/ 469 w 721"/>
                <a:gd name="T65" fmla="*/ 224 h 497"/>
                <a:gd name="T66" fmla="*/ 404 w 721"/>
                <a:gd name="T67" fmla="*/ 249 h 497"/>
                <a:gd name="T68" fmla="*/ 362 w 721"/>
                <a:gd name="T69" fmla="*/ 269 h 497"/>
                <a:gd name="T70" fmla="*/ 300 w 721"/>
                <a:gd name="T71" fmla="*/ 256 h 497"/>
                <a:gd name="T72" fmla="*/ 238 w 721"/>
                <a:gd name="T73" fmla="*/ 260 h 497"/>
                <a:gd name="T74" fmla="*/ 163 w 721"/>
                <a:gd name="T75" fmla="*/ 281 h 497"/>
                <a:gd name="T76" fmla="*/ 95 w 721"/>
                <a:gd name="T77" fmla="*/ 342 h 497"/>
                <a:gd name="T78" fmla="*/ 42 w 721"/>
                <a:gd name="T79" fmla="*/ 424 h 497"/>
                <a:gd name="T80" fmla="*/ 40 w 721"/>
                <a:gd name="T81" fmla="*/ 428 h 497"/>
                <a:gd name="T82" fmla="*/ 89 w 721"/>
                <a:gd name="T83" fmla="*/ 347 h 497"/>
                <a:gd name="T84" fmla="*/ 163 w 721"/>
                <a:gd name="T85" fmla="*/ 280 h 497"/>
                <a:gd name="T86" fmla="*/ 134 w 721"/>
                <a:gd name="T87" fmla="*/ 298 h 497"/>
                <a:gd name="T88" fmla="*/ 62 w 721"/>
                <a:gd name="T89" fmla="*/ 344 h 497"/>
                <a:gd name="T90" fmla="*/ 91 w 721"/>
                <a:gd name="T91" fmla="*/ 439 h 497"/>
                <a:gd name="T92" fmla="*/ 93 w 721"/>
                <a:gd name="T93" fmla="*/ 421 h 497"/>
                <a:gd name="T94" fmla="*/ 77 w 721"/>
                <a:gd name="T95" fmla="*/ 445 h 497"/>
                <a:gd name="T96" fmla="*/ 89 w 721"/>
                <a:gd name="T97" fmla="*/ 453 h 497"/>
                <a:gd name="T98" fmla="*/ 68 w 721"/>
                <a:gd name="T99" fmla="*/ 488 h 497"/>
                <a:gd name="T100" fmla="*/ 73 w 721"/>
                <a:gd name="T101" fmla="*/ 459 h 497"/>
                <a:gd name="T102" fmla="*/ 139 w 721"/>
                <a:gd name="T103" fmla="*/ 331 h 497"/>
                <a:gd name="T104" fmla="*/ 125 w 721"/>
                <a:gd name="T105" fmla="*/ 347 h 497"/>
                <a:gd name="T106" fmla="*/ 118 w 721"/>
                <a:gd name="T107" fmla="*/ 356 h 497"/>
                <a:gd name="T108" fmla="*/ 116 w 721"/>
                <a:gd name="T109" fmla="*/ 370 h 497"/>
                <a:gd name="T110" fmla="*/ 90 w 721"/>
                <a:gd name="T111" fmla="*/ 412 h 497"/>
                <a:gd name="T112" fmla="*/ 108 w 721"/>
                <a:gd name="T113" fmla="*/ 382 h 497"/>
                <a:gd name="T114" fmla="*/ 75 w 721"/>
                <a:gd name="T115" fmla="*/ 479 h 497"/>
                <a:gd name="T116" fmla="*/ 132 w 721"/>
                <a:gd name="T117" fmla="*/ 341 h 497"/>
                <a:gd name="T118" fmla="*/ 102 w 721"/>
                <a:gd name="T119" fmla="*/ 400 h 497"/>
                <a:gd name="T120" fmla="*/ 88 w 721"/>
                <a:gd name="T121" fmla="*/ 422 h 4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1"/>
                <a:gd name="T184" fmla="*/ 0 h 497"/>
                <a:gd name="T185" fmla="*/ 721 w 721"/>
                <a:gd name="T186" fmla="*/ 497 h 4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1" h="497">
                  <a:moveTo>
                    <a:pt x="0" y="258"/>
                  </a:moveTo>
                  <a:lnTo>
                    <a:pt x="5" y="322"/>
                  </a:lnTo>
                  <a:lnTo>
                    <a:pt x="40" y="271"/>
                  </a:lnTo>
                  <a:lnTo>
                    <a:pt x="0" y="258"/>
                  </a:lnTo>
                  <a:lnTo>
                    <a:pt x="82" y="339"/>
                  </a:lnTo>
                  <a:lnTo>
                    <a:pt x="82" y="346"/>
                  </a:lnTo>
                  <a:lnTo>
                    <a:pt x="88" y="339"/>
                  </a:lnTo>
                  <a:lnTo>
                    <a:pt x="93" y="333"/>
                  </a:lnTo>
                  <a:lnTo>
                    <a:pt x="99" y="328"/>
                  </a:lnTo>
                  <a:lnTo>
                    <a:pt x="104" y="322"/>
                  </a:lnTo>
                  <a:lnTo>
                    <a:pt x="110" y="317"/>
                  </a:lnTo>
                  <a:lnTo>
                    <a:pt x="116" y="312"/>
                  </a:lnTo>
                  <a:lnTo>
                    <a:pt x="123" y="305"/>
                  </a:lnTo>
                  <a:lnTo>
                    <a:pt x="128" y="300"/>
                  </a:lnTo>
                  <a:lnTo>
                    <a:pt x="135" y="297"/>
                  </a:lnTo>
                  <a:lnTo>
                    <a:pt x="141" y="292"/>
                  </a:lnTo>
                  <a:lnTo>
                    <a:pt x="147" y="287"/>
                  </a:lnTo>
                  <a:lnTo>
                    <a:pt x="155" y="283"/>
                  </a:lnTo>
                  <a:lnTo>
                    <a:pt x="162" y="279"/>
                  </a:lnTo>
                  <a:lnTo>
                    <a:pt x="170" y="274"/>
                  </a:lnTo>
                  <a:lnTo>
                    <a:pt x="178" y="271"/>
                  </a:lnTo>
                  <a:lnTo>
                    <a:pt x="187" y="268"/>
                  </a:lnTo>
                  <a:lnTo>
                    <a:pt x="177" y="271"/>
                  </a:lnTo>
                  <a:lnTo>
                    <a:pt x="168" y="275"/>
                  </a:lnTo>
                  <a:lnTo>
                    <a:pt x="160" y="279"/>
                  </a:lnTo>
                  <a:lnTo>
                    <a:pt x="153" y="283"/>
                  </a:lnTo>
                  <a:lnTo>
                    <a:pt x="145" y="287"/>
                  </a:lnTo>
                  <a:lnTo>
                    <a:pt x="139" y="290"/>
                  </a:lnTo>
                  <a:lnTo>
                    <a:pt x="134" y="294"/>
                  </a:lnTo>
                  <a:lnTo>
                    <a:pt x="128" y="298"/>
                  </a:lnTo>
                  <a:lnTo>
                    <a:pt x="123" y="303"/>
                  </a:lnTo>
                  <a:lnTo>
                    <a:pt x="117" y="307"/>
                  </a:lnTo>
                  <a:lnTo>
                    <a:pt x="111" y="312"/>
                  </a:lnTo>
                  <a:lnTo>
                    <a:pt x="107" y="317"/>
                  </a:lnTo>
                  <a:lnTo>
                    <a:pt x="100" y="322"/>
                  </a:lnTo>
                  <a:lnTo>
                    <a:pt x="94" y="327"/>
                  </a:lnTo>
                  <a:lnTo>
                    <a:pt x="89" y="333"/>
                  </a:lnTo>
                  <a:lnTo>
                    <a:pt x="82" y="339"/>
                  </a:lnTo>
                  <a:lnTo>
                    <a:pt x="78" y="339"/>
                  </a:lnTo>
                  <a:lnTo>
                    <a:pt x="73" y="337"/>
                  </a:lnTo>
                  <a:lnTo>
                    <a:pt x="73" y="344"/>
                  </a:lnTo>
                  <a:lnTo>
                    <a:pt x="78" y="339"/>
                  </a:lnTo>
                  <a:lnTo>
                    <a:pt x="22" y="339"/>
                  </a:lnTo>
                  <a:lnTo>
                    <a:pt x="32" y="328"/>
                  </a:lnTo>
                  <a:lnTo>
                    <a:pt x="31" y="318"/>
                  </a:lnTo>
                  <a:lnTo>
                    <a:pt x="30" y="312"/>
                  </a:lnTo>
                  <a:lnTo>
                    <a:pt x="28" y="309"/>
                  </a:lnTo>
                  <a:lnTo>
                    <a:pt x="25" y="309"/>
                  </a:lnTo>
                  <a:lnTo>
                    <a:pt x="23" y="313"/>
                  </a:lnTo>
                  <a:lnTo>
                    <a:pt x="22" y="319"/>
                  </a:lnTo>
                  <a:lnTo>
                    <a:pt x="22" y="328"/>
                  </a:lnTo>
                  <a:lnTo>
                    <a:pt x="22" y="339"/>
                  </a:lnTo>
                  <a:lnTo>
                    <a:pt x="24" y="394"/>
                  </a:lnTo>
                  <a:lnTo>
                    <a:pt x="34" y="383"/>
                  </a:lnTo>
                  <a:lnTo>
                    <a:pt x="34" y="372"/>
                  </a:lnTo>
                  <a:lnTo>
                    <a:pt x="32" y="366"/>
                  </a:lnTo>
                  <a:lnTo>
                    <a:pt x="31" y="363"/>
                  </a:lnTo>
                  <a:lnTo>
                    <a:pt x="28" y="363"/>
                  </a:lnTo>
                  <a:lnTo>
                    <a:pt x="27" y="367"/>
                  </a:lnTo>
                  <a:lnTo>
                    <a:pt x="24" y="372"/>
                  </a:lnTo>
                  <a:lnTo>
                    <a:pt x="24" y="382"/>
                  </a:lnTo>
                  <a:lnTo>
                    <a:pt x="24" y="394"/>
                  </a:lnTo>
                  <a:lnTo>
                    <a:pt x="60" y="332"/>
                  </a:lnTo>
                  <a:lnTo>
                    <a:pt x="51" y="332"/>
                  </a:lnTo>
                  <a:lnTo>
                    <a:pt x="5" y="261"/>
                  </a:lnTo>
                  <a:lnTo>
                    <a:pt x="47" y="344"/>
                  </a:lnTo>
                  <a:lnTo>
                    <a:pt x="60" y="332"/>
                  </a:lnTo>
                  <a:lnTo>
                    <a:pt x="63" y="342"/>
                  </a:lnTo>
                  <a:lnTo>
                    <a:pt x="69" y="336"/>
                  </a:lnTo>
                  <a:lnTo>
                    <a:pt x="63" y="336"/>
                  </a:lnTo>
                  <a:lnTo>
                    <a:pt x="63" y="342"/>
                  </a:lnTo>
                  <a:lnTo>
                    <a:pt x="85" y="463"/>
                  </a:lnTo>
                  <a:lnTo>
                    <a:pt x="78" y="465"/>
                  </a:lnTo>
                  <a:lnTo>
                    <a:pt x="76" y="469"/>
                  </a:lnTo>
                  <a:lnTo>
                    <a:pt x="76" y="472"/>
                  </a:lnTo>
                  <a:lnTo>
                    <a:pt x="77" y="473"/>
                  </a:lnTo>
                  <a:lnTo>
                    <a:pt x="80" y="473"/>
                  </a:lnTo>
                  <a:lnTo>
                    <a:pt x="83" y="472"/>
                  </a:lnTo>
                  <a:lnTo>
                    <a:pt x="85" y="468"/>
                  </a:lnTo>
                  <a:lnTo>
                    <a:pt x="85" y="463"/>
                  </a:lnTo>
                  <a:lnTo>
                    <a:pt x="46" y="414"/>
                  </a:lnTo>
                  <a:lnTo>
                    <a:pt x="5" y="322"/>
                  </a:lnTo>
                  <a:lnTo>
                    <a:pt x="0" y="254"/>
                  </a:lnTo>
                  <a:lnTo>
                    <a:pt x="0" y="105"/>
                  </a:lnTo>
                  <a:lnTo>
                    <a:pt x="82" y="54"/>
                  </a:lnTo>
                  <a:lnTo>
                    <a:pt x="129" y="93"/>
                  </a:lnTo>
                  <a:lnTo>
                    <a:pt x="256" y="6"/>
                  </a:lnTo>
                  <a:lnTo>
                    <a:pt x="303" y="25"/>
                  </a:lnTo>
                  <a:lnTo>
                    <a:pt x="337" y="0"/>
                  </a:lnTo>
                  <a:lnTo>
                    <a:pt x="431" y="55"/>
                  </a:lnTo>
                  <a:lnTo>
                    <a:pt x="475" y="12"/>
                  </a:lnTo>
                  <a:lnTo>
                    <a:pt x="484" y="13"/>
                  </a:lnTo>
                  <a:lnTo>
                    <a:pt x="492" y="16"/>
                  </a:lnTo>
                  <a:lnTo>
                    <a:pt x="501" y="18"/>
                  </a:lnTo>
                  <a:lnTo>
                    <a:pt x="508" y="20"/>
                  </a:lnTo>
                  <a:lnTo>
                    <a:pt x="515" y="23"/>
                  </a:lnTo>
                  <a:lnTo>
                    <a:pt x="523" y="26"/>
                  </a:lnTo>
                  <a:lnTo>
                    <a:pt x="530" y="28"/>
                  </a:lnTo>
                  <a:lnTo>
                    <a:pt x="537" y="31"/>
                  </a:lnTo>
                  <a:lnTo>
                    <a:pt x="545" y="33"/>
                  </a:lnTo>
                  <a:lnTo>
                    <a:pt x="551" y="37"/>
                  </a:lnTo>
                  <a:lnTo>
                    <a:pt x="558" y="41"/>
                  </a:lnTo>
                  <a:lnTo>
                    <a:pt x="564" y="44"/>
                  </a:lnTo>
                  <a:lnTo>
                    <a:pt x="571" y="47"/>
                  </a:lnTo>
                  <a:lnTo>
                    <a:pt x="577" y="51"/>
                  </a:lnTo>
                  <a:lnTo>
                    <a:pt x="584" y="54"/>
                  </a:lnTo>
                  <a:lnTo>
                    <a:pt x="591" y="57"/>
                  </a:lnTo>
                  <a:lnTo>
                    <a:pt x="598" y="61"/>
                  </a:lnTo>
                  <a:lnTo>
                    <a:pt x="604" y="64"/>
                  </a:lnTo>
                  <a:lnTo>
                    <a:pt x="610" y="67"/>
                  </a:lnTo>
                  <a:lnTo>
                    <a:pt x="617" y="73"/>
                  </a:lnTo>
                  <a:lnTo>
                    <a:pt x="625" y="76"/>
                  </a:lnTo>
                  <a:lnTo>
                    <a:pt x="631" y="80"/>
                  </a:lnTo>
                  <a:lnTo>
                    <a:pt x="639" y="83"/>
                  </a:lnTo>
                  <a:lnTo>
                    <a:pt x="646" y="88"/>
                  </a:lnTo>
                  <a:lnTo>
                    <a:pt x="654" y="91"/>
                  </a:lnTo>
                  <a:lnTo>
                    <a:pt x="662" y="95"/>
                  </a:lnTo>
                  <a:lnTo>
                    <a:pt x="671" y="99"/>
                  </a:lnTo>
                  <a:lnTo>
                    <a:pt x="679" y="103"/>
                  </a:lnTo>
                  <a:lnTo>
                    <a:pt x="689" y="107"/>
                  </a:lnTo>
                  <a:lnTo>
                    <a:pt x="698" y="110"/>
                  </a:lnTo>
                  <a:lnTo>
                    <a:pt x="707" y="114"/>
                  </a:lnTo>
                  <a:lnTo>
                    <a:pt x="718" y="118"/>
                  </a:lnTo>
                  <a:lnTo>
                    <a:pt x="720" y="494"/>
                  </a:lnTo>
                  <a:lnTo>
                    <a:pt x="86" y="496"/>
                  </a:lnTo>
                  <a:lnTo>
                    <a:pt x="86" y="493"/>
                  </a:lnTo>
                  <a:lnTo>
                    <a:pt x="86" y="488"/>
                  </a:lnTo>
                  <a:lnTo>
                    <a:pt x="88" y="484"/>
                  </a:lnTo>
                  <a:lnTo>
                    <a:pt x="88" y="480"/>
                  </a:lnTo>
                  <a:lnTo>
                    <a:pt x="88" y="477"/>
                  </a:lnTo>
                  <a:lnTo>
                    <a:pt x="89" y="472"/>
                  </a:lnTo>
                  <a:lnTo>
                    <a:pt x="89" y="467"/>
                  </a:lnTo>
                  <a:lnTo>
                    <a:pt x="90" y="462"/>
                  </a:lnTo>
                  <a:lnTo>
                    <a:pt x="90" y="456"/>
                  </a:lnTo>
                  <a:lnTo>
                    <a:pt x="91" y="451"/>
                  </a:lnTo>
                  <a:lnTo>
                    <a:pt x="92" y="446"/>
                  </a:lnTo>
                  <a:lnTo>
                    <a:pt x="93" y="441"/>
                  </a:lnTo>
                  <a:lnTo>
                    <a:pt x="93" y="435"/>
                  </a:lnTo>
                  <a:lnTo>
                    <a:pt x="94" y="430"/>
                  </a:lnTo>
                  <a:lnTo>
                    <a:pt x="97" y="425"/>
                  </a:lnTo>
                  <a:lnTo>
                    <a:pt x="98" y="420"/>
                  </a:lnTo>
                  <a:lnTo>
                    <a:pt x="100" y="415"/>
                  </a:lnTo>
                  <a:lnTo>
                    <a:pt x="102" y="410"/>
                  </a:lnTo>
                  <a:lnTo>
                    <a:pt x="104" y="404"/>
                  </a:lnTo>
                  <a:lnTo>
                    <a:pt x="108" y="399"/>
                  </a:lnTo>
                  <a:lnTo>
                    <a:pt x="111" y="392"/>
                  </a:lnTo>
                  <a:lnTo>
                    <a:pt x="115" y="386"/>
                  </a:lnTo>
                  <a:lnTo>
                    <a:pt x="117" y="380"/>
                  </a:lnTo>
                  <a:lnTo>
                    <a:pt x="120" y="375"/>
                  </a:lnTo>
                  <a:lnTo>
                    <a:pt x="124" y="370"/>
                  </a:lnTo>
                  <a:lnTo>
                    <a:pt x="127" y="363"/>
                  </a:lnTo>
                  <a:lnTo>
                    <a:pt x="129" y="360"/>
                  </a:lnTo>
                  <a:lnTo>
                    <a:pt x="133" y="355"/>
                  </a:lnTo>
                  <a:lnTo>
                    <a:pt x="135" y="351"/>
                  </a:lnTo>
                  <a:lnTo>
                    <a:pt x="137" y="347"/>
                  </a:lnTo>
                  <a:lnTo>
                    <a:pt x="139" y="344"/>
                  </a:lnTo>
                  <a:lnTo>
                    <a:pt x="141" y="342"/>
                  </a:lnTo>
                  <a:lnTo>
                    <a:pt x="150" y="331"/>
                  </a:lnTo>
                  <a:lnTo>
                    <a:pt x="160" y="319"/>
                  </a:lnTo>
                  <a:lnTo>
                    <a:pt x="170" y="310"/>
                  </a:lnTo>
                  <a:lnTo>
                    <a:pt x="180" y="302"/>
                  </a:lnTo>
                  <a:lnTo>
                    <a:pt x="190" y="295"/>
                  </a:lnTo>
                  <a:lnTo>
                    <a:pt x="200" y="289"/>
                  </a:lnTo>
                  <a:lnTo>
                    <a:pt x="211" y="285"/>
                  </a:lnTo>
                  <a:lnTo>
                    <a:pt x="222" y="281"/>
                  </a:lnTo>
                  <a:lnTo>
                    <a:pt x="232" y="279"/>
                  </a:lnTo>
                  <a:lnTo>
                    <a:pt x="242" y="278"/>
                  </a:lnTo>
                  <a:lnTo>
                    <a:pt x="252" y="278"/>
                  </a:lnTo>
                  <a:lnTo>
                    <a:pt x="261" y="278"/>
                  </a:lnTo>
                  <a:lnTo>
                    <a:pt x="271" y="278"/>
                  </a:lnTo>
                  <a:lnTo>
                    <a:pt x="281" y="279"/>
                  </a:lnTo>
                  <a:lnTo>
                    <a:pt x="290" y="280"/>
                  </a:lnTo>
                  <a:lnTo>
                    <a:pt x="297" y="281"/>
                  </a:lnTo>
                  <a:lnTo>
                    <a:pt x="305" y="283"/>
                  </a:lnTo>
                  <a:lnTo>
                    <a:pt x="314" y="283"/>
                  </a:lnTo>
                  <a:lnTo>
                    <a:pt x="322" y="284"/>
                  </a:lnTo>
                  <a:lnTo>
                    <a:pt x="329" y="284"/>
                  </a:lnTo>
                  <a:lnTo>
                    <a:pt x="337" y="284"/>
                  </a:lnTo>
                  <a:lnTo>
                    <a:pt x="344" y="283"/>
                  </a:lnTo>
                  <a:lnTo>
                    <a:pt x="350" y="283"/>
                  </a:lnTo>
                  <a:lnTo>
                    <a:pt x="357" y="281"/>
                  </a:lnTo>
                  <a:lnTo>
                    <a:pt x="363" y="279"/>
                  </a:lnTo>
                  <a:lnTo>
                    <a:pt x="370" y="278"/>
                  </a:lnTo>
                  <a:lnTo>
                    <a:pt x="374" y="275"/>
                  </a:lnTo>
                  <a:lnTo>
                    <a:pt x="380" y="273"/>
                  </a:lnTo>
                  <a:lnTo>
                    <a:pt x="384" y="269"/>
                  </a:lnTo>
                  <a:lnTo>
                    <a:pt x="389" y="265"/>
                  </a:lnTo>
                  <a:lnTo>
                    <a:pt x="393" y="261"/>
                  </a:lnTo>
                  <a:lnTo>
                    <a:pt x="397" y="258"/>
                  </a:lnTo>
                  <a:lnTo>
                    <a:pt x="407" y="258"/>
                  </a:lnTo>
                  <a:lnTo>
                    <a:pt x="417" y="256"/>
                  </a:lnTo>
                  <a:lnTo>
                    <a:pt x="425" y="255"/>
                  </a:lnTo>
                  <a:lnTo>
                    <a:pt x="434" y="253"/>
                  </a:lnTo>
                  <a:lnTo>
                    <a:pt x="442" y="250"/>
                  </a:lnTo>
                  <a:lnTo>
                    <a:pt x="449" y="248"/>
                  </a:lnTo>
                  <a:lnTo>
                    <a:pt x="455" y="244"/>
                  </a:lnTo>
                  <a:lnTo>
                    <a:pt x="461" y="240"/>
                  </a:lnTo>
                  <a:lnTo>
                    <a:pt x="467" y="235"/>
                  </a:lnTo>
                  <a:lnTo>
                    <a:pt x="471" y="231"/>
                  </a:lnTo>
                  <a:lnTo>
                    <a:pt x="476" y="227"/>
                  </a:lnTo>
                  <a:lnTo>
                    <a:pt x="479" y="224"/>
                  </a:lnTo>
                  <a:lnTo>
                    <a:pt x="483" y="219"/>
                  </a:lnTo>
                  <a:lnTo>
                    <a:pt x="486" y="215"/>
                  </a:lnTo>
                  <a:lnTo>
                    <a:pt x="487" y="212"/>
                  </a:lnTo>
                  <a:lnTo>
                    <a:pt x="489" y="208"/>
                  </a:lnTo>
                  <a:lnTo>
                    <a:pt x="488" y="211"/>
                  </a:lnTo>
                  <a:lnTo>
                    <a:pt x="486" y="214"/>
                  </a:lnTo>
                  <a:lnTo>
                    <a:pt x="484" y="217"/>
                  </a:lnTo>
                  <a:lnTo>
                    <a:pt x="480" y="221"/>
                  </a:lnTo>
                  <a:lnTo>
                    <a:pt x="476" y="225"/>
                  </a:lnTo>
                  <a:lnTo>
                    <a:pt x="471" y="229"/>
                  </a:lnTo>
                  <a:lnTo>
                    <a:pt x="467" y="234"/>
                  </a:lnTo>
                  <a:lnTo>
                    <a:pt x="460" y="237"/>
                  </a:lnTo>
                  <a:lnTo>
                    <a:pt x="454" y="241"/>
                  </a:lnTo>
                  <a:lnTo>
                    <a:pt x="448" y="245"/>
                  </a:lnTo>
                  <a:lnTo>
                    <a:pt x="440" y="248"/>
                  </a:lnTo>
                  <a:lnTo>
                    <a:pt x="432" y="251"/>
                  </a:lnTo>
                  <a:lnTo>
                    <a:pt x="424" y="253"/>
                  </a:lnTo>
                  <a:lnTo>
                    <a:pt x="415" y="254"/>
                  </a:lnTo>
                  <a:lnTo>
                    <a:pt x="406" y="254"/>
                  </a:lnTo>
                  <a:lnTo>
                    <a:pt x="397" y="254"/>
                  </a:lnTo>
                  <a:lnTo>
                    <a:pt x="391" y="259"/>
                  </a:lnTo>
                  <a:lnTo>
                    <a:pt x="387" y="264"/>
                  </a:lnTo>
                  <a:lnTo>
                    <a:pt x="381" y="268"/>
                  </a:lnTo>
                  <a:lnTo>
                    <a:pt x="375" y="271"/>
                  </a:lnTo>
                  <a:lnTo>
                    <a:pt x="370" y="274"/>
                  </a:lnTo>
                  <a:lnTo>
                    <a:pt x="363" y="275"/>
                  </a:lnTo>
                  <a:lnTo>
                    <a:pt x="357" y="276"/>
                  </a:lnTo>
                  <a:lnTo>
                    <a:pt x="350" y="278"/>
                  </a:lnTo>
                  <a:lnTo>
                    <a:pt x="344" y="278"/>
                  </a:lnTo>
                  <a:lnTo>
                    <a:pt x="337" y="278"/>
                  </a:lnTo>
                  <a:lnTo>
                    <a:pt x="330" y="276"/>
                  </a:lnTo>
                  <a:lnTo>
                    <a:pt x="325" y="276"/>
                  </a:lnTo>
                  <a:lnTo>
                    <a:pt x="318" y="275"/>
                  </a:lnTo>
                  <a:lnTo>
                    <a:pt x="311" y="274"/>
                  </a:lnTo>
                  <a:lnTo>
                    <a:pt x="304" y="273"/>
                  </a:lnTo>
                  <a:lnTo>
                    <a:pt x="297" y="271"/>
                  </a:lnTo>
                  <a:lnTo>
                    <a:pt x="287" y="269"/>
                  </a:lnTo>
                  <a:lnTo>
                    <a:pt x="276" y="269"/>
                  </a:lnTo>
                  <a:lnTo>
                    <a:pt x="265" y="268"/>
                  </a:lnTo>
                  <a:lnTo>
                    <a:pt x="255" y="268"/>
                  </a:lnTo>
                  <a:lnTo>
                    <a:pt x="243" y="269"/>
                  </a:lnTo>
                  <a:lnTo>
                    <a:pt x="232" y="270"/>
                  </a:lnTo>
                  <a:lnTo>
                    <a:pt x="221" y="273"/>
                  </a:lnTo>
                  <a:lnTo>
                    <a:pt x="211" y="276"/>
                  </a:lnTo>
                  <a:lnTo>
                    <a:pt x="199" y="279"/>
                  </a:lnTo>
                  <a:lnTo>
                    <a:pt x="189" y="284"/>
                  </a:lnTo>
                  <a:lnTo>
                    <a:pt x="179" y="289"/>
                  </a:lnTo>
                  <a:lnTo>
                    <a:pt x="169" y="297"/>
                  </a:lnTo>
                  <a:lnTo>
                    <a:pt x="160" y="303"/>
                  </a:lnTo>
                  <a:lnTo>
                    <a:pt x="150" y="312"/>
                  </a:lnTo>
                  <a:lnTo>
                    <a:pt x="142" y="321"/>
                  </a:lnTo>
                  <a:lnTo>
                    <a:pt x="134" y="331"/>
                  </a:lnTo>
                  <a:lnTo>
                    <a:pt x="126" y="341"/>
                  </a:lnTo>
                  <a:lnTo>
                    <a:pt x="119" y="349"/>
                  </a:lnTo>
                  <a:lnTo>
                    <a:pt x="113" y="358"/>
                  </a:lnTo>
                  <a:lnTo>
                    <a:pt x="108" y="367"/>
                  </a:lnTo>
                  <a:lnTo>
                    <a:pt x="102" y="376"/>
                  </a:lnTo>
                  <a:lnTo>
                    <a:pt x="97" y="385"/>
                  </a:lnTo>
                  <a:lnTo>
                    <a:pt x="93" y="394"/>
                  </a:lnTo>
                  <a:lnTo>
                    <a:pt x="89" y="404"/>
                  </a:lnTo>
                  <a:lnTo>
                    <a:pt x="86" y="409"/>
                  </a:lnTo>
                  <a:lnTo>
                    <a:pt x="84" y="415"/>
                  </a:lnTo>
                  <a:lnTo>
                    <a:pt x="82" y="420"/>
                  </a:lnTo>
                  <a:lnTo>
                    <a:pt x="80" y="426"/>
                  </a:lnTo>
                  <a:lnTo>
                    <a:pt x="78" y="433"/>
                  </a:lnTo>
                  <a:lnTo>
                    <a:pt x="76" y="439"/>
                  </a:lnTo>
                  <a:lnTo>
                    <a:pt x="75" y="445"/>
                  </a:lnTo>
                  <a:lnTo>
                    <a:pt x="73" y="450"/>
                  </a:lnTo>
                  <a:lnTo>
                    <a:pt x="72" y="456"/>
                  </a:lnTo>
                  <a:lnTo>
                    <a:pt x="71" y="463"/>
                  </a:lnTo>
                  <a:lnTo>
                    <a:pt x="69" y="468"/>
                  </a:lnTo>
                  <a:lnTo>
                    <a:pt x="68" y="474"/>
                  </a:lnTo>
                  <a:lnTo>
                    <a:pt x="67" y="479"/>
                  </a:lnTo>
                  <a:lnTo>
                    <a:pt x="66" y="484"/>
                  </a:lnTo>
                  <a:lnTo>
                    <a:pt x="65" y="489"/>
                  </a:lnTo>
                  <a:lnTo>
                    <a:pt x="65" y="494"/>
                  </a:lnTo>
                  <a:lnTo>
                    <a:pt x="58" y="494"/>
                  </a:lnTo>
                  <a:lnTo>
                    <a:pt x="64" y="474"/>
                  </a:lnTo>
                  <a:lnTo>
                    <a:pt x="68" y="456"/>
                  </a:lnTo>
                  <a:lnTo>
                    <a:pt x="73" y="440"/>
                  </a:lnTo>
                  <a:lnTo>
                    <a:pt x="77" y="428"/>
                  </a:lnTo>
                  <a:lnTo>
                    <a:pt x="82" y="415"/>
                  </a:lnTo>
                  <a:lnTo>
                    <a:pt x="86" y="404"/>
                  </a:lnTo>
                  <a:lnTo>
                    <a:pt x="90" y="395"/>
                  </a:lnTo>
                  <a:lnTo>
                    <a:pt x="94" y="386"/>
                  </a:lnTo>
                  <a:lnTo>
                    <a:pt x="99" y="378"/>
                  </a:lnTo>
                  <a:lnTo>
                    <a:pt x="102" y="371"/>
                  </a:lnTo>
                  <a:lnTo>
                    <a:pt x="107" y="365"/>
                  </a:lnTo>
                  <a:lnTo>
                    <a:pt x="112" y="358"/>
                  </a:lnTo>
                  <a:lnTo>
                    <a:pt x="117" y="352"/>
                  </a:lnTo>
                  <a:lnTo>
                    <a:pt x="121" y="346"/>
                  </a:lnTo>
                  <a:lnTo>
                    <a:pt x="127" y="338"/>
                  </a:lnTo>
                  <a:lnTo>
                    <a:pt x="134" y="331"/>
                  </a:lnTo>
                  <a:lnTo>
                    <a:pt x="142" y="319"/>
                  </a:lnTo>
                  <a:lnTo>
                    <a:pt x="151" y="309"/>
                  </a:lnTo>
                  <a:lnTo>
                    <a:pt x="160" y="300"/>
                  </a:lnTo>
                  <a:lnTo>
                    <a:pt x="170" y="293"/>
                  </a:lnTo>
                  <a:lnTo>
                    <a:pt x="180" y="287"/>
                  </a:lnTo>
                  <a:lnTo>
                    <a:pt x="190" y="281"/>
                  </a:lnTo>
                  <a:lnTo>
                    <a:pt x="202" y="276"/>
                  </a:lnTo>
                  <a:lnTo>
                    <a:pt x="213" y="273"/>
                  </a:lnTo>
                  <a:lnTo>
                    <a:pt x="224" y="269"/>
                  </a:lnTo>
                  <a:lnTo>
                    <a:pt x="235" y="268"/>
                  </a:lnTo>
                  <a:lnTo>
                    <a:pt x="247" y="266"/>
                  </a:lnTo>
                  <a:lnTo>
                    <a:pt x="257" y="265"/>
                  </a:lnTo>
                  <a:lnTo>
                    <a:pt x="268" y="265"/>
                  </a:lnTo>
                  <a:lnTo>
                    <a:pt x="278" y="266"/>
                  </a:lnTo>
                  <a:lnTo>
                    <a:pt x="288" y="268"/>
                  </a:lnTo>
                  <a:lnTo>
                    <a:pt x="297" y="269"/>
                  </a:lnTo>
                  <a:lnTo>
                    <a:pt x="306" y="271"/>
                  </a:lnTo>
                  <a:lnTo>
                    <a:pt x="315" y="274"/>
                  </a:lnTo>
                  <a:lnTo>
                    <a:pt x="325" y="275"/>
                  </a:lnTo>
                  <a:lnTo>
                    <a:pt x="331" y="276"/>
                  </a:lnTo>
                  <a:lnTo>
                    <a:pt x="339" y="276"/>
                  </a:lnTo>
                  <a:lnTo>
                    <a:pt x="347" y="276"/>
                  </a:lnTo>
                  <a:lnTo>
                    <a:pt x="354" y="275"/>
                  </a:lnTo>
                  <a:lnTo>
                    <a:pt x="361" y="274"/>
                  </a:lnTo>
                  <a:lnTo>
                    <a:pt x="366" y="273"/>
                  </a:lnTo>
                  <a:lnTo>
                    <a:pt x="372" y="271"/>
                  </a:lnTo>
                  <a:lnTo>
                    <a:pt x="376" y="269"/>
                  </a:lnTo>
                  <a:lnTo>
                    <a:pt x="382" y="266"/>
                  </a:lnTo>
                  <a:lnTo>
                    <a:pt x="387" y="264"/>
                  </a:lnTo>
                  <a:lnTo>
                    <a:pt x="390" y="261"/>
                  </a:lnTo>
                  <a:lnTo>
                    <a:pt x="393" y="258"/>
                  </a:lnTo>
                  <a:lnTo>
                    <a:pt x="397" y="254"/>
                  </a:lnTo>
                  <a:lnTo>
                    <a:pt x="400" y="254"/>
                  </a:lnTo>
                  <a:lnTo>
                    <a:pt x="406" y="255"/>
                  </a:lnTo>
                  <a:lnTo>
                    <a:pt x="410" y="254"/>
                  </a:lnTo>
                  <a:lnTo>
                    <a:pt x="416" y="254"/>
                  </a:lnTo>
                  <a:lnTo>
                    <a:pt x="422" y="253"/>
                  </a:lnTo>
                  <a:lnTo>
                    <a:pt x="427" y="251"/>
                  </a:lnTo>
                  <a:lnTo>
                    <a:pt x="433" y="250"/>
                  </a:lnTo>
                  <a:lnTo>
                    <a:pt x="438" y="248"/>
                  </a:lnTo>
                  <a:lnTo>
                    <a:pt x="444" y="245"/>
                  </a:lnTo>
                  <a:lnTo>
                    <a:pt x="450" y="242"/>
                  </a:lnTo>
                  <a:lnTo>
                    <a:pt x="455" y="239"/>
                  </a:lnTo>
                  <a:lnTo>
                    <a:pt x="461" y="236"/>
                  </a:lnTo>
                  <a:lnTo>
                    <a:pt x="466" y="232"/>
                  </a:lnTo>
                  <a:lnTo>
                    <a:pt x="470" y="227"/>
                  </a:lnTo>
                  <a:lnTo>
                    <a:pt x="476" y="224"/>
                  </a:lnTo>
                  <a:lnTo>
                    <a:pt x="480" y="219"/>
                  </a:lnTo>
                  <a:lnTo>
                    <a:pt x="487" y="208"/>
                  </a:lnTo>
                  <a:lnTo>
                    <a:pt x="490" y="198"/>
                  </a:lnTo>
                  <a:lnTo>
                    <a:pt x="489" y="190"/>
                  </a:lnTo>
                  <a:lnTo>
                    <a:pt x="486" y="180"/>
                  </a:lnTo>
                  <a:lnTo>
                    <a:pt x="481" y="171"/>
                  </a:lnTo>
                  <a:lnTo>
                    <a:pt x="476" y="163"/>
                  </a:lnTo>
                  <a:lnTo>
                    <a:pt x="470" y="154"/>
                  </a:lnTo>
                  <a:lnTo>
                    <a:pt x="467" y="146"/>
                  </a:lnTo>
                  <a:lnTo>
                    <a:pt x="460" y="144"/>
                  </a:lnTo>
                  <a:lnTo>
                    <a:pt x="452" y="142"/>
                  </a:lnTo>
                  <a:lnTo>
                    <a:pt x="444" y="137"/>
                  </a:lnTo>
                  <a:lnTo>
                    <a:pt x="435" y="129"/>
                  </a:lnTo>
                  <a:lnTo>
                    <a:pt x="428" y="120"/>
                  </a:lnTo>
                  <a:lnTo>
                    <a:pt x="422" y="112"/>
                  </a:lnTo>
                  <a:lnTo>
                    <a:pt x="417" y="103"/>
                  </a:lnTo>
                  <a:lnTo>
                    <a:pt x="415" y="93"/>
                  </a:lnTo>
                  <a:lnTo>
                    <a:pt x="414" y="84"/>
                  </a:lnTo>
                  <a:lnTo>
                    <a:pt x="415" y="76"/>
                  </a:lnTo>
                  <a:lnTo>
                    <a:pt x="418" y="70"/>
                  </a:lnTo>
                  <a:lnTo>
                    <a:pt x="420" y="64"/>
                  </a:lnTo>
                  <a:lnTo>
                    <a:pt x="424" y="60"/>
                  </a:lnTo>
                  <a:lnTo>
                    <a:pt x="427" y="57"/>
                  </a:lnTo>
                  <a:lnTo>
                    <a:pt x="429" y="55"/>
                  </a:lnTo>
                  <a:lnTo>
                    <a:pt x="428" y="56"/>
                  </a:lnTo>
                  <a:lnTo>
                    <a:pt x="426" y="57"/>
                  </a:lnTo>
                  <a:lnTo>
                    <a:pt x="423" y="61"/>
                  </a:lnTo>
                  <a:lnTo>
                    <a:pt x="419" y="65"/>
                  </a:lnTo>
                  <a:lnTo>
                    <a:pt x="416" y="71"/>
                  </a:lnTo>
                  <a:lnTo>
                    <a:pt x="414" y="78"/>
                  </a:lnTo>
                  <a:lnTo>
                    <a:pt x="413" y="85"/>
                  </a:lnTo>
                  <a:lnTo>
                    <a:pt x="413" y="93"/>
                  </a:lnTo>
                  <a:lnTo>
                    <a:pt x="416" y="103"/>
                  </a:lnTo>
                  <a:lnTo>
                    <a:pt x="420" y="112"/>
                  </a:lnTo>
                  <a:lnTo>
                    <a:pt x="426" y="122"/>
                  </a:lnTo>
                  <a:lnTo>
                    <a:pt x="433" y="130"/>
                  </a:lnTo>
                  <a:lnTo>
                    <a:pt x="441" y="138"/>
                  </a:lnTo>
                  <a:lnTo>
                    <a:pt x="449" y="144"/>
                  </a:lnTo>
                  <a:lnTo>
                    <a:pt x="458" y="147"/>
                  </a:lnTo>
                  <a:lnTo>
                    <a:pt x="466" y="149"/>
                  </a:lnTo>
                  <a:lnTo>
                    <a:pt x="468" y="156"/>
                  </a:lnTo>
                  <a:lnTo>
                    <a:pt x="471" y="163"/>
                  </a:lnTo>
                  <a:lnTo>
                    <a:pt x="476" y="171"/>
                  </a:lnTo>
                  <a:lnTo>
                    <a:pt x="481" y="178"/>
                  </a:lnTo>
                  <a:lnTo>
                    <a:pt x="485" y="186"/>
                  </a:lnTo>
                  <a:lnTo>
                    <a:pt x="487" y="193"/>
                  </a:lnTo>
                  <a:lnTo>
                    <a:pt x="487" y="201"/>
                  </a:lnTo>
                  <a:lnTo>
                    <a:pt x="484" y="208"/>
                  </a:lnTo>
                  <a:lnTo>
                    <a:pt x="483" y="205"/>
                  </a:lnTo>
                  <a:lnTo>
                    <a:pt x="481" y="205"/>
                  </a:lnTo>
                  <a:lnTo>
                    <a:pt x="480" y="207"/>
                  </a:lnTo>
                  <a:lnTo>
                    <a:pt x="480" y="212"/>
                  </a:lnTo>
                  <a:lnTo>
                    <a:pt x="477" y="216"/>
                  </a:lnTo>
                  <a:lnTo>
                    <a:pt x="473" y="220"/>
                  </a:lnTo>
                  <a:lnTo>
                    <a:pt x="469" y="224"/>
                  </a:lnTo>
                  <a:lnTo>
                    <a:pt x="464" y="227"/>
                  </a:lnTo>
                  <a:lnTo>
                    <a:pt x="460" y="230"/>
                  </a:lnTo>
                  <a:lnTo>
                    <a:pt x="455" y="234"/>
                  </a:lnTo>
                  <a:lnTo>
                    <a:pt x="450" y="236"/>
                  </a:lnTo>
                  <a:lnTo>
                    <a:pt x="444" y="239"/>
                  </a:lnTo>
                  <a:lnTo>
                    <a:pt x="440" y="242"/>
                  </a:lnTo>
                  <a:lnTo>
                    <a:pt x="433" y="244"/>
                  </a:lnTo>
                  <a:lnTo>
                    <a:pt x="427" y="245"/>
                  </a:lnTo>
                  <a:lnTo>
                    <a:pt x="422" y="248"/>
                  </a:lnTo>
                  <a:lnTo>
                    <a:pt x="416" y="249"/>
                  </a:lnTo>
                  <a:lnTo>
                    <a:pt x="409" y="249"/>
                  </a:lnTo>
                  <a:lnTo>
                    <a:pt x="404" y="249"/>
                  </a:lnTo>
                  <a:lnTo>
                    <a:pt x="397" y="249"/>
                  </a:lnTo>
                  <a:lnTo>
                    <a:pt x="396" y="244"/>
                  </a:lnTo>
                  <a:lnTo>
                    <a:pt x="393" y="242"/>
                  </a:lnTo>
                  <a:lnTo>
                    <a:pt x="391" y="245"/>
                  </a:lnTo>
                  <a:lnTo>
                    <a:pt x="390" y="253"/>
                  </a:lnTo>
                  <a:lnTo>
                    <a:pt x="389" y="255"/>
                  </a:lnTo>
                  <a:lnTo>
                    <a:pt x="385" y="259"/>
                  </a:lnTo>
                  <a:lnTo>
                    <a:pt x="382" y="261"/>
                  </a:lnTo>
                  <a:lnTo>
                    <a:pt x="378" y="264"/>
                  </a:lnTo>
                  <a:lnTo>
                    <a:pt x="373" y="266"/>
                  </a:lnTo>
                  <a:lnTo>
                    <a:pt x="367" y="268"/>
                  </a:lnTo>
                  <a:lnTo>
                    <a:pt x="362" y="269"/>
                  </a:lnTo>
                  <a:lnTo>
                    <a:pt x="355" y="270"/>
                  </a:lnTo>
                  <a:lnTo>
                    <a:pt x="349" y="270"/>
                  </a:lnTo>
                  <a:lnTo>
                    <a:pt x="343" y="271"/>
                  </a:lnTo>
                  <a:lnTo>
                    <a:pt x="336" y="271"/>
                  </a:lnTo>
                  <a:lnTo>
                    <a:pt x="328" y="270"/>
                  </a:lnTo>
                  <a:lnTo>
                    <a:pt x="321" y="270"/>
                  </a:lnTo>
                  <a:lnTo>
                    <a:pt x="314" y="269"/>
                  </a:lnTo>
                  <a:lnTo>
                    <a:pt x="308" y="268"/>
                  </a:lnTo>
                  <a:lnTo>
                    <a:pt x="302" y="266"/>
                  </a:lnTo>
                  <a:lnTo>
                    <a:pt x="302" y="261"/>
                  </a:lnTo>
                  <a:lnTo>
                    <a:pt x="301" y="258"/>
                  </a:lnTo>
                  <a:lnTo>
                    <a:pt x="300" y="256"/>
                  </a:lnTo>
                  <a:lnTo>
                    <a:pt x="299" y="255"/>
                  </a:lnTo>
                  <a:lnTo>
                    <a:pt x="297" y="255"/>
                  </a:lnTo>
                  <a:lnTo>
                    <a:pt x="296" y="256"/>
                  </a:lnTo>
                  <a:lnTo>
                    <a:pt x="294" y="259"/>
                  </a:lnTo>
                  <a:lnTo>
                    <a:pt x="293" y="263"/>
                  </a:lnTo>
                  <a:lnTo>
                    <a:pt x="285" y="261"/>
                  </a:lnTo>
                  <a:lnTo>
                    <a:pt x="277" y="261"/>
                  </a:lnTo>
                  <a:lnTo>
                    <a:pt x="269" y="260"/>
                  </a:lnTo>
                  <a:lnTo>
                    <a:pt x="261" y="260"/>
                  </a:lnTo>
                  <a:lnTo>
                    <a:pt x="253" y="259"/>
                  </a:lnTo>
                  <a:lnTo>
                    <a:pt x="246" y="259"/>
                  </a:lnTo>
                  <a:lnTo>
                    <a:pt x="238" y="260"/>
                  </a:lnTo>
                  <a:lnTo>
                    <a:pt x="231" y="260"/>
                  </a:lnTo>
                  <a:lnTo>
                    <a:pt x="224" y="261"/>
                  </a:lnTo>
                  <a:lnTo>
                    <a:pt x="216" y="261"/>
                  </a:lnTo>
                  <a:lnTo>
                    <a:pt x="209" y="263"/>
                  </a:lnTo>
                  <a:lnTo>
                    <a:pt x="204" y="264"/>
                  </a:lnTo>
                  <a:lnTo>
                    <a:pt x="197" y="265"/>
                  </a:lnTo>
                  <a:lnTo>
                    <a:pt x="191" y="268"/>
                  </a:lnTo>
                  <a:lnTo>
                    <a:pt x="186" y="269"/>
                  </a:lnTo>
                  <a:lnTo>
                    <a:pt x="181" y="271"/>
                  </a:lnTo>
                  <a:lnTo>
                    <a:pt x="176" y="274"/>
                  </a:lnTo>
                  <a:lnTo>
                    <a:pt x="169" y="278"/>
                  </a:lnTo>
                  <a:lnTo>
                    <a:pt x="163" y="281"/>
                  </a:lnTo>
                  <a:lnTo>
                    <a:pt x="157" y="284"/>
                  </a:lnTo>
                  <a:lnTo>
                    <a:pt x="152" y="288"/>
                  </a:lnTo>
                  <a:lnTo>
                    <a:pt x="146" y="292"/>
                  </a:lnTo>
                  <a:lnTo>
                    <a:pt x="141" y="297"/>
                  </a:lnTo>
                  <a:lnTo>
                    <a:pt x="135" y="300"/>
                  </a:lnTo>
                  <a:lnTo>
                    <a:pt x="129" y="305"/>
                  </a:lnTo>
                  <a:lnTo>
                    <a:pt x="124" y="310"/>
                  </a:lnTo>
                  <a:lnTo>
                    <a:pt x="118" y="315"/>
                  </a:lnTo>
                  <a:lnTo>
                    <a:pt x="112" y="322"/>
                  </a:lnTo>
                  <a:lnTo>
                    <a:pt x="107" y="328"/>
                  </a:lnTo>
                  <a:lnTo>
                    <a:pt x="101" y="334"/>
                  </a:lnTo>
                  <a:lnTo>
                    <a:pt x="95" y="342"/>
                  </a:lnTo>
                  <a:lnTo>
                    <a:pt x="90" y="349"/>
                  </a:lnTo>
                  <a:lnTo>
                    <a:pt x="84" y="356"/>
                  </a:lnTo>
                  <a:lnTo>
                    <a:pt x="80" y="362"/>
                  </a:lnTo>
                  <a:lnTo>
                    <a:pt x="74" y="368"/>
                  </a:lnTo>
                  <a:lnTo>
                    <a:pt x="69" y="375"/>
                  </a:lnTo>
                  <a:lnTo>
                    <a:pt x="66" y="381"/>
                  </a:lnTo>
                  <a:lnTo>
                    <a:pt x="62" y="388"/>
                  </a:lnTo>
                  <a:lnTo>
                    <a:pt x="58" y="395"/>
                  </a:lnTo>
                  <a:lnTo>
                    <a:pt x="54" y="401"/>
                  </a:lnTo>
                  <a:lnTo>
                    <a:pt x="50" y="409"/>
                  </a:lnTo>
                  <a:lnTo>
                    <a:pt x="47" y="415"/>
                  </a:lnTo>
                  <a:lnTo>
                    <a:pt x="42" y="424"/>
                  </a:lnTo>
                  <a:lnTo>
                    <a:pt x="39" y="431"/>
                  </a:lnTo>
                  <a:lnTo>
                    <a:pt x="36" y="440"/>
                  </a:lnTo>
                  <a:lnTo>
                    <a:pt x="31" y="450"/>
                  </a:lnTo>
                  <a:lnTo>
                    <a:pt x="28" y="460"/>
                  </a:lnTo>
                  <a:lnTo>
                    <a:pt x="23" y="472"/>
                  </a:lnTo>
                  <a:lnTo>
                    <a:pt x="21" y="472"/>
                  </a:lnTo>
                  <a:lnTo>
                    <a:pt x="24" y="463"/>
                  </a:lnTo>
                  <a:lnTo>
                    <a:pt x="28" y="454"/>
                  </a:lnTo>
                  <a:lnTo>
                    <a:pt x="31" y="448"/>
                  </a:lnTo>
                  <a:lnTo>
                    <a:pt x="34" y="440"/>
                  </a:lnTo>
                  <a:lnTo>
                    <a:pt x="38" y="434"/>
                  </a:lnTo>
                  <a:lnTo>
                    <a:pt x="40" y="428"/>
                  </a:lnTo>
                  <a:lnTo>
                    <a:pt x="44" y="420"/>
                  </a:lnTo>
                  <a:lnTo>
                    <a:pt x="46" y="414"/>
                  </a:lnTo>
                  <a:lnTo>
                    <a:pt x="47" y="346"/>
                  </a:lnTo>
                  <a:lnTo>
                    <a:pt x="47" y="410"/>
                  </a:lnTo>
                  <a:lnTo>
                    <a:pt x="51" y="401"/>
                  </a:lnTo>
                  <a:lnTo>
                    <a:pt x="55" y="394"/>
                  </a:lnTo>
                  <a:lnTo>
                    <a:pt x="59" y="386"/>
                  </a:lnTo>
                  <a:lnTo>
                    <a:pt x="65" y="378"/>
                  </a:lnTo>
                  <a:lnTo>
                    <a:pt x="69" y="371"/>
                  </a:lnTo>
                  <a:lnTo>
                    <a:pt x="75" y="365"/>
                  </a:lnTo>
                  <a:lnTo>
                    <a:pt x="82" y="356"/>
                  </a:lnTo>
                  <a:lnTo>
                    <a:pt x="89" y="347"/>
                  </a:lnTo>
                  <a:lnTo>
                    <a:pt x="93" y="341"/>
                  </a:lnTo>
                  <a:lnTo>
                    <a:pt x="99" y="334"/>
                  </a:lnTo>
                  <a:lnTo>
                    <a:pt x="104" y="328"/>
                  </a:lnTo>
                  <a:lnTo>
                    <a:pt x="111" y="322"/>
                  </a:lnTo>
                  <a:lnTo>
                    <a:pt x="117" y="315"/>
                  </a:lnTo>
                  <a:lnTo>
                    <a:pt x="123" y="309"/>
                  </a:lnTo>
                  <a:lnTo>
                    <a:pt x="129" y="304"/>
                  </a:lnTo>
                  <a:lnTo>
                    <a:pt x="136" y="299"/>
                  </a:lnTo>
                  <a:lnTo>
                    <a:pt x="143" y="294"/>
                  </a:lnTo>
                  <a:lnTo>
                    <a:pt x="150" y="289"/>
                  </a:lnTo>
                  <a:lnTo>
                    <a:pt x="156" y="284"/>
                  </a:lnTo>
                  <a:lnTo>
                    <a:pt x="163" y="280"/>
                  </a:lnTo>
                  <a:lnTo>
                    <a:pt x="170" y="276"/>
                  </a:lnTo>
                  <a:lnTo>
                    <a:pt x="178" y="273"/>
                  </a:lnTo>
                  <a:lnTo>
                    <a:pt x="185" y="269"/>
                  </a:lnTo>
                  <a:lnTo>
                    <a:pt x="192" y="266"/>
                  </a:lnTo>
                  <a:lnTo>
                    <a:pt x="185" y="269"/>
                  </a:lnTo>
                  <a:lnTo>
                    <a:pt x="176" y="273"/>
                  </a:lnTo>
                  <a:lnTo>
                    <a:pt x="169" y="276"/>
                  </a:lnTo>
                  <a:lnTo>
                    <a:pt x="161" y="279"/>
                  </a:lnTo>
                  <a:lnTo>
                    <a:pt x="154" y="284"/>
                  </a:lnTo>
                  <a:lnTo>
                    <a:pt x="147" y="288"/>
                  </a:lnTo>
                  <a:lnTo>
                    <a:pt x="141" y="293"/>
                  </a:lnTo>
                  <a:lnTo>
                    <a:pt x="134" y="298"/>
                  </a:lnTo>
                  <a:lnTo>
                    <a:pt x="127" y="303"/>
                  </a:lnTo>
                  <a:lnTo>
                    <a:pt x="120" y="308"/>
                  </a:lnTo>
                  <a:lnTo>
                    <a:pt x="115" y="314"/>
                  </a:lnTo>
                  <a:lnTo>
                    <a:pt x="108" y="321"/>
                  </a:lnTo>
                  <a:lnTo>
                    <a:pt x="101" y="327"/>
                  </a:lnTo>
                  <a:lnTo>
                    <a:pt x="94" y="333"/>
                  </a:lnTo>
                  <a:lnTo>
                    <a:pt x="89" y="341"/>
                  </a:lnTo>
                  <a:lnTo>
                    <a:pt x="82" y="347"/>
                  </a:lnTo>
                  <a:lnTo>
                    <a:pt x="80" y="339"/>
                  </a:lnTo>
                  <a:lnTo>
                    <a:pt x="71" y="346"/>
                  </a:lnTo>
                  <a:lnTo>
                    <a:pt x="71" y="336"/>
                  </a:lnTo>
                  <a:lnTo>
                    <a:pt x="62" y="344"/>
                  </a:lnTo>
                  <a:lnTo>
                    <a:pt x="62" y="333"/>
                  </a:lnTo>
                  <a:lnTo>
                    <a:pt x="47" y="346"/>
                  </a:lnTo>
                  <a:lnTo>
                    <a:pt x="101" y="386"/>
                  </a:lnTo>
                  <a:lnTo>
                    <a:pt x="101" y="390"/>
                  </a:lnTo>
                  <a:lnTo>
                    <a:pt x="100" y="395"/>
                  </a:lnTo>
                  <a:lnTo>
                    <a:pt x="98" y="399"/>
                  </a:lnTo>
                  <a:lnTo>
                    <a:pt x="95" y="400"/>
                  </a:lnTo>
                  <a:lnTo>
                    <a:pt x="93" y="401"/>
                  </a:lnTo>
                  <a:lnTo>
                    <a:pt x="93" y="399"/>
                  </a:lnTo>
                  <a:lnTo>
                    <a:pt x="95" y="394"/>
                  </a:lnTo>
                  <a:lnTo>
                    <a:pt x="101" y="386"/>
                  </a:lnTo>
                  <a:lnTo>
                    <a:pt x="91" y="439"/>
                  </a:lnTo>
                  <a:lnTo>
                    <a:pt x="90" y="440"/>
                  </a:lnTo>
                  <a:lnTo>
                    <a:pt x="86" y="440"/>
                  </a:lnTo>
                  <a:lnTo>
                    <a:pt x="85" y="439"/>
                  </a:lnTo>
                  <a:lnTo>
                    <a:pt x="83" y="438"/>
                  </a:lnTo>
                  <a:lnTo>
                    <a:pt x="83" y="435"/>
                  </a:lnTo>
                  <a:lnTo>
                    <a:pt x="83" y="434"/>
                  </a:lnTo>
                  <a:lnTo>
                    <a:pt x="86" y="435"/>
                  </a:lnTo>
                  <a:lnTo>
                    <a:pt x="91" y="439"/>
                  </a:lnTo>
                  <a:lnTo>
                    <a:pt x="101" y="414"/>
                  </a:lnTo>
                  <a:lnTo>
                    <a:pt x="98" y="420"/>
                  </a:lnTo>
                  <a:lnTo>
                    <a:pt x="94" y="421"/>
                  </a:lnTo>
                  <a:lnTo>
                    <a:pt x="93" y="421"/>
                  </a:lnTo>
                  <a:lnTo>
                    <a:pt x="93" y="420"/>
                  </a:lnTo>
                  <a:lnTo>
                    <a:pt x="93" y="417"/>
                  </a:lnTo>
                  <a:lnTo>
                    <a:pt x="94" y="415"/>
                  </a:lnTo>
                  <a:lnTo>
                    <a:pt x="97" y="414"/>
                  </a:lnTo>
                  <a:lnTo>
                    <a:pt x="101" y="414"/>
                  </a:lnTo>
                  <a:lnTo>
                    <a:pt x="85" y="445"/>
                  </a:lnTo>
                  <a:lnTo>
                    <a:pt x="81" y="450"/>
                  </a:lnTo>
                  <a:lnTo>
                    <a:pt x="77" y="453"/>
                  </a:lnTo>
                  <a:lnTo>
                    <a:pt x="76" y="453"/>
                  </a:lnTo>
                  <a:lnTo>
                    <a:pt x="75" y="450"/>
                  </a:lnTo>
                  <a:lnTo>
                    <a:pt x="75" y="448"/>
                  </a:lnTo>
                  <a:lnTo>
                    <a:pt x="77" y="445"/>
                  </a:lnTo>
                  <a:lnTo>
                    <a:pt x="81" y="444"/>
                  </a:lnTo>
                  <a:lnTo>
                    <a:pt x="85" y="445"/>
                  </a:lnTo>
                  <a:lnTo>
                    <a:pt x="85" y="480"/>
                  </a:lnTo>
                  <a:lnTo>
                    <a:pt x="81" y="487"/>
                  </a:lnTo>
                  <a:lnTo>
                    <a:pt x="77" y="489"/>
                  </a:lnTo>
                  <a:lnTo>
                    <a:pt x="75" y="489"/>
                  </a:lnTo>
                  <a:lnTo>
                    <a:pt x="75" y="488"/>
                  </a:lnTo>
                  <a:lnTo>
                    <a:pt x="75" y="484"/>
                  </a:lnTo>
                  <a:lnTo>
                    <a:pt x="77" y="482"/>
                  </a:lnTo>
                  <a:lnTo>
                    <a:pt x="81" y="479"/>
                  </a:lnTo>
                  <a:lnTo>
                    <a:pt x="85" y="480"/>
                  </a:lnTo>
                  <a:lnTo>
                    <a:pt x="89" y="453"/>
                  </a:lnTo>
                  <a:lnTo>
                    <a:pt x="85" y="455"/>
                  </a:lnTo>
                  <a:lnTo>
                    <a:pt x="84" y="456"/>
                  </a:lnTo>
                  <a:lnTo>
                    <a:pt x="82" y="456"/>
                  </a:lnTo>
                  <a:lnTo>
                    <a:pt x="81" y="455"/>
                  </a:lnTo>
                  <a:lnTo>
                    <a:pt x="81" y="453"/>
                  </a:lnTo>
                  <a:lnTo>
                    <a:pt x="82" y="451"/>
                  </a:lnTo>
                  <a:lnTo>
                    <a:pt x="84" y="451"/>
                  </a:lnTo>
                  <a:lnTo>
                    <a:pt x="89" y="453"/>
                  </a:lnTo>
                  <a:lnTo>
                    <a:pt x="74" y="483"/>
                  </a:lnTo>
                  <a:lnTo>
                    <a:pt x="72" y="487"/>
                  </a:lnTo>
                  <a:lnTo>
                    <a:pt x="69" y="488"/>
                  </a:lnTo>
                  <a:lnTo>
                    <a:pt x="68" y="488"/>
                  </a:lnTo>
                  <a:lnTo>
                    <a:pt x="67" y="487"/>
                  </a:lnTo>
                  <a:lnTo>
                    <a:pt x="67" y="484"/>
                  </a:lnTo>
                  <a:lnTo>
                    <a:pt x="68" y="483"/>
                  </a:lnTo>
                  <a:lnTo>
                    <a:pt x="71" y="483"/>
                  </a:lnTo>
                  <a:lnTo>
                    <a:pt x="74" y="483"/>
                  </a:lnTo>
                  <a:lnTo>
                    <a:pt x="80" y="458"/>
                  </a:lnTo>
                  <a:lnTo>
                    <a:pt x="78" y="464"/>
                  </a:lnTo>
                  <a:lnTo>
                    <a:pt x="76" y="468"/>
                  </a:lnTo>
                  <a:lnTo>
                    <a:pt x="74" y="468"/>
                  </a:lnTo>
                  <a:lnTo>
                    <a:pt x="73" y="465"/>
                  </a:lnTo>
                  <a:lnTo>
                    <a:pt x="73" y="463"/>
                  </a:lnTo>
                  <a:lnTo>
                    <a:pt x="73" y="459"/>
                  </a:lnTo>
                  <a:lnTo>
                    <a:pt x="76" y="458"/>
                  </a:lnTo>
                  <a:lnTo>
                    <a:pt x="80" y="458"/>
                  </a:lnTo>
                  <a:lnTo>
                    <a:pt x="147" y="326"/>
                  </a:lnTo>
                  <a:lnTo>
                    <a:pt x="146" y="328"/>
                  </a:lnTo>
                  <a:lnTo>
                    <a:pt x="145" y="331"/>
                  </a:lnTo>
                  <a:lnTo>
                    <a:pt x="143" y="332"/>
                  </a:lnTo>
                  <a:lnTo>
                    <a:pt x="142" y="333"/>
                  </a:lnTo>
                  <a:lnTo>
                    <a:pt x="141" y="333"/>
                  </a:lnTo>
                  <a:lnTo>
                    <a:pt x="141" y="332"/>
                  </a:lnTo>
                  <a:lnTo>
                    <a:pt x="142" y="329"/>
                  </a:lnTo>
                  <a:lnTo>
                    <a:pt x="147" y="326"/>
                  </a:lnTo>
                  <a:lnTo>
                    <a:pt x="139" y="331"/>
                  </a:lnTo>
                  <a:lnTo>
                    <a:pt x="137" y="329"/>
                  </a:lnTo>
                  <a:lnTo>
                    <a:pt x="136" y="329"/>
                  </a:lnTo>
                  <a:lnTo>
                    <a:pt x="135" y="331"/>
                  </a:lnTo>
                  <a:lnTo>
                    <a:pt x="134" y="333"/>
                  </a:lnTo>
                  <a:lnTo>
                    <a:pt x="134" y="334"/>
                  </a:lnTo>
                  <a:lnTo>
                    <a:pt x="135" y="334"/>
                  </a:lnTo>
                  <a:lnTo>
                    <a:pt x="136" y="333"/>
                  </a:lnTo>
                  <a:lnTo>
                    <a:pt x="139" y="331"/>
                  </a:lnTo>
                  <a:lnTo>
                    <a:pt x="130" y="347"/>
                  </a:lnTo>
                  <a:lnTo>
                    <a:pt x="127" y="347"/>
                  </a:lnTo>
                  <a:lnTo>
                    <a:pt x="126" y="347"/>
                  </a:lnTo>
                  <a:lnTo>
                    <a:pt x="125" y="347"/>
                  </a:lnTo>
                  <a:lnTo>
                    <a:pt x="125" y="349"/>
                  </a:lnTo>
                  <a:lnTo>
                    <a:pt x="126" y="349"/>
                  </a:lnTo>
                  <a:lnTo>
                    <a:pt x="127" y="351"/>
                  </a:lnTo>
                  <a:lnTo>
                    <a:pt x="128" y="349"/>
                  </a:lnTo>
                  <a:lnTo>
                    <a:pt x="130" y="347"/>
                  </a:lnTo>
                  <a:lnTo>
                    <a:pt x="120" y="356"/>
                  </a:lnTo>
                  <a:lnTo>
                    <a:pt x="119" y="360"/>
                  </a:lnTo>
                  <a:lnTo>
                    <a:pt x="117" y="361"/>
                  </a:lnTo>
                  <a:lnTo>
                    <a:pt x="116" y="360"/>
                  </a:lnTo>
                  <a:lnTo>
                    <a:pt x="116" y="358"/>
                  </a:lnTo>
                  <a:lnTo>
                    <a:pt x="117" y="357"/>
                  </a:lnTo>
                  <a:lnTo>
                    <a:pt x="118" y="356"/>
                  </a:lnTo>
                  <a:lnTo>
                    <a:pt x="120" y="356"/>
                  </a:lnTo>
                  <a:lnTo>
                    <a:pt x="90" y="426"/>
                  </a:lnTo>
                  <a:lnTo>
                    <a:pt x="88" y="429"/>
                  </a:lnTo>
                  <a:lnTo>
                    <a:pt x="85" y="430"/>
                  </a:lnTo>
                  <a:lnTo>
                    <a:pt x="83" y="430"/>
                  </a:lnTo>
                  <a:lnTo>
                    <a:pt x="82" y="429"/>
                  </a:lnTo>
                  <a:lnTo>
                    <a:pt x="82" y="428"/>
                  </a:lnTo>
                  <a:lnTo>
                    <a:pt x="83" y="426"/>
                  </a:lnTo>
                  <a:lnTo>
                    <a:pt x="85" y="425"/>
                  </a:lnTo>
                  <a:lnTo>
                    <a:pt x="90" y="426"/>
                  </a:lnTo>
                  <a:lnTo>
                    <a:pt x="118" y="367"/>
                  </a:lnTo>
                  <a:lnTo>
                    <a:pt x="116" y="370"/>
                  </a:lnTo>
                  <a:lnTo>
                    <a:pt x="113" y="371"/>
                  </a:lnTo>
                  <a:lnTo>
                    <a:pt x="112" y="370"/>
                  </a:lnTo>
                  <a:lnTo>
                    <a:pt x="111" y="368"/>
                  </a:lnTo>
                  <a:lnTo>
                    <a:pt x="111" y="367"/>
                  </a:lnTo>
                  <a:lnTo>
                    <a:pt x="112" y="366"/>
                  </a:lnTo>
                  <a:lnTo>
                    <a:pt x="115" y="366"/>
                  </a:lnTo>
                  <a:lnTo>
                    <a:pt x="118" y="367"/>
                  </a:lnTo>
                  <a:lnTo>
                    <a:pt x="97" y="406"/>
                  </a:lnTo>
                  <a:lnTo>
                    <a:pt x="95" y="412"/>
                  </a:lnTo>
                  <a:lnTo>
                    <a:pt x="93" y="415"/>
                  </a:lnTo>
                  <a:lnTo>
                    <a:pt x="92" y="415"/>
                  </a:lnTo>
                  <a:lnTo>
                    <a:pt x="90" y="412"/>
                  </a:lnTo>
                  <a:lnTo>
                    <a:pt x="90" y="410"/>
                  </a:lnTo>
                  <a:lnTo>
                    <a:pt x="90" y="407"/>
                  </a:lnTo>
                  <a:lnTo>
                    <a:pt x="92" y="406"/>
                  </a:lnTo>
                  <a:lnTo>
                    <a:pt x="97" y="406"/>
                  </a:lnTo>
                  <a:lnTo>
                    <a:pt x="112" y="383"/>
                  </a:lnTo>
                  <a:lnTo>
                    <a:pt x="111" y="388"/>
                  </a:lnTo>
                  <a:lnTo>
                    <a:pt x="109" y="391"/>
                  </a:lnTo>
                  <a:lnTo>
                    <a:pt x="107" y="390"/>
                  </a:lnTo>
                  <a:lnTo>
                    <a:pt x="106" y="388"/>
                  </a:lnTo>
                  <a:lnTo>
                    <a:pt x="104" y="386"/>
                  </a:lnTo>
                  <a:lnTo>
                    <a:pt x="106" y="383"/>
                  </a:lnTo>
                  <a:lnTo>
                    <a:pt x="108" y="382"/>
                  </a:lnTo>
                  <a:lnTo>
                    <a:pt x="112" y="383"/>
                  </a:lnTo>
                  <a:lnTo>
                    <a:pt x="126" y="355"/>
                  </a:lnTo>
                  <a:lnTo>
                    <a:pt x="125" y="361"/>
                  </a:lnTo>
                  <a:lnTo>
                    <a:pt x="125" y="363"/>
                  </a:lnTo>
                  <a:lnTo>
                    <a:pt x="124" y="363"/>
                  </a:lnTo>
                  <a:lnTo>
                    <a:pt x="123" y="362"/>
                  </a:lnTo>
                  <a:lnTo>
                    <a:pt x="123" y="360"/>
                  </a:lnTo>
                  <a:lnTo>
                    <a:pt x="124" y="357"/>
                  </a:lnTo>
                  <a:lnTo>
                    <a:pt x="125" y="355"/>
                  </a:lnTo>
                  <a:lnTo>
                    <a:pt x="126" y="355"/>
                  </a:lnTo>
                  <a:lnTo>
                    <a:pt x="77" y="473"/>
                  </a:lnTo>
                  <a:lnTo>
                    <a:pt x="75" y="479"/>
                  </a:lnTo>
                  <a:lnTo>
                    <a:pt x="73" y="482"/>
                  </a:lnTo>
                  <a:lnTo>
                    <a:pt x="71" y="482"/>
                  </a:lnTo>
                  <a:lnTo>
                    <a:pt x="69" y="479"/>
                  </a:lnTo>
                  <a:lnTo>
                    <a:pt x="68" y="477"/>
                  </a:lnTo>
                  <a:lnTo>
                    <a:pt x="69" y="474"/>
                  </a:lnTo>
                  <a:lnTo>
                    <a:pt x="72" y="473"/>
                  </a:lnTo>
                  <a:lnTo>
                    <a:pt x="77" y="473"/>
                  </a:lnTo>
                  <a:lnTo>
                    <a:pt x="137" y="339"/>
                  </a:lnTo>
                  <a:lnTo>
                    <a:pt x="135" y="342"/>
                  </a:lnTo>
                  <a:lnTo>
                    <a:pt x="134" y="343"/>
                  </a:lnTo>
                  <a:lnTo>
                    <a:pt x="133" y="342"/>
                  </a:lnTo>
                  <a:lnTo>
                    <a:pt x="132" y="341"/>
                  </a:lnTo>
                  <a:lnTo>
                    <a:pt x="132" y="339"/>
                  </a:lnTo>
                  <a:lnTo>
                    <a:pt x="133" y="337"/>
                  </a:lnTo>
                  <a:lnTo>
                    <a:pt x="135" y="337"/>
                  </a:lnTo>
                  <a:lnTo>
                    <a:pt x="137" y="339"/>
                  </a:lnTo>
                  <a:lnTo>
                    <a:pt x="107" y="400"/>
                  </a:lnTo>
                  <a:lnTo>
                    <a:pt x="104" y="404"/>
                  </a:lnTo>
                  <a:lnTo>
                    <a:pt x="101" y="405"/>
                  </a:lnTo>
                  <a:lnTo>
                    <a:pt x="100" y="405"/>
                  </a:lnTo>
                  <a:lnTo>
                    <a:pt x="99" y="404"/>
                  </a:lnTo>
                  <a:lnTo>
                    <a:pt x="99" y="401"/>
                  </a:lnTo>
                  <a:lnTo>
                    <a:pt x="100" y="400"/>
                  </a:lnTo>
                  <a:lnTo>
                    <a:pt x="102" y="400"/>
                  </a:lnTo>
                  <a:lnTo>
                    <a:pt x="107" y="400"/>
                  </a:lnTo>
                  <a:lnTo>
                    <a:pt x="113" y="376"/>
                  </a:lnTo>
                  <a:lnTo>
                    <a:pt x="111" y="378"/>
                  </a:lnTo>
                  <a:lnTo>
                    <a:pt x="109" y="380"/>
                  </a:lnTo>
                  <a:lnTo>
                    <a:pt x="107" y="378"/>
                  </a:lnTo>
                  <a:lnTo>
                    <a:pt x="106" y="377"/>
                  </a:lnTo>
                  <a:lnTo>
                    <a:pt x="106" y="376"/>
                  </a:lnTo>
                  <a:lnTo>
                    <a:pt x="107" y="375"/>
                  </a:lnTo>
                  <a:lnTo>
                    <a:pt x="109" y="375"/>
                  </a:lnTo>
                  <a:lnTo>
                    <a:pt x="113" y="376"/>
                  </a:lnTo>
                  <a:lnTo>
                    <a:pt x="91" y="419"/>
                  </a:lnTo>
                  <a:lnTo>
                    <a:pt x="88" y="422"/>
                  </a:lnTo>
                  <a:lnTo>
                    <a:pt x="85" y="421"/>
                  </a:lnTo>
                  <a:lnTo>
                    <a:pt x="86" y="419"/>
                  </a:lnTo>
                  <a:lnTo>
                    <a:pt x="91" y="419"/>
                  </a:lnTo>
                  <a:lnTo>
                    <a:pt x="0" y="258"/>
                  </a:lnTo>
                </a:path>
              </a:pathLst>
            </a:custGeom>
            <a:solidFill>
              <a:srgbClr val="CCFF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0" name="Freeform 8"/>
            <p:cNvSpPr>
              <a:spLocks/>
            </p:cNvSpPr>
            <p:nvPr/>
          </p:nvSpPr>
          <p:spPr bwMode="auto">
            <a:xfrm>
              <a:off x="931" y="1827"/>
              <a:ext cx="95" cy="67"/>
            </a:xfrm>
            <a:custGeom>
              <a:avLst/>
              <a:gdLst>
                <a:gd name="T0" fmla="*/ 94 w 95"/>
                <a:gd name="T1" fmla="*/ 4 h 67"/>
                <a:gd name="T2" fmla="*/ 94 w 95"/>
                <a:gd name="T3" fmla="*/ 0 h 67"/>
                <a:gd name="T4" fmla="*/ 86 w 95"/>
                <a:gd name="T5" fmla="*/ 3 h 67"/>
                <a:gd name="T6" fmla="*/ 78 w 95"/>
                <a:gd name="T7" fmla="*/ 6 h 67"/>
                <a:gd name="T8" fmla="*/ 72 w 95"/>
                <a:gd name="T9" fmla="*/ 9 h 67"/>
                <a:gd name="T10" fmla="*/ 65 w 95"/>
                <a:gd name="T11" fmla="*/ 12 h 67"/>
                <a:gd name="T12" fmla="*/ 59 w 95"/>
                <a:gd name="T13" fmla="*/ 16 h 67"/>
                <a:gd name="T14" fmla="*/ 53 w 95"/>
                <a:gd name="T15" fmla="*/ 19 h 67"/>
                <a:gd name="T16" fmla="*/ 47 w 95"/>
                <a:gd name="T17" fmla="*/ 23 h 67"/>
                <a:gd name="T18" fmla="*/ 41 w 95"/>
                <a:gd name="T19" fmla="*/ 27 h 67"/>
                <a:gd name="T20" fmla="*/ 36 w 95"/>
                <a:gd name="T21" fmla="*/ 31 h 67"/>
                <a:gd name="T22" fmla="*/ 30 w 95"/>
                <a:gd name="T23" fmla="*/ 35 h 67"/>
                <a:gd name="T24" fmla="*/ 25 w 95"/>
                <a:gd name="T25" fmla="*/ 40 h 67"/>
                <a:gd name="T26" fmla="*/ 20 w 95"/>
                <a:gd name="T27" fmla="*/ 44 h 67"/>
                <a:gd name="T28" fmla="*/ 15 w 95"/>
                <a:gd name="T29" fmla="*/ 48 h 67"/>
                <a:gd name="T30" fmla="*/ 10 w 95"/>
                <a:gd name="T31" fmla="*/ 53 h 67"/>
                <a:gd name="T32" fmla="*/ 5 w 95"/>
                <a:gd name="T33" fmla="*/ 58 h 67"/>
                <a:gd name="T34" fmla="*/ 0 w 95"/>
                <a:gd name="T35" fmla="*/ 63 h 67"/>
                <a:gd name="T36" fmla="*/ 2 w 95"/>
                <a:gd name="T37" fmla="*/ 66 h 67"/>
                <a:gd name="T38" fmla="*/ 7 w 95"/>
                <a:gd name="T39" fmla="*/ 61 h 67"/>
                <a:gd name="T40" fmla="*/ 12 w 95"/>
                <a:gd name="T41" fmla="*/ 56 h 67"/>
                <a:gd name="T42" fmla="*/ 17 w 95"/>
                <a:gd name="T43" fmla="*/ 51 h 67"/>
                <a:gd name="T44" fmla="*/ 22 w 95"/>
                <a:gd name="T45" fmla="*/ 47 h 67"/>
                <a:gd name="T46" fmla="*/ 27 w 95"/>
                <a:gd name="T47" fmla="*/ 42 h 67"/>
                <a:gd name="T48" fmla="*/ 32 w 95"/>
                <a:gd name="T49" fmla="*/ 38 h 67"/>
                <a:gd name="T50" fmla="*/ 38 w 95"/>
                <a:gd name="T51" fmla="*/ 34 h 67"/>
                <a:gd name="T52" fmla="*/ 43 w 95"/>
                <a:gd name="T53" fmla="*/ 30 h 67"/>
                <a:gd name="T54" fmla="*/ 48 w 95"/>
                <a:gd name="T55" fmla="*/ 26 h 67"/>
                <a:gd name="T56" fmla="*/ 54 w 95"/>
                <a:gd name="T57" fmla="*/ 22 h 67"/>
                <a:gd name="T58" fmla="*/ 60 w 95"/>
                <a:gd name="T59" fmla="*/ 19 h 67"/>
                <a:gd name="T60" fmla="*/ 67 w 95"/>
                <a:gd name="T61" fmla="*/ 15 h 67"/>
                <a:gd name="T62" fmla="*/ 73 w 95"/>
                <a:gd name="T63" fmla="*/ 13 h 67"/>
                <a:gd name="T64" fmla="*/ 80 w 95"/>
                <a:gd name="T65" fmla="*/ 9 h 67"/>
                <a:gd name="T66" fmla="*/ 87 w 95"/>
                <a:gd name="T67" fmla="*/ 6 h 67"/>
                <a:gd name="T68" fmla="*/ 94 w 95"/>
                <a:gd name="T69" fmla="*/ 4 h 67"/>
                <a:gd name="T70" fmla="*/ 94 w 95"/>
                <a:gd name="T71" fmla="*/ 0 h 67"/>
                <a:gd name="T72" fmla="*/ 94 w 95"/>
                <a:gd name="T73" fmla="*/ 4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67"/>
                <a:gd name="T113" fmla="*/ 95 w 95"/>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67">
                  <a:moveTo>
                    <a:pt x="94" y="4"/>
                  </a:moveTo>
                  <a:lnTo>
                    <a:pt x="94" y="0"/>
                  </a:lnTo>
                  <a:lnTo>
                    <a:pt x="86" y="3"/>
                  </a:lnTo>
                  <a:lnTo>
                    <a:pt x="78" y="6"/>
                  </a:lnTo>
                  <a:lnTo>
                    <a:pt x="72" y="9"/>
                  </a:lnTo>
                  <a:lnTo>
                    <a:pt x="65" y="12"/>
                  </a:lnTo>
                  <a:lnTo>
                    <a:pt x="59" y="16"/>
                  </a:lnTo>
                  <a:lnTo>
                    <a:pt x="53" y="19"/>
                  </a:lnTo>
                  <a:lnTo>
                    <a:pt x="47" y="23"/>
                  </a:lnTo>
                  <a:lnTo>
                    <a:pt x="41" y="27"/>
                  </a:lnTo>
                  <a:lnTo>
                    <a:pt x="36" y="31"/>
                  </a:lnTo>
                  <a:lnTo>
                    <a:pt x="30" y="35"/>
                  </a:lnTo>
                  <a:lnTo>
                    <a:pt x="25" y="40"/>
                  </a:lnTo>
                  <a:lnTo>
                    <a:pt x="20" y="44"/>
                  </a:lnTo>
                  <a:lnTo>
                    <a:pt x="15" y="48"/>
                  </a:lnTo>
                  <a:lnTo>
                    <a:pt x="10" y="53"/>
                  </a:lnTo>
                  <a:lnTo>
                    <a:pt x="5" y="58"/>
                  </a:lnTo>
                  <a:lnTo>
                    <a:pt x="0" y="63"/>
                  </a:lnTo>
                  <a:lnTo>
                    <a:pt x="2" y="66"/>
                  </a:lnTo>
                  <a:lnTo>
                    <a:pt x="7" y="61"/>
                  </a:lnTo>
                  <a:lnTo>
                    <a:pt x="12" y="56"/>
                  </a:lnTo>
                  <a:lnTo>
                    <a:pt x="17" y="51"/>
                  </a:lnTo>
                  <a:lnTo>
                    <a:pt x="22" y="47"/>
                  </a:lnTo>
                  <a:lnTo>
                    <a:pt x="27" y="42"/>
                  </a:lnTo>
                  <a:lnTo>
                    <a:pt x="32" y="38"/>
                  </a:lnTo>
                  <a:lnTo>
                    <a:pt x="38" y="34"/>
                  </a:lnTo>
                  <a:lnTo>
                    <a:pt x="43" y="30"/>
                  </a:lnTo>
                  <a:lnTo>
                    <a:pt x="48" y="26"/>
                  </a:lnTo>
                  <a:lnTo>
                    <a:pt x="54" y="22"/>
                  </a:lnTo>
                  <a:lnTo>
                    <a:pt x="60" y="19"/>
                  </a:lnTo>
                  <a:lnTo>
                    <a:pt x="67" y="15"/>
                  </a:lnTo>
                  <a:lnTo>
                    <a:pt x="73" y="13"/>
                  </a:lnTo>
                  <a:lnTo>
                    <a:pt x="80" y="9"/>
                  </a:lnTo>
                  <a:lnTo>
                    <a:pt x="87" y="6"/>
                  </a:lnTo>
                  <a:lnTo>
                    <a:pt x="94" y="4"/>
                  </a:lnTo>
                  <a:lnTo>
                    <a:pt x="94" y="0"/>
                  </a:lnTo>
                  <a:lnTo>
                    <a:pt x="94"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1" name="Freeform 9"/>
            <p:cNvSpPr>
              <a:spLocks/>
            </p:cNvSpPr>
            <p:nvPr/>
          </p:nvSpPr>
          <p:spPr bwMode="auto">
            <a:xfrm>
              <a:off x="930" y="1827"/>
              <a:ext cx="96" cy="61"/>
            </a:xfrm>
            <a:custGeom>
              <a:avLst/>
              <a:gdLst>
                <a:gd name="T0" fmla="*/ 3 w 96"/>
                <a:gd name="T1" fmla="*/ 59 h 61"/>
                <a:gd name="T2" fmla="*/ 3 w 96"/>
                <a:gd name="T3" fmla="*/ 60 h 61"/>
                <a:gd name="T4" fmla="*/ 9 w 96"/>
                <a:gd name="T5" fmla="*/ 55 h 61"/>
                <a:gd name="T6" fmla="*/ 14 w 96"/>
                <a:gd name="T7" fmla="*/ 51 h 61"/>
                <a:gd name="T8" fmla="*/ 19 w 96"/>
                <a:gd name="T9" fmla="*/ 46 h 61"/>
                <a:gd name="T10" fmla="*/ 25 w 96"/>
                <a:gd name="T11" fmla="*/ 42 h 61"/>
                <a:gd name="T12" fmla="*/ 29 w 96"/>
                <a:gd name="T13" fmla="*/ 38 h 61"/>
                <a:gd name="T14" fmla="*/ 34 w 96"/>
                <a:gd name="T15" fmla="*/ 35 h 61"/>
                <a:gd name="T16" fmla="*/ 39 w 96"/>
                <a:gd name="T17" fmla="*/ 31 h 61"/>
                <a:gd name="T18" fmla="*/ 44 w 96"/>
                <a:gd name="T19" fmla="*/ 28 h 61"/>
                <a:gd name="T20" fmla="*/ 48 w 96"/>
                <a:gd name="T21" fmla="*/ 25 h 61"/>
                <a:gd name="T22" fmla="*/ 54 w 96"/>
                <a:gd name="T23" fmla="*/ 21 h 61"/>
                <a:gd name="T24" fmla="*/ 59 w 96"/>
                <a:gd name="T25" fmla="*/ 18 h 61"/>
                <a:gd name="T26" fmla="*/ 65 w 96"/>
                <a:gd name="T27" fmla="*/ 15 h 61"/>
                <a:gd name="T28" fmla="*/ 72 w 96"/>
                <a:gd name="T29" fmla="*/ 13 h 61"/>
                <a:gd name="T30" fmla="*/ 79 w 96"/>
                <a:gd name="T31" fmla="*/ 10 h 61"/>
                <a:gd name="T32" fmla="*/ 87 w 96"/>
                <a:gd name="T33" fmla="*/ 7 h 61"/>
                <a:gd name="T34" fmla="*/ 95 w 96"/>
                <a:gd name="T35" fmla="*/ 4 h 61"/>
                <a:gd name="T36" fmla="*/ 95 w 96"/>
                <a:gd name="T37" fmla="*/ 0 h 61"/>
                <a:gd name="T38" fmla="*/ 86 w 96"/>
                <a:gd name="T39" fmla="*/ 3 h 61"/>
                <a:gd name="T40" fmla="*/ 77 w 96"/>
                <a:gd name="T41" fmla="*/ 6 h 61"/>
                <a:gd name="T42" fmla="*/ 71 w 96"/>
                <a:gd name="T43" fmla="*/ 9 h 61"/>
                <a:gd name="T44" fmla="*/ 64 w 96"/>
                <a:gd name="T45" fmla="*/ 12 h 61"/>
                <a:gd name="T46" fmla="*/ 58 w 96"/>
                <a:gd name="T47" fmla="*/ 15 h 61"/>
                <a:gd name="T48" fmla="*/ 52 w 96"/>
                <a:gd name="T49" fmla="*/ 18 h 61"/>
                <a:gd name="T50" fmla="*/ 47 w 96"/>
                <a:gd name="T51" fmla="*/ 22 h 61"/>
                <a:gd name="T52" fmla="*/ 42 w 96"/>
                <a:gd name="T53" fmla="*/ 25 h 61"/>
                <a:gd name="T54" fmla="*/ 37 w 96"/>
                <a:gd name="T55" fmla="*/ 28 h 61"/>
                <a:gd name="T56" fmla="*/ 32 w 96"/>
                <a:gd name="T57" fmla="*/ 32 h 61"/>
                <a:gd name="T58" fmla="*/ 27 w 96"/>
                <a:gd name="T59" fmla="*/ 36 h 61"/>
                <a:gd name="T60" fmla="*/ 23 w 96"/>
                <a:gd name="T61" fmla="*/ 40 h 61"/>
                <a:gd name="T62" fmla="*/ 17 w 96"/>
                <a:gd name="T63" fmla="*/ 44 h 61"/>
                <a:gd name="T64" fmla="*/ 12 w 96"/>
                <a:gd name="T65" fmla="*/ 48 h 61"/>
                <a:gd name="T66" fmla="*/ 7 w 96"/>
                <a:gd name="T67" fmla="*/ 52 h 61"/>
                <a:gd name="T68" fmla="*/ 1 w 96"/>
                <a:gd name="T69" fmla="*/ 57 h 61"/>
                <a:gd name="T70" fmla="*/ 0 w 96"/>
                <a:gd name="T71" fmla="*/ 59 h 61"/>
                <a:gd name="T72" fmla="*/ 1 w 96"/>
                <a:gd name="T73" fmla="*/ 57 h 61"/>
                <a:gd name="T74" fmla="*/ 0 w 96"/>
                <a:gd name="T75" fmla="*/ 57 h 61"/>
                <a:gd name="T76" fmla="*/ 0 w 96"/>
                <a:gd name="T77" fmla="*/ 59 h 61"/>
                <a:gd name="T78" fmla="*/ 3 w 96"/>
                <a:gd name="T79" fmla="*/ 59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61"/>
                <a:gd name="T122" fmla="*/ 96 w 96"/>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61">
                  <a:moveTo>
                    <a:pt x="3" y="59"/>
                  </a:moveTo>
                  <a:lnTo>
                    <a:pt x="3" y="60"/>
                  </a:lnTo>
                  <a:lnTo>
                    <a:pt x="9" y="55"/>
                  </a:lnTo>
                  <a:lnTo>
                    <a:pt x="14" y="51"/>
                  </a:lnTo>
                  <a:lnTo>
                    <a:pt x="19" y="46"/>
                  </a:lnTo>
                  <a:lnTo>
                    <a:pt x="25" y="42"/>
                  </a:lnTo>
                  <a:lnTo>
                    <a:pt x="29" y="38"/>
                  </a:lnTo>
                  <a:lnTo>
                    <a:pt x="34" y="35"/>
                  </a:lnTo>
                  <a:lnTo>
                    <a:pt x="39" y="31"/>
                  </a:lnTo>
                  <a:lnTo>
                    <a:pt x="44" y="28"/>
                  </a:lnTo>
                  <a:lnTo>
                    <a:pt x="48" y="25"/>
                  </a:lnTo>
                  <a:lnTo>
                    <a:pt x="54" y="21"/>
                  </a:lnTo>
                  <a:lnTo>
                    <a:pt x="59" y="18"/>
                  </a:lnTo>
                  <a:lnTo>
                    <a:pt x="65" y="15"/>
                  </a:lnTo>
                  <a:lnTo>
                    <a:pt x="72" y="13"/>
                  </a:lnTo>
                  <a:lnTo>
                    <a:pt x="79" y="10"/>
                  </a:lnTo>
                  <a:lnTo>
                    <a:pt x="87" y="7"/>
                  </a:lnTo>
                  <a:lnTo>
                    <a:pt x="95" y="4"/>
                  </a:lnTo>
                  <a:lnTo>
                    <a:pt x="95" y="0"/>
                  </a:lnTo>
                  <a:lnTo>
                    <a:pt x="86" y="3"/>
                  </a:lnTo>
                  <a:lnTo>
                    <a:pt x="77" y="6"/>
                  </a:lnTo>
                  <a:lnTo>
                    <a:pt x="71" y="9"/>
                  </a:lnTo>
                  <a:lnTo>
                    <a:pt x="64" y="12"/>
                  </a:lnTo>
                  <a:lnTo>
                    <a:pt x="58" y="15"/>
                  </a:lnTo>
                  <a:lnTo>
                    <a:pt x="52" y="18"/>
                  </a:lnTo>
                  <a:lnTo>
                    <a:pt x="47" y="22"/>
                  </a:lnTo>
                  <a:lnTo>
                    <a:pt x="42" y="25"/>
                  </a:lnTo>
                  <a:lnTo>
                    <a:pt x="37" y="28"/>
                  </a:lnTo>
                  <a:lnTo>
                    <a:pt x="32" y="32"/>
                  </a:lnTo>
                  <a:lnTo>
                    <a:pt x="27" y="36"/>
                  </a:lnTo>
                  <a:lnTo>
                    <a:pt x="23" y="40"/>
                  </a:lnTo>
                  <a:lnTo>
                    <a:pt x="17" y="44"/>
                  </a:lnTo>
                  <a:lnTo>
                    <a:pt x="12" y="48"/>
                  </a:lnTo>
                  <a:lnTo>
                    <a:pt x="7" y="52"/>
                  </a:lnTo>
                  <a:lnTo>
                    <a:pt x="1" y="57"/>
                  </a:lnTo>
                  <a:lnTo>
                    <a:pt x="0" y="59"/>
                  </a:lnTo>
                  <a:lnTo>
                    <a:pt x="1" y="57"/>
                  </a:lnTo>
                  <a:lnTo>
                    <a:pt x="0" y="57"/>
                  </a:lnTo>
                  <a:lnTo>
                    <a:pt x="0" y="59"/>
                  </a:lnTo>
                  <a:lnTo>
                    <a:pt x="3" y="59"/>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2" name="Freeform 10"/>
            <p:cNvSpPr>
              <a:spLocks/>
            </p:cNvSpPr>
            <p:nvPr/>
          </p:nvSpPr>
          <p:spPr bwMode="auto">
            <a:xfrm>
              <a:off x="925" y="1981"/>
              <a:ext cx="17" cy="17"/>
            </a:xfrm>
            <a:custGeom>
              <a:avLst/>
              <a:gdLst>
                <a:gd name="T0" fmla="*/ 14 w 17"/>
                <a:gd name="T1" fmla="*/ 6 h 17"/>
                <a:gd name="T2" fmla="*/ 10 w 17"/>
                <a:gd name="T3" fmla="*/ 3 h 17"/>
                <a:gd name="T4" fmla="*/ 10 w 17"/>
                <a:gd name="T5" fmla="*/ 8 h 17"/>
                <a:gd name="T6" fmla="*/ 9 w 17"/>
                <a:gd name="T7" fmla="*/ 9 h 17"/>
                <a:gd name="T8" fmla="*/ 6 w 17"/>
                <a:gd name="T9" fmla="*/ 11 h 17"/>
                <a:gd name="T10" fmla="*/ 5 w 17"/>
                <a:gd name="T11" fmla="*/ 11 h 17"/>
                <a:gd name="T12" fmla="*/ 4 w 17"/>
                <a:gd name="T13" fmla="*/ 11 h 17"/>
                <a:gd name="T14" fmla="*/ 6 w 17"/>
                <a:gd name="T15" fmla="*/ 8 h 17"/>
                <a:gd name="T16" fmla="*/ 14 w 17"/>
                <a:gd name="T17" fmla="*/ 6 h 17"/>
                <a:gd name="T18" fmla="*/ 12 w 17"/>
                <a:gd name="T19" fmla="*/ 1 h 17"/>
                <a:gd name="T20" fmla="*/ 5 w 17"/>
                <a:gd name="T21" fmla="*/ 4 h 17"/>
                <a:gd name="T22" fmla="*/ 0 w 17"/>
                <a:gd name="T23" fmla="*/ 8 h 17"/>
                <a:gd name="T24" fmla="*/ 0 w 17"/>
                <a:gd name="T25" fmla="*/ 12 h 17"/>
                <a:gd name="T26" fmla="*/ 2 w 17"/>
                <a:gd name="T27" fmla="*/ 14 h 17"/>
                <a:gd name="T28" fmla="*/ 8 w 17"/>
                <a:gd name="T29" fmla="*/ 16 h 17"/>
                <a:gd name="T30" fmla="*/ 12 w 17"/>
                <a:gd name="T31" fmla="*/ 13 h 17"/>
                <a:gd name="T32" fmla="*/ 14 w 17"/>
                <a:gd name="T33" fmla="*/ 9 h 17"/>
                <a:gd name="T34" fmla="*/ 16 w 17"/>
                <a:gd name="T35" fmla="*/ 3 h 17"/>
                <a:gd name="T36" fmla="*/ 12 w 17"/>
                <a:gd name="T37" fmla="*/ 1 h 17"/>
                <a:gd name="T38" fmla="*/ 16 w 17"/>
                <a:gd name="T39" fmla="*/ 3 h 17"/>
                <a:gd name="T40" fmla="*/ 14 w 17"/>
                <a:gd name="T41" fmla="*/ 0 h 17"/>
                <a:gd name="T42" fmla="*/ 12 w 17"/>
                <a:gd name="T43" fmla="*/ 1 h 17"/>
                <a:gd name="T44" fmla="*/ 14 w 17"/>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4" y="6"/>
                  </a:moveTo>
                  <a:lnTo>
                    <a:pt x="10" y="3"/>
                  </a:lnTo>
                  <a:lnTo>
                    <a:pt x="10" y="8"/>
                  </a:lnTo>
                  <a:lnTo>
                    <a:pt x="9" y="9"/>
                  </a:lnTo>
                  <a:lnTo>
                    <a:pt x="6" y="11"/>
                  </a:lnTo>
                  <a:lnTo>
                    <a:pt x="5" y="11"/>
                  </a:lnTo>
                  <a:lnTo>
                    <a:pt x="4" y="11"/>
                  </a:lnTo>
                  <a:lnTo>
                    <a:pt x="6" y="8"/>
                  </a:lnTo>
                  <a:lnTo>
                    <a:pt x="14" y="6"/>
                  </a:lnTo>
                  <a:lnTo>
                    <a:pt x="12" y="1"/>
                  </a:lnTo>
                  <a:lnTo>
                    <a:pt x="5" y="4"/>
                  </a:lnTo>
                  <a:lnTo>
                    <a:pt x="0" y="8"/>
                  </a:lnTo>
                  <a:lnTo>
                    <a:pt x="0" y="12"/>
                  </a:lnTo>
                  <a:lnTo>
                    <a:pt x="2" y="14"/>
                  </a:lnTo>
                  <a:lnTo>
                    <a:pt x="8" y="16"/>
                  </a:lnTo>
                  <a:lnTo>
                    <a:pt x="12" y="13"/>
                  </a:lnTo>
                  <a:lnTo>
                    <a:pt x="14" y="9"/>
                  </a:lnTo>
                  <a:lnTo>
                    <a:pt x="16" y="3"/>
                  </a:lnTo>
                  <a:lnTo>
                    <a:pt x="12" y="1"/>
                  </a:lnTo>
                  <a:lnTo>
                    <a:pt x="16" y="3"/>
                  </a:lnTo>
                  <a:lnTo>
                    <a:pt x="14" y="0"/>
                  </a:lnTo>
                  <a:lnTo>
                    <a:pt x="12" y="1"/>
                  </a:lnTo>
                  <a:lnTo>
                    <a:pt x="14" y="6"/>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3" name="Freeform 11"/>
            <p:cNvSpPr>
              <a:spLocks/>
            </p:cNvSpPr>
            <p:nvPr/>
          </p:nvSpPr>
          <p:spPr bwMode="auto">
            <a:xfrm>
              <a:off x="859" y="1657"/>
              <a:ext cx="75" cy="45"/>
            </a:xfrm>
            <a:custGeom>
              <a:avLst/>
              <a:gdLst>
                <a:gd name="T0" fmla="*/ 74 w 75"/>
                <a:gd name="T1" fmla="*/ 0 h 45"/>
                <a:gd name="T2" fmla="*/ 72 w 75"/>
                <a:gd name="T3" fmla="*/ 0 h 45"/>
                <a:gd name="T4" fmla="*/ 0 w 75"/>
                <a:gd name="T5" fmla="*/ 41 h 45"/>
                <a:gd name="T6" fmla="*/ 1 w 75"/>
                <a:gd name="T7" fmla="*/ 44 h 45"/>
                <a:gd name="T8" fmla="*/ 73 w 75"/>
                <a:gd name="T9" fmla="*/ 3 h 45"/>
                <a:gd name="T10" fmla="*/ 72 w 75"/>
                <a:gd name="T11" fmla="*/ 3 h 45"/>
                <a:gd name="T12" fmla="*/ 74 w 75"/>
                <a:gd name="T13" fmla="*/ 0 h 45"/>
                <a:gd name="T14" fmla="*/ 73 w 75"/>
                <a:gd name="T15" fmla="*/ 0 h 45"/>
                <a:gd name="T16" fmla="*/ 72 w 75"/>
                <a:gd name="T17" fmla="*/ 0 h 45"/>
                <a:gd name="T18" fmla="*/ 74 w 7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5"/>
                <a:gd name="T32" fmla="*/ 75 w 7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5">
                  <a:moveTo>
                    <a:pt x="74" y="0"/>
                  </a:moveTo>
                  <a:lnTo>
                    <a:pt x="72" y="0"/>
                  </a:lnTo>
                  <a:lnTo>
                    <a:pt x="0" y="41"/>
                  </a:lnTo>
                  <a:lnTo>
                    <a:pt x="1" y="44"/>
                  </a:lnTo>
                  <a:lnTo>
                    <a:pt x="73" y="3"/>
                  </a:lnTo>
                  <a:lnTo>
                    <a:pt x="72" y="3"/>
                  </a:lnTo>
                  <a:lnTo>
                    <a:pt x="74" y="0"/>
                  </a:lnTo>
                  <a:lnTo>
                    <a:pt x="73" y="0"/>
                  </a:lnTo>
                  <a:lnTo>
                    <a:pt x="72" y="0"/>
                  </a:lnTo>
                  <a:lnTo>
                    <a:pt x="7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4" name="Freeform 12"/>
            <p:cNvSpPr>
              <a:spLocks/>
            </p:cNvSpPr>
            <p:nvPr/>
          </p:nvSpPr>
          <p:spPr bwMode="auto">
            <a:xfrm>
              <a:off x="931" y="1657"/>
              <a:ext cx="45" cy="37"/>
            </a:xfrm>
            <a:custGeom>
              <a:avLst/>
              <a:gdLst>
                <a:gd name="T0" fmla="*/ 42 w 45"/>
                <a:gd name="T1" fmla="*/ 32 h 37"/>
                <a:gd name="T2" fmla="*/ 44 w 45"/>
                <a:gd name="T3" fmla="*/ 32 h 37"/>
                <a:gd name="T4" fmla="*/ 2 w 45"/>
                <a:gd name="T5" fmla="*/ 0 h 37"/>
                <a:gd name="T6" fmla="*/ 0 w 45"/>
                <a:gd name="T7" fmla="*/ 3 h 37"/>
                <a:gd name="T8" fmla="*/ 42 w 45"/>
                <a:gd name="T9" fmla="*/ 35 h 37"/>
                <a:gd name="T10" fmla="*/ 43 w 45"/>
                <a:gd name="T11" fmla="*/ 35 h 37"/>
                <a:gd name="T12" fmla="*/ 42 w 45"/>
                <a:gd name="T13" fmla="*/ 35 h 37"/>
                <a:gd name="T14" fmla="*/ 43 w 45"/>
                <a:gd name="T15" fmla="*/ 36 h 37"/>
                <a:gd name="T16" fmla="*/ 43 w 45"/>
                <a:gd name="T17" fmla="*/ 35 h 37"/>
                <a:gd name="T18" fmla="*/ 42 w 45"/>
                <a:gd name="T19" fmla="*/ 3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7"/>
                <a:gd name="T32" fmla="*/ 45 w 4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7">
                  <a:moveTo>
                    <a:pt x="42" y="32"/>
                  </a:moveTo>
                  <a:lnTo>
                    <a:pt x="44" y="32"/>
                  </a:lnTo>
                  <a:lnTo>
                    <a:pt x="2" y="0"/>
                  </a:lnTo>
                  <a:lnTo>
                    <a:pt x="0" y="3"/>
                  </a:lnTo>
                  <a:lnTo>
                    <a:pt x="42" y="35"/>
                  </a:lnTo>
                  <a:lnTo>
                    <a:pt x="43" y="35"/>
                  </a:lnTo>
                  <a:lnTo>
                    <a:pt x="42" y="35"/>
                  </a:lnTo>
                  <a:lnTo>
                    <a:pt x="43" y="36"/>
                  </a:lnTo>
                  <a:lnTo>
                    <a:pt x="43" y="35"/>
                  </a:lnTo>
                  <a:lnTo>
                    <a:pt x="42" y="3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5" name="Freeform 13"/>
            <p:cNvSpPr>
              <a:spLocks/>
            </p:cNvSpPr>
            <p:nvPr/>
          </p:nvSpPr>
          <p:spPr bwMode="auto">
            <a:xfrm>
              <a:off x="973" y="1619"/>
              <a:ext cx="115" cy="74"/>
            </a:xfrm>
            <a:custGeom>
              <a:avLst/>
              <a:gdLst>
                <a:gd name="T0" fmla="*/ 114 w 115"/>
                <a:gd name="T1" fmla="*/ 0 h 74"/>
                <a:gd name="T2" fmla="*/ 112 w 115"/>
                <a:gd name="T3" fmla="*/ 1 h 74"/>
                <a:gd name="T4" fmla="*/ 0 w 115"/>
                <a:gd name="T5" fmla="*/ 70 h 74"/>
                <a:gd name="T6" fmla="*/ 1 w 115"/>
                <a:gd name="T7" fmla="*/ 73 h 74"/>
                <a:gd name="T8" fmla="*/ 114 w 115"/>
                <a:gd name="T9" fmla="*/ 4 h 74"/>
                <a:gd name="T10" fmla="*/ 112 w 115"/>
                <a:gd name="T11" fmla="*/ 4 h 74"/>
                <a:gd name="T12" fmla="*/ 114 w 115"/>
                <a:gd name="T13" fmla="*/ 0 h 74"/>
                <a:gd name="T14" fmla="*/ 113 w 115"/>
                <a:gd name="T15" fmla="*/ 0 h 74"/>
                <a:gd name="T16" fmla="*/ 112 w 115"/>
                <a:gd name="T17" fmla="*/ 1 h 74"/>
                <a:gd name="T18" fmla="*/ 114 w 11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4"/>
                <a:gd name="T32" fmla="*/ 115 w 11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4">
                  <a:moveTo>
                    <a:pt x="114" y="0"/>
                  </a:moveTo>
                  <a:lnTo>
                    <a:pt x="112" y="1"/>
                  </a:lnTo>
                  <a:lnTo>
                    <a:pt x="0" y="70"/>
                  </a:lnTo>
                  <a:lnTo>
                    <a:pt x="1" y="73"/>
                  </a:lnTo>
                  <a:lnTo>
                    <a:pt x="114" y="4"/>
                  </a:lnTo>
                  <a:lnTo>
                    <a:pt x="112" y="4"/>
                  </a:lnTo>
                  <a:lnTo>
                    <a:pt x="114" y="0"/>
                  </a:lnTo>
                  <a:lnTo>
                    <a:pt x="113" y="0"/>
                  </a:lnTo>
                  <a:lnTo>
                    <a:pt x="112" y="1"/>
                  </a:lnTo>
                  <a:lnTo>
                    <a:pt x="114"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6" name="Freeform 14"/>
            <p:cNvSpPr>
              <a:spLocks/>
            </p:cNvSpPr>
            <p:nvPr/>
          </p:nvSpPr>
          <p:spPr bwMode="auto">
            <a:xfrm>
              <a:off x="1085" y="1619"/>
              <a:ext cx="45" cy="20"/>
            </a:xfrm>
            <a:custGeom>
              <a:avLst/>
              <a:gdLst>
                <a:gd name="T0" fmla="*/ 42 w 45"/>
                <a:gd name="T1" fmla="*/ 16 h 20"/>
                <a:gd name="T2" fmla="*/ 44 w 45"/>
                <a:gd name="T3" fmla="*/ 16 h 20"/>
                <a:gd name="T4" fmla="*/ 2 w 45"/>
                <a:gd name="T5" fmla="*/ 0 h 20"/>
                <a:gd name="T6" fmla="*/ 0 w 45"/>
                <a:gd name="T7" fmla="*/ 4 h 20"/>
                <a:gd name="T8" fmla="*/ 43 w 45"/>
                <a:gd name="T9" fmla="*/ 19 h 20"/>
                <a:gd name="T10" fmla="*/ 44 w 45"/>
                <a:gd name="T11" fmla="*/ 19 h 20"/>
                <a:gd name="T12" fmla="*/ 43 w 45"/>
                <a:gd name="T13" fmla="*/ 19 h 20"/>
                <a:gd name="T14" fmla="*/ 44 w 45"/>
                <a:gd name="T15" fmla="*/ 19 h 20"/>
                <a:gd name="T16" fmla="*/ 42 w 45"/>
                <a:gd name="T17" fmla="*/ 1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0"/>
                <a:gd name="T29" fmla="*/ 45 w 4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0">
                  <a:moveTo>
                    <a:pt x="42" y="16"/>
                  </a:moveTo>
                  <a:lnTo>
                    <a:pt x="44" y="16"/>
                  </a:lnTo>
                  <a:lnTo>
                    <a:pt x="2" y="0"/>
                  </a:lnTo>
                  <a:lnTo>
                    <a:pt x="0" y="4"/>
                  </a:lnTo>
                  <a:lnTo>
                    <a:pt x="43" y="19"/>
                  </a:lnTo>
                  <a:lnTo>
                    <a:pt x="44" y="19"/>
                  </a:lnTo>
                  <a:lnTo>
                    <a:pt x="43" y="19"/>
                  </a:lnTo>
                  <a:lnTo>
                    <a:pt x="44" y="19"/>
                  </a:lnTo>
                  <a:lnTo>
                    <a:pt x="42" y="1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7" name="Freeform 15"/>
            <p:cNvSpPr>
              <a:spLocks/>
            </p:cNvSpPr>
            <p:nvPr/>
          </p:nvSpPr>
          <p:spPr bwMode="auto">
            <a:xfrm>
              <a:off x="1127" y="1614"/>
              <a:ext cx="33" cy="25"/>
            </a:xfrm>
            <a:custGeom>
              <a:avLst/>
              <a:gdLst>
                <a:gd name="T0" fmla="*/ 32 w 33"/>
                <a:gd name="T1" fmla="*/ 0 h 25"/>
                <a:gd name="T2" fmla="*/ 30 w 33"/>
                <a:gd name="T3" fmla="*/ 0 h 25"/>
                <a:gd name="T4" fmla="*/ 0 w 33"/>
                <a:gd name="T5" fmla="*/ 21 h 25"/>
                <a:gd name="T6" fmla="*/ 2 w 33"/>
                <a:gd name="T7" fmla="*/ 24 h 25"/>
                <a:gd name="T8" fmla="*/ 32 w 33"/>
                <a:gd name="T9" fmla="*/ 3 h 25"/>
                <a:gd name="T10" fmla="*/ 31 w 33"/>
                <a:gd name="T11" fmla="*/ 4 h 25"/>
                <a:gd name="T12" fmla="*/ 32 w 33"/>
                <a:gd name="T13" fmla="*/ 0 h 25"/>
                <a:gd name="T14" fmla="*/ 31 w 33"/>
                <a:gd name="T15" fmla="*/ 0 h 25"/>
                <a:gd name="T16" fmla="*/ 30 w 33"/>
                <a:gd name="T17" fmla="*/ 0 h 25"/>
                <a:gd name="T18" fmla="*/ 32 w 3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2" y="0"/>
                  </a:moveTo>
                  <a:lnTo>
                    <a:pt x="30" y="0"/>
                  </a:lnTo>
                  <a:lnTo>
                    <a:pt x="0" y="21"/>
                  </a:lnTo>
                  <a:lnTo>
                    <a:pt x="2" y="24"/>
                  </a:lnTo>
                  <a:lnTo>
                    <a:pt x="32" y="3"/>
                  </a:lnTo>
                  <a:lnTo>
                    <a:pt x="31" y="4"/>
                  </a:lnTo>
                  <a:lnTo>
                    <a:pt x="32" y="0"/>
                  </a:lnTo>
                  <a:lnTo>
                    <a:pt x="31" y="0"/>
                  </a:lnTo>
                  <a:lnTo>
                    <a:pt x="30" y="0"/>
                  </a:lnTo>
                  <a:lnTo>
                    <a:pt x="32"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8" name="Freeform 16"/>
            <p:cNvSpPr>
              <a:spLocks/>
            </p:cNvSpPr>
            <p:nvPr/>
          </p:nvSpPr>
          <p:spPr bwMode="auto">
            <a:xfrm>
              <a:off x="1158" y="1614"/>
              <a:ext cx="85" cy="49"/>
            </a:xfrm>
            <a:custGeom>
              <a:avLst/>
              <a:gdLst>
                <a:gd name="T0" fmla="*/ 82 w 85"/>
                <a:gd name="T1" fmla="*/ 44 h 49"/>
                <a:gd name="T2" fmla="*/ 84 w 85"/>
                <a:gd name="T3" fmla="*/ 44 h 49"/>
                <a:gd name="T4" fmla="*/ 1 w 85"/>
                <a:gd name="T5" fmla="*/ 0 h 49"/>
                <a:gd name="T6" fmla="*/ 0 w 85"/>
                <a:gd name="T7" fmla="*/ 4 h 49"/>
                <a:gd name="T8" fmla="*/ 83 w 85"/>
                <a:gd name="T9" fmla="*/ 48 h 49"/>
                <a:gd name="T10" fmla="*/ 84 w 85"/>
                <a:gd name="T11" fmla="*/ 47 h 49"/>
                <a:gd name="T12" fmla="*/ 83 w 85"/>
                <a:gd name="T13" fmla="*/ 47 h 49"/>
                <a:gd name="T14" fmla="*/ 84 w 85"/>
                <a:gd name="T15" fmla="*/ 48 h 49"/>
                <a:gd name="T16" fmla="*/ 84 w 85"/>
                <a:gd name="T17" fmla="*/ 47 h 49"/>
                <a:gd name="T18" fmla="*/ 82 w 85"/>
                <a:gd name="T19" fmla="*/ 4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9"/>
                <a:gd name="T32" fmla="*/ 85 w 85"/>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9">
                  <a:moveTo>
                    <a:pt x="82" y="44"/>
                  </a:moveTo>
                  <a:lnTo>
                    <a:pt x="84" y="44"/>
                  </a:lnTo>
                  <a:lnTo>
                    <a:pt x="1" y="0"/>
                  </a:lnTo>
                  <a:lnTo>
                    <a:pt x="0" y="4"/>
                  </a:lnTo>
                  <a:lnTo>
                    <a:pt x="83" y="48"/>
                  </a:lnTo>
                  <a:lnTo>
                    <a:pt x="84" y="47"/>
                  </a:lnTo>
                  <a:lnTo>
                    <a:pt x="83" y="47"/>
                  </a:lnTo>
                  <a:lnTo>
                    <a:pt x="84" y="48"/>
                  </a:lnTo>
                  <a:lnTo>
                    <a:pt x="84" y="47"/>
                  </a:lnTo>
                  <a:lnTo>
                    <a:pt x="82" y="44"/>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09" name="Freeform 17"/>
            <p:cNvSpPr>
              <a:spLocks/>
            </p:cNvSpPr>
            <p:nvPr/>
          </p:nvSpPr>
          <p:spPr bwMode="auto">
            <a:xfrm>
              <a:off x="1240" y="1624"/>
              <a:ext cx="42" cy="38"/>
            </a:xfrm>
            <a:custGeom>
              <a:avLst/>
              <a:gdLst>
                <a:gd name="T0" fmla="*/ 40 w 42"/>
                <a:gd name="T1" fmla="*/ 0 h 38"/>
                <a:gd name="T2" fmla="*/ 39 w 42"/>
                <a:gd name="T3" fmla="*/ 0 h 38"/>
                <a:gd name="T4" fmla="*/ 0 w 42"/>
                <a:gd name="T5" fmla="*/ 34 h 38"/>
                <a:gd name="T6" fmla="*/ 2 w 42"/>
                <a:gd name="T7" fmla="*/ 37 h 38"/>
                <a:gd name="T8" fmla="*/ 41 w 42"/>
                <a:gd name="T9" fmla="*/ 3 h 38"/>
                <a:gd name="T10" fmla="*/ 40 w 42"/>
                <a:gd name="T11" fmla="*/ 3 h 38"/>
                <a:gd name="T12" fmla="*/ 40 w 42"/>
                <a:gd name="T13" fmla="*/ 0 h 38"/>
                <a:gd name="T14" fmla="*/ 39 w 42"/>
                <a:gd name="T15" fmla="*/ 0 h 38"/>
                <a:gd name="T16" fmla="*/ 40 w 42"/>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8"/>
                <a:gd name="T29" fmla="*/ 42 w 4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8">
                  <a:moveTo>
                    <a:pt x="40" y="0"/>
                  </a:moveTo>
                  <a:lnTo>
                    <a:pt x="39" y="0"/>
                  </a:lnTo>
                  <a:lnTo>
                    <a:pt x="0" y="34"/>
                  </a:lnTo>
                  <a:lnTo>
                    <a:pt x="2" y="37"/>
                  </a:lnTo>
                  <a:lnTo>
                    <a:pt x="41" y="3"/>
                  </a:lnTo>
                  <a:lnTo>
                    <a:pt x="40" y="3"/>
                  </a:lnTo>
                  <a:lnTo>
                    <a:pt x="40" y="0"/>
                  </a:lnTo>
                  <a:lnTo>
                    <a:pt x="39" y="0"/>
                  </a:lnTo>
                  <a:lnTo>
                    <a:pt x="40"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0" name="Freeform 18"/>
            <p:cNvSpPr>
              <a:spLocks/>
            </p:cNvSpPr>
            <p:nvPr/>
          </p:nvSpPr>
          <p:spPr bwMode="auto">
            <a:xfrm>
              <a:off x="1280" y="1624"/>
              <a:ext cx="218" cy="89"/>
            </a:xfrm>
            <a:custGeom>
              <a:avLst/>
              <a:gdLst>
                <a:gd name="T0" fmla="*/ 216 w 218"/>
                <a:gd name="T1" fmla="*/ 84 h 89"/>
                <a:gd name="T2" fmla="*/ 199 w 218"/>
                <a:gd name="T3" fmla="*/ 78 h 89"/>
                <a:gd name="T4" fmla="*/ 182 w 218"/>
                <a:gd name="T5" fmla="*/ 72 h 89"/>
                <a:gd name="T6" fmla="*/ 167 w 218"/>
                <a:gd name="T7" fmla="*/ 66 h 89"/>
                <a:gd name="T8" fmla="*/ 153 w 218"/>
                <a:gd name="T9" fmla="*/ 60 h 89"/>
                <a:gd name="T10" fmla="*/ 140 w 218"/>
                <a:gd name="T11" fmla="*/ 54 h 89"/>
                <a:gd name="T12" fmla="*/ 127 w 218"/>
                <a:gd name="T13" fmla="*/ 48 h 89"/>
                <a:gd name="T14" fmla="*/ 115 w 218"/>
                <a:gd name="T15" fmla="*/ 42 h 89"/>
                <a:gd name="T16" fmla="*/ 103 w 218"/>
                <a:gd name="T17" fmla="*/ 36 h 89"/>
                <a:gd name="T18" fmla="*/ 92 w 218"/>
                <a:gd name="T19" fmla="*/ 31 h 89"/>
                <a:gd name="T20" fmla="*/ 80 w 218"/>
                <a:gd name="T21" fmla="*/ 25 h 89"/>
                <a:gd name="T22" fmla="*/ 68 w 218"/>
                <a:gd name="T23" fmla="*/ 20 h 89"/>
                <a:gd name="T24" fmla="*/ 56 w 218"/>
                <a:gd name="T25" fmla="*/ 15 h 89"/>
                <a:gd name="T26" fmla="*/ 43 w 218"/>
                <a:gd name="T27" fmla="*/ 11 h 89"/>
                <a:gd name="T28" fmla="*/ 30 w 218"/>
                <a:gd name="T29" fmla="*/ 7 h 89"/>
                <a:gd name="T30" fmla="*/ 16 w 218"/>
                <a:gd name="T31" fmla="*/ 3 h 89"/>
                <a:gd name="T32" fmla="*/ 0 w 218"/>
                <a:gd name="T33" fmla="*/ 0 h 89"/>
                <a:gd name="T34" fmla="*/ 8 w 218"/>
                <a:gd name="T35" fmla="*/ 5 h 89"/>
                <a:gd name="T36" fmla="*/ 22 w 218"/>
                <a:gd name="T37" fmla="*/ 8 h 89"/>
                <a:gd name="T38" fmla="*/ 36 w 218"/>
                <a:gd name="T39" fmla="*/ 12 h 89"/>
                <a:gd name="T40" fmla="*/ 49 w 218"/>
                <a:gd name="T41" fmla="*/ 17 h 89"/>
                <a:gd name="T42" fmla="*/ 61 w 218"/>
                <a:gd name="T43" fmla="*/ 21 h 89"/>
                <a:gd name="T44" fmla="*/ 73 w 218"/>
                <a:gd name="T45" fmla="*/ 26 h 89"/>
                <a:gd name="T46" fmla="*/ 85 w 218"/>
                <a:gd name="T47" fmla="*/ 31 h 89"/>
                <a:gd name="T48" fmla="*/ 96 w 218"/>
                <a:gd name="T49" fmla="*/ 37 h 89"/>
                <a:gd name="T50" fmla="*/ 108 w 218"/>
                <a:gd name="T51" fmla="*/ 43 h 89"/>
                <a:gd name="T52" fmla="*/ 120 w 218"/>
                <a:gd name="T53" fmla="*/ 48 h 89"/>
                <a:gd name="T54" fmla="*/ 132 w 218"/>
                <a:gd name="T55" fmla="*/ 54 h 89"/>
                <a:gd name="T56" fmla="*/ 145 w 218"/>
                <a:gd name="T57" fmla="*/ 60 h 89"/>
                <a:gd name="T58" fmla="*/ 159 w 218"/>
                <a:gd name="T59" fmla="*/ 66 h 89"/>
                <a:gd name="T60" fmla="*/ 173 w 218"/>
                <a:gd name="T61" fmla="*/ 73 h 89"/>
                <a:gd name="T62" fmla="*/ 189 w 218"/>
                <a:gd name="T63" fmla="*/ 78 h 89"/>
                <a:gd name="T64" fmla="*/ 206 w 218"/>
                <a:gd name="T65" fmla="*/ 85 h 89"/>
                <a:gd name="T66" fmla="*/ 214 w 218"/>
                <a:gd name="T67" fmla="*/ 86 h 89"/>
                <a:gd name="T68" fmla="*/ 217 w 218"/>
                <a:gd name="T69" fmla="*/ 84 h 89"/>
                <a:gd name="T70" fmla="*/ 217 w 218"/>
                <a:gd name="T71" fmla="*/ 86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8"/>
                <a:gd name="T109" fmla="*/ 0 h 89"/>
                <a:gd name="T110" fmla="*/ 218 w 218"/>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8" h="89">
                  <a:moveTo>
                    <a:pt x="217" y="86"/>
                  </a:moveTo>
                  <a:lnTo>
                    <a:pt x="216" y="84"/>
                  </a:lnTo>
                  <a:lnTo>
                    <a:pt x="207" y="81"/>
                  </a:lnTo>
                  <a:lnTo>
                    <a:pt x="199" y="78"/>
                  </a:lnTo>
                  <a:lnTo>
                    <a:pt x="190" y="75"/>
                  </a:lnTo>
                  <a:lnTo>
                    <a:pt x="182" y="72"/>
                  </a:lnTo>
                  <a:lnTo>
                    <a:pt x="175" y="69"/>
                  </a:lnTo>
                  <a:lnTo>
                    <a:pt x="167" y="66"/>
                  </a:lnTo>
                  <a:lnTo>
                    <a:pt x="160" y="63"/>
                  </a:lnTo>
                  <a:lnTo>
                    <a:pt x="153" y="60"/>
                  </a:lnTo>
                  <a:lnTo>
                    <a:pt x="146" y="57"/>
                  </a:lnTo>
                  <a:lnTo>
                    <a:pt x="140" y="54"/>
                  </a:lnTo>
                  <a:lnTo>
                    <a:pt x="133" y="51"/>
                  </a:lnTo>
                  <a:lnTo>
                    <a:pt x="127" y="48"/>
                  </a:lnTo>
                  <a:lnTo>
                    <a:pt x="121" y="45"/>
                  </a:lnTo>
                  <a:lnTo>
                    <a:pt x="115" y="42"/>
                  </a:lnTo>
                  <a:lnTo>
                    <a:pt x="109" y="39"/>
                  </a:lnTo>
                  <a:lnTo>
                    <a:pt x="103" y="36"/>
                  </a:lnTo>
                  <a:lnTo>
                    <a:pt x="97" y="33"/>
                  </a:lnTo>
                  <a:lnTo>
                    <a:pt x="92" y="31"/>
                  </a:lnTo>
                  <a:lnTo>
                    <a:pt x="86" y="28"/>
                  </a:lnTo>
                  <a:lnTo>
                    <a:pt x="80" y="25"/>
                  </a:lnTo>
                  <a:lnTo>
                    <a:pt x="74" y="23"/>
                  </a:lnTo>
                  <a:lnTo>
                    <a:pt x="68" y="20"/>
                  </a:lnTo>
                  <a:lnTo>
                    <a:pt x="62" y="18"/>
                  </a:lnTo>
                  <a:lnTo>
                    <a:pt x="56" y="15"/>
                  </a:lnTo>
                  <a:lnTo>
                    <a:pt x="50" y="13"/>
                  </a:lnTo>
                  <a:lnTo>
                    <a:pt x="43" y="11"/>
                  </a:lnTo>
                  <a:lnTo>
                    <a:pt x="37" y="9"/>
                  </a:lnTo>
                  <a:lnTo>
                    <a:pt x="30" y="7"/>
                  </a:lnTo>
                  <a:lnTo>
                    <a:pt x="23" y="5"/>
                  </a:lnTo>
                  <a:lnTo>
                    <a:pt x="16" y="3"/>
                  </a:lnTo>
                  <a:lnTo>
                    <a:pt x="8" y="1"/>
                  </a:lnTo>
                  <a:lnTo>
                    <a:pt x="0" y="0"/>
                  </a:lnTo>
                  <a:lnTo>
                    <a:pt x="0" y="3"/>
                  </a:lnTo>
                  <a:lnTo>
                    <a:pt x="8" y="5"/>
                  </a:lnTo>
                  <a:lnTo>
                    <a:pt x="15" y="7"/>
                  </a:lnTo>
                  <a:lnTo>
                    <a:pt x="22" y="8"/>
                  </a:lnTo>
                  <a:lnTo>
                    <a:pt x="29" y="10"/>
                  </a:lnTo>
                  <a:lnTo>
                    <a:pt x="36" y="12"/>
                  </a:lnTo>
                  <a:lnTo>
                    <a:pt x="43" y="15"/>
                  </a:lnTo>
                  <a:lnTo>
                    <a:pt x="49" y="17"/>
                  </a:lnTo>
                  <a:lnTo>
                    <a:pt x="55" y="19"/>
                  </a:lnTo>
                  <a:lnTo>
                    <a:pt x="61" y="21"/>
                  </a:lnTo>
                  <a:lnTo>
                    <a:pt x="67" y="24"/>
                  </a:lnTo>
                  <a:lnTo>
                    <a:pt x="73" y="26"/>
                  </a:lnTo>
                  <a:lnTo>
                    <a:pt x="79" y="29"/>
                  </a:lnTo>
                  <a:lnTo>
                    <a:pt x="85" y="31"/>
                  </a:lnTo>
                  <a:lnTo>
                    <a:pt x="90" y="34"/>
                  </a:lnTo>
                  <a:lnTo>
                    <a:pt x="96" y="37"/>
                  </a:lnTo>
                  <a:lnTo>
                    <a:pt x="102" y="40"/>
                  </a:lnTo>
                  <a:lnTo>
                    <a:pt x="108" y="43"/>
                  </a:lnTo>
                  <a:lnTo>
                    <a:pt x="114" y="45"/>
                  </a:lnTo>
                  <a:lnTo>
                    <a:pt x="120" y="48"/>
                  </a:lnTo>
                  <a:lnTo>
                    <a:pt x="126" y="52"/>
                  </a:lnTo>
                  <a:lnTo>
                    <a:pt x="132" y="54"/>
                  </a:lnTo>
                  <a:lnTo>
                    <a:pt x="138" y="57"/>
                  </a:lnTo>
                  <a:lnTo>
                    <a:pt x="145" y="60"/>
                  </a:lnTo>
                  <a:lnTo>
                    <a:pt x="152" y="64"/>
                  </a:lnTo>
                  <a:lnTo>
                    <a:pt x="159" y="66"/>
                  </a:lnTo>
                  <a:lnTo>
                    <a:pt x="166" y="69"/>
                  </a:lnTo>
                  <a:lnTo>
                    <a:pt x="173" y="73"/>
                  </a:lnTo>
                  <a:lnTo>
                    <a:pt x="181" y="76"/>
                  </a:lnTo>
                  <a:lnTo>
                    <a:pt x="189" y="78"/>
                  </a:lnTo>
                  <a:lnTo>
                    <a:pt x="197" y="82"/>
                  </a:lnTo>
                  <a:lnTo>
                    <a:pt x="206" y="85"/>
                  </a:lnTo>
                  <a:lnTo>
                    <a:pt x="215" y="88"/>
                  </a:lnTo>
                  <a:lnTo>
                    <a:pt x="214" y="86"/>
                  </a:lnTo>
                  <a:lnTo>
                    <a:pt x="217" y="86"/>
                  </a:lnTo>
                  <a:lnTo>
                    <a:pt x="217" y="84"/>
                  </a:lnTo>
                  <a:lnTo>
                    <a:pt x="216" y="84"/>
                  </a:lnTo>
                  <a:lnTo>
                    <a:pt x="217" y="8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1" name="Freeform 19"/>
            <p:cNvSpPr>
              <a:spLocks/>
            </p:cNvSpPr>
            <p:nvPr/>
          </p:nvSpPr>
          <p:spPr bwMode="auto">
            <a:xfrm>
              <a:off x="935" y="1950"/>
              <a:ext cx="17" cy="61"/>
            </a:xfrm>
            <a:custGeom>
              <a:avLst/>
              <a:gdLst>
                <a:gd name="T0" fmla="*/ 11 w 17"/>
                <a:gd name="T1" fmla="*/ 0 h 61"/>
                <a:gd name="T2" fmla="*/ 11 w 17"/>
                <a:gd name="T3" fmla="*/ 0 h 61"/>
                <a:gd name="T4" fmla="*/ 9 w 17"/>
                <a:gd name="T5" fmla="*/ 4 h 61"/>
                <a:gd name="T6" fmla="*/ 8 w 17"/>
                <a:gd name="T7" fmla="*/ 8 h 61"/>
                <a:gd name="T8" fmla="*/ 7 w 17"/>
                <a:gd name="T9" fmla="*/ 12 h 61"/>
                <a:gd name="T10" fmla="*/ 6 w 17"/>
                <a:gd name="T11" fmla="*/ 16 h 61"/>
                <a:gd name="T12" fmla="*/ 4 w 17"/>
                <a:gd name="T13" fmla="*/ 20 h 61"/>
                <a:gd name="T14" fmla="*/ 3 w 17"/>
                <a:gd name="T15" fmla="*/ 24 h 61"/>
                <a:gd name="T16" fmla="*/ 3 w 17"/>
                <a:gd name="T17" fmla="*/ 29 h 61"/>
                <a:gd name="T18" fmla="*/ 2 w 17"/>
                <a:gd name="T19" fmla="*/ 32 h 61"/>
                <a:gd name="T20" fmla="*/ 1 w 17"/>
                <a:gd name="T21" fmla="*/ 36 h 61"/>
                <a:gd name="T22" fmla="*/ 1 w 17"/>
                <a:gd name="T23" fmla="*/ 41 h 61"/>
                <a:gd name="T24" fmla="*/ 1 w 17"/>
                <a:gd name="T25" fmla="*/ 44 h 61"/>
                <a:gd name="T26" fmla="*/ 0 w 17"/>
                <a:gd name="T27" fmla="*/ 47 h 61"/>
                <a:gd name="T28" fmla="*/ 0 w 17"/>
                <a:gd name="T29" fmla="*/ 51 h 61"/>
                <a:gd name="T30" fmla="*/ 0 w 17"/>
                <a:gd name="T31" fmla="*/ 54 h 61"/>
                <a:gd name="T32" fmla="*/ 0 w 17"/>
                <a:gd name="T33" fmla="*/ 58 h 61"/>
                <a:gd name="T34" fmla="*/ 0 w 17"/>
                <a:gd name="T35" fmla="*/ 60 h 61"/>
                <a:gd name="T36" fmla="*/ 3 w 17"/>
                <a:gd name="T37" fmla="*/ 60 h 61"/>
                <a:gd name="T38" fmla="*/ 3 w 17"/>
                <a:gd name="T39" fmla="*/ 58 h 61"/>
                <a:gd name="T40" fmla="*/ 3 w 17"/>
                <a:gd name="T41" fmla="*/ 54 h 61"/>
                <a:gd name="T42" fmla="*/ 3 w 17"/>
                <a:gd name="T43" fmla="*/ 52 h 61"/>
                <a:gd name="T44" fmla="*/ 4 w 17"/>
                <a:gd name="T45" fmla="*/ 48 h 61"/>
                <a:gd name="T46" fmla="*/ 4 w 17"/>
                <a:gd name="T47" fmla="*/ 45 h 61"/>
                <a:gd name="T48" fmla="*/ 4 w 17"/>
                <a:gd name="T49" fmla="*/ 41 h 61"/>
                <a:gd name="T50" fmla="*/ 6 w 17"/>
                <a:gd name="T51" fmla="*/ 37 h 61"/>
                <a:gd name="T52" fmla="*/ 6 w 17"/>
                <a:gd name="T53" fmla="*/ 33 h 61"/>
                <a:gd name="T54" fmla="*/ 7 w 17"/>
                <a:gd name="T55" fmla="*/ 30 h 61"/>
                <a:gd name="T56" fmla="*/ 8 w 17"/>
                <a:gd name="T57" fmla="*/ 25 h 61"/>
                <a:gd name="T58" fmla="*/ 8 w 17"/>
                <a:gd name="T59" fmla="*/ 21 h 61"/>
                <a:gd name="T60" fmla="*/ 9 w 17"/>
                <a:gd name="T61" fmla="*/ 17 h 61"/>
                <a:gd name="T62" fmla="*/ 11 w 17"/>
                <a:gd name="T63" fmla="*/ 13 h 61"/>
                <a:gd name="T64" fmla="*/ 12 w 17"/>
                <a:gd name="T65" fmla="*/ 9 h 61"/>
                <a:gd name="T66" fmla="*/ 13 w 17"/>
                <a:gd name="T67" fmla="*/ 5 h 61"/>
                <a:gd name="T68" fmla="*/ 16 w 17"/>
                <a:gd name="T69" fmla="*/ 1 h 61"/>
                <a:gd name="T70" fmla="*/ 11 w 17"/>
                <a:gd name="T71" fmla="*/ 0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
                <a:gd name="T109" fmla="*/ 0 h 61"/>
                <a:gd name="T110" fmla="*/ 17 w 17"/>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 h="61">
                  <a:moveTo>
                    <a:pt x="11" y="0"/>
                  </a:moveTo>
                  <a:lnTo>
                    <a:pt x="11" y="0"/>
                  </a:lnTo>
                  <a:lnTo>
                    <a:pt x="9" y="4"/>
                  </a:lnTo>
                  <a:lnTo>
                    <a:pt x="8" y="8"/>
                  </a:lnTo>
                  <a:lnTo>
                    <a:pt x="7" y="12"/>
                  </a:lnTo>
                  <a:lnTo>
                    <a:pt x="6" y="16"/>
                  </a:lnTo>
                  <a:lnTo>
                    <a:pt x="4" y="20"/>
                  </a:lnTo>
                  <a:lnTo>
                    <a:pt x="3" y="24"/>
                  </a:lnTo>
                  <a:lnTo>
                    <a:pt x="3" y="29"/>
                  </a:lnTo>
                  <a:lnTo>
                    <a:pt x="2" y="32"/>
                  </a:lnTo>
                  <a:lnTo>
                    <a:pt x="1" y="36"/>
                  </a:lnTo>
                  <a:lnTo>
                    <a:pt x="1" y="41"/>
                  </a:lnTo>
                  <a:lnTo>
                    <a:pt x="1" y="44"/>
                  </a:lnTo>
                  <a:lnTo>
                    <a:pt x="0" y="47"/>
                  </a:lnTo>
                  <a:lnTo>
                    <a:pt x="0" y="51"/>
                  </a:lnTo>
                  <a:lnTo>
                    <a:pt x="0" y="54"/>
                  </a:lnTo>
                  <a:lnTo>
                    <a:pt x="0" y="58"/>
                  </a:lnTo>
                  <a:lnTo>
                    <a:pt x="0" y="60"/>
                  </a:lnTo>
                  <a:lnTo>
                    <a:pt x="3" y="60"/>
                  </a:lnTo>
                  <a:lnTo>
                    <a:pt x="3" y="58"/>
                  </a:lnTo>
                  <a:lnTo>
                    <a:pt x="3" y="54"/>
                  </a:lnTo>
                  <a:lnTo>
                    <a:pt x="3" y="52"/>
                  </a:lnTo>
                  <a:lnTo>
                    <a:pt x="4" y="48"/>
                  </a:lnTo>
                  <a:lnTo>
                    <a:pt x="4" y="45"/>
                  </a:lnTo>
                  <a:lnTo>
                    <a:pt x="4" y="41"/>
                  </a:lnTo>
                  <a:lnTo>
                    <a:pt x="6" y="37"/>
                  </a:lnTo>
                  <a:lnTo>
                    <a:pt x="6" y="33"/>
                  </a:lnTo>
                  <a:lnTo>
                    <a:pt x="7" y="30"/>
                  </a:lnTo>
                  <a:lnTo>
                    <a:pt x="8" y="25"/>
                  </a:lnTo>
                  <a:lnTo>
                    <a:pt x="8" y="21"/>
                  </a:lnTo>
                  <a:lnTo>
                    <a:pt x="9" y="17"/>
                  </a:lnTo>
                  <a:lnTo>
                    <a:pt x="11" y="13"/>
                  </a:lnTo>
                  <a:lnTo>
                    <a:pt x="12" y="9"/>
                  </a:lnTo>
                  <a:lnTo>
                    <a:pt x="13" y="5"/>
                  </a:lnTo>
                  <a:lnTo>
                    <a:pt x="16" y="1"/>
                  </a:lnTo>
                  <a:lnTo>
                    <a:pt x="11" y="0"/>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2" name="Freeform 20"/>
            <p:cNvSpPr>
              <a:spLocks/>
            </p:cNvSpPr>
            <p:nvPr/>
          </p:nvSpPr>
          <p:spPr bwMode="auto">
            <a:xfrm>
              <a:off x="944" y="1887"/>
              <a:ext cx="42" cy="65"/>
            </a:xfrm>
            <a:custGeom>
              <a:avLst/>
              <a:gdLst>
                <a:gd name="T0" fmla="*/ 39 w 42"/>
                <a:gd name="T1" fmla="*/ 0 h 65"/>
                <a:gd name="T2" fmla="*/ 39 w 42"/>
                <a:gd name="T3" fmla="*/ 0 h 65"/>
                <a:gd name="T4" fmla="*/ 37 w 42"/>
                <a:gd name="T5" fmla="*/ 2 h 65"/>
                <a:gd name="T6" fmla="*/ 36 w 42"/>
                <a:gd name="T7" fmla="*/ 4 h 65"/>
                <a:gd name="T8" fmla="*/ 34 w 42"/>
                <a:gd name="T9" fmla="*/ 7 h 65"/>
                <a:gd name="T10" fmla="*/ 31 w 42"/>
                <a:gd name="T11" fmla="*/ 10 h 65"/>
                <a:gd name="T12" fmla="*/ 29 w 42"/>
                <a:gd name="T13" fmla="*/ 13 h 65"/>
                <a:gd name="T14" fmla="*/ 26 w 42"/>
                <a:gd name="T15" fmla="*/ 17 h 65"/>
                <a:gd name="T16" fmla="*/ 23 w 42"/>
                <a:gd name="T17" fmla="*/ 21 h 65"/>
                <a:gd name="T18" fmla="*/ 21 w 42"/>
                <a:gd name="T19" fmla="*/ 26 h 65"/>
                <a:gd name="T20" fmla="*/ 18 w 42"/>
                <a:gd name="T21" fmla="*/ 30 h 65"/>
                <a:gd name="T22" fmla="*/ 15 w 42"/>
                <a:gd name="T23" fmla="*/ 35 h 65"/>
                <a:gd name="T24" fmla="*/ 12 w 42"/>
                <a:gd name="T25" fmla="*/ 40 h 65"/>
                <a:gd name="T26" fmla="*/ 10 w 42"/>
                <a:gd name="T27" fmla="*/ 44 h 65"/>
                <a:gd name="T28" fmla="*/ 7 w 42"/>
                <a:gd name="T29" fmla="*/ 49 h 65"/>
                <a:gd name="T30" fmla="*/ 5 w 42"/>
                <a:gd name="T31" fmla="*/ 54 h 65"/>
                <a:gd name="T32" fmla="*/ 3 w 42"/>
                <a:gd name="T33" fmla="*/ 58 h 65"/>
                <a:gd name="T34" fmla="*/ 0 w 42"/>
                <a:gd name="T35" fmla="*/ 63 h 65"/>
                <a:gd name="T36" fmla="*/ 4 w 42"/>
                <a:gd name="T37" fmla="*/ 64 h 65"/>
                <a:gd name="T38" fmla="*/ 5 w 42"/>
                <a:gd name="T39" fmla="*/ 60 h 65"/>
                <a:gd name="T40" fmla="*/ 7 w 42"/>
                <a:gd name="T41" fmla="*/ 55 h 65"/>
                <a:gd name="T42" fmla="*/ 10 w 42"/>
                <a:gd name="T43" fmla="*/ 51 h 65"/>
                <a:gd name="T44" fmla="*/ 12 w 42"/>
                <a:gd name="T45" fmla="*/ 47 h 65"/>
                <a:gd name="T46" fmla="*/ 15 w 42"/>
                <a:gd name="T47" fmla="*/ 42 h 65"/>
                <a:gd name="T48" fmla="*/ 18 w 42"/>
                <a:gd name="T49" fmla="*/ 37 h 65"/>
                <a:gd name="T50" fmla="*/ 20 w 42"/>
                <a:gd name="T51" fmla="*/ 32 h 65"/>
                <a:gd name="T52" fmla="*/ 23 w 42"/>
                <a:gd name="T53" fmla="*/ 28 h 65"/>
                <a:gd name="T54" fmla="*/ 26 w 42"/>
                <a:gd name="T55" fmla="*/ 24 h 65"/>
                <a:gd name="T56" fmla="*/ 29 w 42"/>
                <a:gd name="T57" fmla="*/ 19 h 65"/>
                <a:gd name="T58" fmla="*/ 32 w 42"/>
                <a:gd name="T59" fmla="*/ 16 h 65"/>
                <a:gd name="T60" fmla="*/ 34 w 42"/>
                <a:gd name="T61" fmla="*/ 12 h 65"/>
                <a:gd name="T62" fmla="*/ 36 w 42"/>
                <a:gd name="T63" fmla="*/ 9 h 65"/>
                <a:gd name="T64" fmla="*/ 38 w 42"/>
                <a:gd name="T65" fmla="*/ 6 h 65"/>
                <a:gd name="T66" fmla="*/ 40 w 42"/>
                <a:gd name="T67" fmla="*/ 4 h 65"/>
                <a:gd name="T68" fmla="*/ 41 w 42"/>
                <a:gd name="T69" fmla="*/ 3 h 65"/>
                <a:gd name="T70" fmla="*/ 39 w 42"/>
                <a:gd name="T71" fmla="*/ 0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65"/>
                <a:gd name="T110" fmla="*/ 42 w 42"/>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65">
                  <a:moveTo>
                    <a:pt x="39" y="0"/>
                  </a:moveTo>
                  <a:lnTo>
                    <a:pt x="39" y="0"/>
                  </a:lnTo>
                  <a:lnTo>
                    <a:pt x="37" y="2"/>
                  </a:lnTo>
                  <a:lnTo>
                    <a:pt x="36" y="4"/>
                  </a:lnTo>
                  <a:lnTo>
                    <a:pt x="34" y="7"/>
                  </a:lnTo>
                  <a:lnTo>
                    <a:pt x="31" y="10"/>
                  </a:lnTo>
                  <a:lnTo>
                    <a:pt x="29" y="13"/>
                  </a:lnTo>
                  <a:lnTo>
                    <a:pt x="26" y="17"/>
                  </a:lnTo>
                  <a:lnTo>
                    <a:pt x="23" y="21"/>
                  </a:lnTo>
                  <a:lnTo>
                    <a:pt x="21" y="26"/>
                  </a:lnTo>
                  <a:lnTo>
                    <a:pt x="18" y="30"/>
                  </a:lnTo>
                  <a:lnTo>
                    <a:pt x="15" y="35"/>
                  </a:lnTo>
                  <a:lnTo>
                    <a:pt x="12" y="40"/>
                  </a:lnTo>
                  <a:lnTo>
                    <a:pt x="10" y="44"/>
                  </a:lnTo>
                  <a:lnTo>
                    <a:pt x="7" y="49"/>
                  </a:lnTo>
                  <a:lnTo>
                    <a:pt x="5" y="54"/>
                  </a:lnTo>
                  <a:lnTo>
                    <a:pt x="3" y="58"/>
                  </a:lnTo>
                  <a:lnTo>
                    <a:pt x="0" y="63"/>
                  </a:lnTo>
                  <a:lnTo>
                    <a:pt x="4" y="64"/>
                  </a:lnTo>
                  <a:lnTo>
                    <a:pt x="5" y="60"/>
                  </a:lnTo>
                  <a:lnTo>
                    <a:pt x="7" y="55"/>
                  </a:lnTo>
                  <a:lnTo>
                    <a:pt x="10" y="51"/>
                  </a:lnTo>
                  <a:lnTo>
                    <a:pt x="12" y="47"/>
                  </a:lnTo>
                  <a:lnTo>
                    <a:pt x="15" y="42"/>
                  </a:lnTo>
                  <a:lnTo>
                    <a:pt x="18" y="37"/>
                  </a:lnTo>
                  <a:lnTo>
                    <a:pt x="20" y="32"/>
                  </a:lnTo>
                  <a:lnTo>
                    <a:pt x="23" y="28"/>
                  </a:lnTo>
                  <a:lnTo>
                    <a:pt x="26" y="24"/>
                  </a:lnTo>
                  <a:lnTo>
                    <a:pt x="29" y="19"/>
                  </a:lnTo>
                  <a:lnTo>
                    <a:pt x="32" y="16"/>
                  </a:lnTo>
                  <a:lnTo>
                    <a:pt x="34" y="12"/>
                  </a:lnTo>
                  <a:lnTo>
                    <a:pt x="36" y="9"/>
                  </a:lnTo>
                  <a:lnTo>
                    <a:pt x="38" y="6"/>
                  </a:lnTo>
                  <a:lnTo>
                    <a:pt x="40" y="4"/>
                  </a:lnTo>
                  <a:lnTo>
                    <a:pt x="41" y="3"/>
                  </a:lnTo>
                  <a:lnTo>
                    <a:pt x="39" y="0"/>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3" name="Freeform 21"/>
            <p:cNvSpPr>
              <a:spLocks/>
            </p:cNvSpPr>
            <p:nvPr/>
          </p:nvSpPr>
          <p:spPr bwMode="auto">
            <a:xfrm>
              <a:off x="983" y="1835"/>
              <a:ext cx="142" cy="56"/>
            </a:xfrm>
            <a:custGeom>
              <a:avLst/>
              <a:gdLst>
                <a:gd name="T0" fmla="*/ 141 w 142"/>
                <a:gd name="T1" fmla="*/ 3 h 56"/>
                <a:gd name="T2" fmla="*/ 141 w 142"/>
                <a:gd name="T3" fmla="*/ 3 h 56"/>
                <a:gd name="T4" fmla="*/ 133 w 142"/>
                <a:gd name="T5" fmla="*/ 2 h 56"/>
                <a:gd name="T6" fmla="*/ 125 w 142"/>
                <a:gd name="T7" fmla="*/ 1 h 56"/>
                <a:gd name="T8" fmla="*/ 117 w 142"/>
                <a:gd name="T9" fmla="*/ 0 h 56"/>
                <a:gd name="T10" fmla="*/ 108 w 142"/>
                <a:gd name="T11" fmla="*/ 0 h 56"/>
                <a:gd name="T12" fmla="*/ 100 w 142"/>
                <a:gd name="T13" fmla="*/ 0 h 56"/>
                <a:gd name="T14" fmla="*/ 91 w 142"/>
                <a:gd name="T15" fmla="*/ 1 h 56"/>
                <a:gd name="T16" fmla="*/ 82 w 142"/>
                <a:gd name="T17" fmla="*/ 2 h 56"/>
                <a:gd name="T18" fmla="*/ 72 w 142"/>
                <a:gd name="T19" fmla="*/ 3 h 56"/>
                <a:gd name="T20" fmla="*/ 63 w 142"/>
                <a:gd name="T21" fmla="*/ 6 h 56"/>
                <a:gd name="T22" fmla="*/ 54 w 142"/>
                <a:gd name="T23" fmla="*/ 10 h 56"/>
                <a:gd name="T24" fmla="*/ 44 w 142"/>
                <a:gd name="T25" fmla="*/ 14 h 56"/>
                <a:gd name="T26" fmla="*/ 35 w 142"/>
                <a:gd name="T27" fmla="*/ 20 h 56"/>
                <a:gd name="T28" fmla="*/ 26 w 142"/>
                <a:gd name="T29" fmla="*/ 26 h 56"/>
                <a:gd name="T30" fmla="*/ 17 w 142"/>
                <a:gd name="T31" fmla="*/ 33 h 56"/>
                <a:gd name="T32" fmla="*/ 8 w 142"/>
                <a:gd name="T33" fmla="*/ 42 h 56"/>
                <a:gd name="T34" fmla="*/ 0 w 142"/>
                <a:gd name="T35" fmla="*/ 52 h 56"/>
                <a:gd name="T36" fmla="*/ 2 w 142"/>
                <a:gd name="T37" fmla="*/ 55 h 56"/>
                <a:gd name="T38" fmla="*/ 10 w 142"/>
                <a:gd name="T39" fmla="*/ 45 h 56"/>
                <a:gd name="T40" fmla="*/ 19 w 142"/>
                <a:gd name="T41" fmla="*/ 36 h 56"/>
                <a:gd name="T42" fmla="*/ 28 w 142"/>
                <a:gd name="T43" fmla="*/ 29 h 56"/>
                <a:gd name="T44" fmla="*/ 37 w 142"/>
                <a:gd name="T45" fmla="*/ 22 h 56"/>
                <a:gd name="T46" fmla="*/ 46 w 142"/>
                <a:gd name="T47" fmla="*/ 18 h 56"/>
                <a:gd name="T48" fmla="*/ 55 w 142"/>
                <a:gd name="T49" fmla="*/ 13 h 56"/>
                <a:gd name="T50" fmla="*/ 64 w 142"/>
                <a:gd name="T51" fmla="*/ 10 h 56"/>
                <a:gd name="T52" fmla="*/ 73 w 142"/>
                <a:gd name="T53" fmla="*/ 7 h 56"/>
                <a:gd name="T54" fmla="*/ 82 w 142"/>
                <a:gd name="T55" fmla="*/ 5 h 56"/>
                <a:gd name="T56" fmla="*/ 91 w 142"/>
                <a:gd name="T57" fmla="*/ 4 h 56"/>
                <a:gd name="T58" fmla="*/ 100 w 142"/>
                <a:gd name="T59" fmla="*/ 3 h 56"/>
                <a:gd name="T60" fmla="*/ 108 w 142"/>
                <a:gd name="T61" fmla="*/ 3 h 56"/>
                <a:gd name="T62" fmla="*/ 117 w 142"/>
                <a:gd name="T63" fmla="*/ 4 h 56"/>
                <a:gd name="T64" fmla="*/ 125 w 142"/>
                <a:gd name="T65" fmla="*/ 5 h 56"/>
                <a:gd name="T66" fmla="*/ 132 w 142"/>
                <a:gd name="T67" fmla="*/ 6 h 56"/>
                <a:gd name="T68" fmla="*/ 140 w 142"/>
                <a:gd name="T69" fmla="*/ 7 h 56"/>
                <a:gd name="T70" fmla="*/ 141 w 142"/>
                <a:gd name="T71" fmla="*/ 3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
                <a:gd name="T109" fmla="*/ 0 h 56"/>
                <a:gd name="T110" fmla="*/ 142 w 142"/>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 h="56">
                  <a:moveTo>
                    <a:pt x="141" y="3"/>
                  </a:moveTo>
                  <a:lnTo>
                    <a:pt x="141" y="3"/>
                  </a:lnTo>
                  <a:lnTo>
                    <a:pt x="133" y="2"/>
                  </a:lnTo>
                  <a:lnTo>
                    <a:pt x="125" y="1"/>
                  </a:lnTo>
                  <a:lnTo>
                    <a:pt x="117" y="0"/>
                  </a:lnTo>
                  <a:lnTo>
                    <a:pt x="108" y="0"/>
                  </a:lnTo>
                  <a:lnTo>
                    <a:pt x="100" y="0"/>
                  </a:lnTo>
                  <a:lnTo>
                    <a:pt x="91" y="1"/>
                  </a:lnTo>
                  <a:lnTo>
                    <a:pt x="82" y="2"/>
                  </a:lnTo>
                  <a:lnTo>
                    <a:pt x="72" y="3"/>
                  </a:lnTo>
                  <a:lnTo>
                    <a:pt x="63" y="6"/>
                  </a:lnTo>
                  <a:lnTo>
                    <a:pt x="54" y="10"/>
                  </a:lnTo>
                  <a:lnTo>
                    <a:pt x="44" y="14"/>
                  </a:lnTo>
                  <a:lnTo>
                    <a:pt x="35" y="20"/>
                  </a:lnTo>
                  <a:lnTo>
                    <a:pt x="26" y="26"/>
                  </a:lnTo>
                  <a:lnTo>
                    <a:pt x="17" y="33"/>
                  </a:lnTo>
                  <a:lnTo>
                    <a:pt x="8" y="42"/>
                  </a:lnTo>
                  <a:lnTo>
                    <a:pt x="0" y="52"/>
                  </a:lnTo>
                  <a:lnTo>
                    <a:pt x="2" y="55"/>
                  </a:lnTo>
                  <a:lnTo>
                    <a:pt x="10" y="45"/>
                  </a:lnTo>
                  <a:lnTo>
                    <a:pt x="19" y="36"/>
                  </a:lnTo>
                  <a:lnTo>
                    <a:pt x="28" y="29"/>
                  </a:lnTo>
                  <a:lnTo>
                    <a:pt x="37" y="22"/>
                  </a:lnTo>
                  <a:lnTo>
                    <a:pt x="46" y="18"/>
                  </a:lnTo>
                  <a:lnTo>
                    <a:pt x="55" y="13"/>
                  </a:lnTo>
                  <a:lnTo>
                    <a:pt x="64" y="10"/>
                  </a:lnTo>
                  <a:lnTo>
                    <a:pt x="73" y="7"/>
                  </a:lnTo>
                  <a:lnTo>
                    <a:pt x="82" y="5"/>
                  </a:lnTo>
                  <a:lnTo>
                    <a:pt x="91" y="4"/>
                  </a:lnTo>
                  <a:lnTo>
                    <a:pt x="100" y="3"/>
                  </a:lnTo>
                  <a:lnTo>
                    <a:pt x="108" y="3"/>
                  </a:lnTo>
                  <a:lnTo>
                    <a:pt x="117" y="4"/>
                  </a:lnTo>
                  <a:lnTo>
                    <a:pt x="125" y="5"/>
                  </a:lnTo>
                  <a:lnTo>
                    <a:pt x="132" y="6"/>
                  </a:lnTo>
                  <a:lnTo>
                    <a:pt x="140" y="7"/>
                  </a:lnTo>
                  <a:lnTo>
                    <a:pt x="141" y="3"/>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4" name="Freeform 22"/>
            <p:cNvSpPr>
              <a:spLocks/>
            </p:cNvSpPr>
            <p:nvPr/>
          </p:nvSpPr>
          <p:spPr bwMode="auto">
            <a:xfrm>
              <a:off x="1123" y="1819"/>
              <a:ext cx="91" cy="26"/>
            </a:xfrm>
            <a:custGeom>
              <a:avLst/>
              <a:gdLst>
                <a:gd name="T0" fmla="*/ 88 w 91"/>
                <a:gd name="T1" fmla="*/ 0 h 26"/>
                <a:gd name="T2" fmla="*/ 87 w 91"/>
                <a:gd name="T3" fmla="*/ 0 h 26"/>
                <a:gd name="T4" fmla="*/ 84 w 91"/>
                <a:gd name="T5" fmla="*/ 4 h 26"/>
                <a:gd name="T6" fmla="*/ 80 w 91"/>
                <a:gd name="T7" fmla="*/ 7 h 26"/>
                <a:gd name="T8" fmla="*/ 76 w 91"/>
                <a:gd name="T9" fmla="*/ 10 h 26"/>
                <a:gd name="T10" fmla="*/ 72 w 91"/>
                <a:gd name="T11" fmla="*/ 12 h 26"/>
                <a:gd name="T12" fmla="*/ 67 w 91"/>
                <a:gd name="T13" fmla="*/ 14 h 26"/>
                <a:gd name="T14" fmla="*/ 63 w 91"/>
                <a:gd name="T15" fmla="*/ 16 h 26"/>
                <a:gd name="T16" fmla="*/ 58 w 91"/>
                <a:gd name="T17" fmla="*/ 18 h 26"/>
                <a:gd name="T18" fmla="*/ 52 w 91"/>
                <a:gd name="T19" fmla="*/ 19 h 26"/>
                <a:gd name="T20" fmla="*/ 47 w 91"/>
                <a:gd name="T21" fmla="*/ 20 h 26"/>
                <a:gd name="T22" fmla="*/ 41 w 91"/>
                <a:gd name="T23" fmla="*/ 21 h 26"/>
                <a:gd name="T24" fmla="*/ 35 w 91"/>
                <a:gd name="T25" fmla="*/ 21 h 26"/>
                <a:gd name="T26" fmla="*/ 28 w 91"/>
                <a:gd name="T27" fmla="*/ 21 h 26"/>
                <a:gd name="T28" fmla="*/ 22 w 91"/>
                <a:gd name="T29" fmla="*/ 21 h 26"/>
                <a:gd name="T30" fmla="*/ 15 w 91"/>
                <a:gd name="T31" fmla="*/ 21 h 26"/>
                <a:gd name="T32" fmla="*/ 7 w 91"/>
                <a:gd name="T33" fmla="*/ 20 h 26"/>
                <a:gd name="T34" fmla="*/ 1 w 91"/>
                <a:gd name="T35" fmla="*/ 19 h 26"/>
                <a:gd name="T36" fmla="*/ 0 w 91"/>
                <a:gd name="T37" fmla="*/ 23 h 26"/>
                <a:gd name="T38" fmla="*/ 7 w 91"/>
                <a:gd name="T39" fmla="*/ 24 h 26"/>
                <a:gd name="T40" fmla="*/ 15 w 91"/>
                <a:gd name="T41" fmla="*/ 24 h 26"/>
                <a:gd name="T42" fmla="*/ 22 w 91"/>
                <a:gd name="T43" fmla="*/ 25 h 26"/>
                <a:gd name="T44" fmla="*/ 28 w 91"/>
                <a:gd name="T45" fmla="*/ 25 h 26"/>
                <a:gd name="T46" fmla="*/ 35 w 91"/>
                <a:gd name="T47" fmla="*/ 25 h 26"/>
                <a:gd name="T48" fmla="*/ 41 w 91"/>
                <a:gd name="T49" fmla="*/ 24 h 26"/>
                <a:gd name="T50" fmla="*/ 47 w 91"/>
                <a:gd name="T51" fmla="*/ 23 h 26"/>
                <a:gd name="T52" fmla="*/ 53 w 91"/>
                <a:gd name="T53" fmla="*/ 22 h 26"/>
                <a:gd name="T54" fmla="*/ 59 w 91"/>
                <a:gd name="T55" fmla="*/ 21 h 26"/>
                <a:gd name="T56" fmla="*/ 64 w 91"/>
                <a:gd name="T57" fmla="*/ 19 h 26"/>
                <a:gd name="T58" fmla="*/ 69 w 91"/>
                <a:gd name="T59" fmla="*/ 18 h 26"/>
                <a:gd name="T60" fmla="*/ 74 w 91"/>
                <a:gd name="T61" fmla="*/ 15 h 26"/>
                <a:gd name="T62" fmla="*/ 78 w 91"/>
                <a:gd name="T63" fmla="*/ 13 h 26"/>
                <a:gd name="T64" fmla="*/ 82 w 91"/>
                <a:gd name="T65" fmla="*/ 10 h 26"/>
                <a:gd name="T66" fmla="*/ 86 w 91"/>
                <a:gd name="T67" fmla="*/ 7 h 26"/>
                <a:gd name="T68" fmla="*/ 90 w 91"/>
                <a:gd name="T69" fmla="*/ 3 h 26"/>
                <a:gd name="T70" fmla="*/ 88 w 91"/>
                <a:gd name="T71" fmla="*/ 3 h 26"/>
                <a:gd name="T72" fmla="*/ 88 w 91"/>
                <a:gd name="T73" fmla="*/ 0 h 26"/>
                <a:gd name="T74" fmla="*/ 87 w 91"/>
                <a:gd name="T75" fmla="*/ 0 h 26"/>
                <a:gd name="T76" fmla="*/ 88 w 91"/>
                <a:gd name="T77" fmla="*/ 0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26"/>
                <a:gd name="T119" fmla="*/ 91 w 91"/>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26">
                  <a:moveTo>
                    <a:pt x="88" y="0"/>
                  </a:moveTo>
                  <a:lnTo>
                    <a:pt x="87" y="0"/>
                  </a:lnTo>
                  <a:lnTo>
                    <a:pt x="84" y="4"/>
                  </a:lnTo>
                  <a:lnTo>
                    <a:pt x="80" y="7"/>
                  </a:lnTo>
                  <a:lnTo>
                    <a:pt x="76" y="10"/>
                  </a:lnTo>
                  <a:lnTo>
                    <a:pt x="72" y="12"/>
                  </a:lnTo>
                  <a:lnTo>
                    <a:pt x="67" y="14"/>
                  </a:lnTo>
                  <a:lnTo>
                    <a:pt x="63" y="16"/>
                  </a:lnTo>
                  <a:lnTo>
                    <a:pt x="58" y="18"/>
                  </a:lnTo>
                  <a:lnTo>
                    <a:pt x="52" y="19"/>
                  </a:lnTo>
                  <a:lnTo>
                    <a:pt x="47" y="20"/>
                  </a:lnTo>
                  <a:lnTo>
                    <a:pt x="41" y="21"/>
                  </a:lnTo>
                  <a:lnTo>
                    <a:pt x="35" y="21"/>
                  </a:lnTo>
                  <a:lnTo>
                    <a:pt x="28" y="21"/>
                  </a:lnTo>
                  <a:lnTo>
                    <a:pt x="22" y="21"/>
                  </a:lnTo>
                  <a:lnTo>
                    <a:pt x="15" y="21"/>
                  </a:lnTo>
                  <a:lnTo>
                    <a:pt x="7" y="20"/>
                  </a:lnTo>
                  <a:lnTo>
                    <a:pt x="1" y="19"/>
                  </a:lnTo>
                  <a:lnTo>
                    <a:pt x="0" y="23"/>
                  </a:lnTo>
                  <a:lnTo>
                    <a:pt x="7" y="24"/>
                  </a:lnTo>
                  <a:lnTo>
                    <a:pt x="15" y="24"/>
                  </a:lnTo>
                  <a:lnTo>
                    <a:pt x="22" y="25"/>
                  </a:lnTo>
                  <a:lnTo>
                    <a:pt x="28" y="25"/>
                  </a:lnTo>
                  <a:lnTo>
                    <a:pt x="35" y="25"/>
                  </a:lnTo>
                  <a:lnTo>
                    <a:pt x="41" y="24"/>
                  </a:lnTo>
                  <a:lnTo>
                    <a:pt x="47" y="23"/>
                  </a:lnTo>
                  <a:lnTo>
                    <a:pt x="53" y="22"/>
                  </a:lnTo>
                  <a:lnTo>
                    <a:pt x="59" y="21"/>
                  </a:lnTo>
                  <a:lnTo>
                    <a:pt x="64" y="19"/>
                  </a:lnTo>
                  <a:lnTo>
                    <a:pt x="69" y="18"/>
                  </a:lnTo>
                  <a:lnTo>
                    <a:pt x="74" y="15"/>
                  </a:lnTo>
                  <a:lnTo>
                    <a:pt x="78" y="13"/>
                  </a:lnTo>
                  <a:lnTo>
                    <a:pt x="82" y="10"/>
                  </a:lnTo>
                  <a:lnTo>
                    <a:pt x="86" y="7"/>
                  </a:lnTo>
                  <a:lnTo>
                    <a:pt x="90" y="3"/>
                  </a:lnTo>
                  <a:lnTo>
                    <a:pt x="88" y="3"/>
                  </a:lnTo>
                  <a:lnTo>
                    <a:pt x="88" y="0"/>
                  </a:lnTo>
                  <a:lnTo>
                    <a:pt x="87" y="0"/>
                  </a:lnTo>
                  <a:lnTo>
                    <a:pt x="88"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5" name="Freeform 23"/>
            <p:cNvSpPr>
              <a:spLocks/>
            </p:cNvSpPr>
            <p:nvPr/>
          </p:nvSpPr>
          <p:spPr bwMode="auto">
            <a:xfrm>
              <a:off x="1211" y="1781"/>
              <a:ext cx="84" cy="42"/>
            </a:xfrm>
            <a:custGeom>
              <a:avLst/>
              <a:gdLst>
                <a:gd name="T0" fmla="*/ 83 w 84"/>
                <a:gd name="T1" fmla="*/ 2 h 42"/>
                <a:gd name="T2" fmla="*/ 80 w 84"/>
                <a:gd name="T3" fmla="*/ 0 h 42"/>
                <a:gd name="T4" fmla="*/ 79 w 84"/>
                <a:gd name="T5" fmla="*/ 2 h 42"/>
                <a:gd name="T6" fmla="*/ 77 w 84"/>
                <a:gd name="T7" fmla="*/ 5 h 42"/>
                <a:gd name="T8" fmla="*/ 75 w 84"/>
                <a:gd name="T9" fmla="*/ 8 h 42"/>
                <a:gd name="T10" fmla="*/ 72 w 84"/>
                <a:gd name="T11" fmla="*/ 11 h 42"/>
                <a:gd name="T12" fmla="*/ 69 w 84"/>
                <a:gd name="T13" fmla="*/ 14 h 42"/>
                <a:gd name="T14" fmla="*/ 65 w 84"/>
                <a:gd name="T15" fmla="*/ 18 h 42"/>
                <a:gd name="T16" fmla="*/ 61 w 84"/>
                <a:gd name="T17" fmla="*/ 21 h 42"/>
                <a:gd name="T18" fmla="*/ 56 w 84"/>
                <a:gd name="T19" fmla="*/ 24 h 42"/>
                <a:gd name="T20" fmla="*/ 51 w 84"/>
                <a:gd name="T21" fmla="*/ 28 h 42"/>
                <a:gd name="T22" fmla="*/ 45 w 84"/>
                <a:gd name="T23" fmla="*/ 30 h 42"/>
                <a:gd name="T24" fmla="*/ 39 w 84"/>
                <a:gd name="T25" fmla="*/ 32 h 42"/>
                <a:gd name="T26" fmla="*/ 32 w 84"/>
                <a:gd name="T27" fmla="*/ 35 h 42"/>
                <a:gd name="T28" fmla="*/ 25 w 84"/>
                <a:gd name="T29" fmla="*/ 36 h 42"/>
                <a:gd name="T30" fmla="*/ 18 w 84"/>
                <a:gd name="T31" fmla="*/ 37 h 42"/>
                <a:gd name="T32" fmla="*/ 9 w 84"/>
                <a:gd name="T33" fmla="*/ 38 h 42"/>
                <a:gd name="T34" fmla="*/ 0 w 84"/>
                <a:gd name="T35" fmla="*/ 38 h 42"/>
                <a:gd name="T36" fmla="*/ 0 w 84"/>
                <a:gd name="T37" fmla="*/ 41 h 42"/>
                <a:gd name="T38" fmla="*/ 9 w 84"/>
                <a:gd name="T39" fmla="*/ 41 h 42"/>
                <a:gd name="T40" fmla="*/ 18 w 84"/>
                <a:gd name="T41" fmla="*/ 41 h 42"/>
                <a:gd name="T42" fmla="*/ 25 w 84"/>
                <a:gd name="T43" fmla="*/ 40 h 42"/>
                <a:gd name="T44" fmla="*/ 33 w 84"/>
                <a:gd name="T45" fmla="*/ 38 h 42"/>
                <a:gd name="T46" fmla="*/ 40 w 84"/>
                <a:gd name="T47" fmla="*/ 36 h 42"/>
                <a:gd name="T48" fmla="*/ 46 w 84"/>
                <a:gd name="T49" fmla="*/ 34 h 42"/>
                <a:gd name="T50" fmla="*/ 52 w 84"/>
                <a:gd name="T51" fmla="*/ 30 h 42"/>
                <a:gd name="T52" fmla="*/ 58 w 84"/>
                <a:gd name="T53" fmla="*/ 27 h 42"/>
                <a:gd name="T54" fmla="*/ 63 w 84"/>
                <a:gd name="T55" fmla="*/ 24 h 42"/>
                <a:gd name="T56" fmla="*/ 67 w 84"/>
                <a:gd name="T57" fmla="*/ 21 h 42"/>
                <a:gd name="T58" fmla="*/ 71 w 84"/>
                <a:gd name="T59" fmla="*/ 17 h 42"/>
                <a:gd name="T60" fmla="*/ 74 w 84"/>
                <a:gd name="T61" fmla="*/ 14 h 42"/>
                <a:gd name="T62" fmla="*/ 78 w 84"/>
                <a:gd name="T63" fmla="*/ 10 h 42"/>
                <a:gd name="T64" fmla="*/ 80 w 84"/>
                <a:gd name="T65" fmla="*/ 8 h 42"/>
                <a:gd name="T66" fmla="*/ 82 w 84"/>
                <a:gd name="T67" fmla="*/ 5 h 42"/>
                <a:gd name="T68" fmla="*/ 83 w 84"/>
                <a:gd name="T69" fmla="*/ 2 h 42"/>
                <a:gd name="T70" fmla="*/ 80 w 84"/>
                <a:gd name="T71" fmla="*/ 0 h 42"/>
                <a:gd name="T72" fmla="*/ 83 w 84"/>
                <a:gd name="T73" fmla="*/ 2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42"/>
                <a:gd name="T113" fmla="*/ 84 w 84"/>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42">
                  <a:moveTo>
                    <a:pt x="83" y="2"/>
                  </a:moveTo>
                  <a:lnTo>
                    <a:pt x="80" y="0"/>
                  </a:lnTo>
                  <a:lnTo>
                    <a:pt x="79" y="2"/>
                  </a:lnTo>
                  <a:lnTo>
                    <a:pt x="77" y="5"/>
                  </a:lnTo>
                  <a:lnTo>
                    <a:pt x="75" y="8"/>
                  </a:lnTo>
                  <a:lnTo>
                    <a:pt x="72" y="11"/>
                  </a:lnTo>
                  <a:lnTo>
                    <a:pt x="69" y="14"/>
                  </a:lnTo>
                  <a:lnTo>
                    <a:pt x="65" y="18"/>
                  </a:lnTo>
                  <a:lnTo>
                    <a:pt x="61" y="21"/>
                  </a:lnTo>
                  <a:lnTo>
                    <a:pt x="56" y="24"/>
                  </a:lnTo>
                  <a:lnTo>
                    <a:pt x="51" y="28"/>
                  </a:lnTo>
                  <a:lnTo>
                    <a:pt x="45" y="30"/>
                  </a:lnTo>
                  <a:lnTo>
                    <a:pt x="39" y="32"/>
                  </a:lnTo>
                  <a:lnTo>
                    <a:pt x="32" y="35"/>
                  </a:lnTo>
                  <a:lnTo>
                    <a:pt x="25" y="36"/>
                  </a:lnTo>
                  <a:lnTo>
                    <a:pt x="18" y="37"/>
                  </a:lnTo>
                  <a:lnTo>
                    <a:pt x="9" y="38"/>
                  </a:lnTo>
                  <a:lnTo>
                    <a:pt x="0" y="38"/>
                  </a:lnTo>
                  <a:lnTo>
                    <a:pt x="0" y="41"/>
                  </a:lnTo>
                  <a:lnTo>
                    <a:pt x="9" y="41"/>
                  </a:lnTo>
                  <a:lnTo>
                    <a:pt x="18" y="41"/>
                  </a:lnTo>
                  <a:lnTo>
                    <a:pt x="25" y="40"/>
                  </a:lnTo>
                  <a:lnTo>
                    <a:pt x="33" y="38"/>
                  </a:lnTo>
                  <a:lnTo>
                    <a:pt x="40" y="36"/>
                  </a:lnTo>
                  <a:lnTo>
                    <a:pt x="46" y="34"/>
                  </a:lnTo>
                  <a:lnTo>
                    <a:pt x="52" y="30"/>
                  </a:lnTo>
                  <a:lnTo>
                    <a:pt x="58" y="27"/>
                  </a:lnTo>
                  <a:lnTo>
                    <a:pt x="63" y="24"/>
                  </a:lnTo>
                  <a:lnTo>
                    <a:pt x="67" y="21"/>
                  </a:lnTo>
                  <a:lnTo>
                    <a:pt x="71" y="17"/>
                  </a:lnTo>
                  <a:lnTo>
                    <a:pt x="74" y="14"/>
                  </a:lnTo>
                  <a:lnTo>
                    <a:pt x="78" y="10"/>
                  </a:lnTo>
                  <a:lnTo>
                    <a:pt x="80" y="8"/>
                  </a:lnTo>
                  <a:lnTo>
                    <a:pt x="82" y="5"/>
                  </a:lnTo>
                  <a:lnTo>
                    <a:pt x="83" y="2"/>
                  </a:lnTo>
                  <a:lnTo>
                    <a:pt x="80" y="0"/>
                  </a:lnTo>
                  <a:lnTo>
                    <a:pt x="83" y="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6" name="Freeform 24"/>
            <p:cNvSpPr>
              <a:spLocks/>
            </p:cNvSpPr>
            <p:nvPr/>
          </p:nvSpPr>
          <p:spPr bwMode="auto">
            <a:xfrm>
              <a:off x="1209" y="1781"/>
              <a:ext cx="86" cy="40"/>
            </a:xfrm>
            <a:custGeom>
              <a:avLst/>
              <a:gdLst>
                <a:gd name="T0" fmla="*/ 3 w 86"/>
                <a:gd name="T1" fmla="*/ 38 h 40"/>
                <a:gd name="T2" fmla="*/ 1 w 86"/>
                <a:gd name="T3" fmla="*/ 39 h 40"/>
                <a:gd name="T4" fmla="*/ 10 w 86"/>
                <a:gd name="T5" fmla="*/ 39 h 40"/>
                <a:gd name="T6" fmla="*/ 18 w 86"/>
                <a:gd name="T7" fmla="*/ 39 h 40"/>
                <a:gd name="T8" fmla="*/ 26 w 86"/>
                <a:gd name="T9" fmla="*/ 38 h 40"/>
                <a:gd name="T10" fmla="*/ 34 w 86"/>
                <a:gd name="T11" fmla="*/ 36 h 40"/>
                <a:gd name="T12" fmla="*/ 41 w 86"/>
                <a:gd name="T13" fmla="*/ 34 h 40"/>
                <a:gd name="T14" fmla="*/ 47 w 86"/>
                <a:gd name="T15" fmla="*/ 32 h 40"/>
                <a:gd name="T16" fmla="*/ 53 w 86"/>
                <a:gd name="T17" fmla="*/ 29 h 40"/>
                <a:gd name="T18" fmla="*/ 59 w 86"/>
                <a:gd name="T19" fmla="*/ 25 h 40"/>
                <a:gd name="T20" fmla="*/ 64 w 86"/>
                <a:gd name="T21" fmla="*/ 22 h 40"/>
                <a:gd name="T22" fmla="*/ 69 w 86"/>
                <a:gd name="T23" fmla="*/ 19 h 40"/>
                <a:gd name="T24" fmla="*/ 73 w 86"/>
                <a:gd name="T25" fmla="*/ 15 h 40"/>
                <a:gd name="T26" fmla="*/ 77 w 86"/>
                <a:gd name="T27" fmla="*/ 12 h 40"/>
                <a:gd name="T28" fmla="*/ 80 w 86"/>
                <a:gd name="T29" fmla="*/ 9 h 40"/>
                <a:gd name="T30" fmla="*/ 82 w 86"/>
                <a:gd name="T31" fmla="*/ 6 h 40"/>
                <a:gd name="T32" fmla="*/ 84 w 86"/>
                <a:gd name="T33" fmla="*/ 4 h 40"/>
                <a:gd name="T34" fmla="*/ 85 w 86"/>
                <a:gd name="T35" fmla="*/ 2 h 40"/>
                <a:gd name="T36" fmla="*/ 82 w 86"/>
                <a:gd name="T37" fmla="*/ 0 h 40"/>
                <a:gd name="T38" fmla="*/ 81 w 86"/>
                <a:gd name="T39" fmla="*/ 2 h 40"/>
                <a:gd name="T40" fmla="*/ 80 w 86"/>
                <a:gd name="T41" fmla="*/ 4 h 40"/>
                <a:gd name="T42" fmla="*/ 77 w 86"/>
                <a:gd name="T43" fmla="*/ 6 h 40"/>
                <a:gd name="T44" fmla="*/ 75 w 86"/>
                <a:gd name="T45" fmla="*/ 9 h 40"/>
                <a:gd name="T46" fmla="*/ 71 w 86"/>
                <a:gd name="T47" fmla="*/ 12 h 40"/>
                <a:gd name="T48" fmla="*/ 67 w 86"/>
                <a:gd name="T49" fmla="*/ 16 h 40"/>
                <a:gd name="T50" fmla="*/ 63 w 86"/>
                <a:gd name="T51" fmla="*/ 19 h 40"/>
                <a:gd name="T52" fmla="*/ 58 w 86"/>
                <a:gd name="T53" fmla="*/ 22 h 40"/>
                <a:gd name="T54" fmla="*/ 52 w 86"/>
                <a:gd name="T55" fmla="*/ 25 h 40"/>
                <a:gd name="T56" fmla="*/ 46 w 86"/>
                <a:gd name="T57" fmla="*/ 28 h 40"/>
                <a:gd name="T58" fmla="*/ 40 w 86"/>
                <a:gd name="T59" fmla="*/ 30 h 40"/>
                <a:gd name="T60" fmla="*/ 33 w 86"/>
                <a:gd name="T61" fmla="*/ 33 h 40"/>
                <a:gd name="T62" fmla="*/ 25 w 86"/>
                <a:gd name="T63" fmla="*/ 34 h 40"/>
                <a:gd name="T64" fmla="*/ 18 w 86"/>
                <a:gd name="T65" fmla="*/ 35 h 40"/>
                <a:gd name="T66" fmla="*/ 10 w 86"/>
                <a:gd name="T67" fmla="*/ 36 h 40"/>
                <a:gd name="T68" fmla="*/ 2 w 86"/>
                <a:gd name="T69" fmla="*/ 35 h 40"/>
                <a:gd name="T70" fmla="*/ 0 w 86"/>
                <a:gd name="T71" fmla="*/ 36 h 40"/>
                <a:gd name="T72" fmla="*/ 2 w 86"/>
                <a:gd name="T73" fmla="*/ 35 h 40"/>
                <a:gd name="T74" fmla="*/ 1 w 86"/>
                <a:gd name="T75" fmla="*/ 35 h 40"/>
                <a:gd name="T76" fmla="*/ 0 w 86"/>
                <a:gd name="T77" fmla="*/ 36 h 40"/>
                <a:gd name="T78" fmla="*/ 3 w 86"/>
                <a:gd name="T79" fmla="*/ 38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40"/>
                <a:gd name="T122" fmla="*/ 86 w 86"/>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40">
                  <a:moveTo>
                    <a:pt x="3" y="38"/>
                  </a:moveTo>
                  <a:lnTo>
                    <a:pt x="1" y="39"/>
                  </a:lnTo>
                  <a:lnTo>
                    <a:pt x="10" y="39"/>
                  </a:lnTo>
                  <a:lnTo>
                    <a:pt x="18" y="39"/>
                  </a:lnTo>
                  <a:lnTo>
                    <a:pt x="26" y="38"/>
                  </a:lnTo>
                  <a:lnTo>
                    <a:pt x="34" y="36"/>
                  </a:lnTo>
                  <a:lnTo>
                    <a:pt x="41" y="34"/>
                  </a:lnTo>
                  <a:lnTo>
                    <a:pt x="47" y="32"/>
                  </a:lnTo>
                  <a:lnTo>
                    <a:pt x="53" y="29"/>
                  </a:lnTo>
                  <a:lnTo>
                    <a:pt x="59" y="25"/>
                  </a:lnTo>
                  <a:lnTo>
                    <a:pt x="64" y="22"/>
                  </a:lnTo>
                  <a:lnTo>
                    <a:pt x="69" y="19"/>
                  </a:lnTo>
                  <a:lnTo>
                    <a:pt x="73" y="15"/>
                  </a:lnTo>
                  <a:lnTo>
                    <a:pt x="77" y="12"/>
                  </a:lnTo>
                  <a:lnTo>
                    <a:pt x="80" y="9"/>
                  </a:lnTo>
                  <a:lnTo>
                    <a:pt x="82" y="6"/>
                  </a:lnTo>
                  <a:lnTo>
                    <a:pt x="84" y="4"/>
                  </a:lnTo>
                  <a:lnTo>
                    <a:pt x="85" y="2"/>
                  </a:lnTo>
                  <a:lnTo>
                    <a:pt x="82" y="0"/>
                  </a:lnTo>
                  <a:lnTo>
                    <a:pt x="81" y="2"/>
                  </a:lnTo>
                  <a:lnTo>
                    <a:pt x="80" y="4"/>
                  </a:lnTo>
                  <a:lnTo>
                    <a:pt x="77" y="6"/>
                  </a:lnTo>
                  <a:lnTo>
                    <a:pt x="75" y="9"/>
                  </a:lnTo>
                  <a:lnTo>
                    <a:pt x="71" y="12"/>
                  </a:lnTo>
                  <a:lnTo>
                    <a:pt x="67" y="16"/>
                  </a:lnTo>
                  <a:lnTo>
                    <a:pt x="63" y="19"/>
                  </a:lnTo>
                  <a:lnTo>
                    <a:pt x="58" y="22"/>
                  </a:lnTo>
                  <a:lnTo>
                    <a:pt x="52" y="25"/>
                  </a:lnTo>
                  <a:lnTo>
                    <a:pt x="46" y="28"/>
                  </a:lnTo>
                  <a:lnTo>
                    <a:pt x="40" y="30"/>
                  </a:lnTo>
                  <a:lnTo>
                    <a:pt x="33" y="33"/>
                  </a:lnTo>
                  <a:lnTo>
                    <a:pt x="25" y="34"/>
                  </a:lnTo>
                  <a:lnTo>
                    <a:pt x="18" y="35"/>
                  </a:lnTo>
                  <a:lnTo>
                    <a:pt x="10" y="36"/>
                  </a:lnTo>
                  <a:lnTo>
                    <a:pt x="2" y="35"/>
                  </a:lnTo>
                  <a:lnTo>
                    <a:pt x="0" y="36"/>
                  </a:lnTo>
                  <a:lnTo>
                    <a:pt x="2" y="35"/>
                  </a:lnTo>
                  <a:lnTo>
                    <a:pt x="1" y="35"/>
                  </a:lnTo>
                  <a:lnTo>
                    <a:pt x="0" y="36"/>
                  </a:lnTo>
                  <a:lnTo>
                    <a:pt x="3" y="38"/>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7" name="Freeform 25"/>
            <p:cNvSpPr>
              <a:spLocks/>
            </p:cNvSpPr>
            <p:nvPr/>
          </p:nvSpPr>
          <p:spPr bwMode="auto">
            <a:xfrm>
              <a:off x="1123" y="1817"/>
              <a:ext cx="90" cy="23"/>
            </a:xfrm>
            <a:custGeom>
              <a:avLst/>
              <a:gdLst>
                <a:gd name="T0" fmla="*/ 0 w 90"/>
                <a:gd name="T1" fmla="*/ 17 h 23"/>
                <a:gd name="T2" fmla="*/ 0 w 90"/>
                <a:gd name="T3" fmla="*/ 17 h 23"/>
                <a:gd name="T4" fmla="*/ 5 w 90"/>
                <a:gd name="T5" fmla="*/ 18 h 23"/>
                <a:gd name="T6" fmla="*/ 11 w 90"/>
                <a:gd name="T7" fmla="*/ 19 h 23"/>
                <a:gd name="T8" fmla="*/ 17 w 90"/>
                <a:gd name="T9" fmla="*/ 20 h 23"/>
                <a:gd name="T10" fmla="*/ 23 w 90"/>
                <a:gd name="T11" fmla="*/ 20 h 23"/>
                <a:gd name="T12" fmla="*/ 29 w 90"/>
                <a:gd name="T13" fmla="*/ 21 h 23"/>
                <a:gd name="T14" fmla="*/ 35 w 90"/>
                <a:gd name="T15" fmla="*/ 21 h 23"/>
                <a:gd name="T16" fmla="*/ 41 w 90"/>
                <a:gd name="T17" fmla="*/ 22 h 23"/>
                <a:gd name="T18" fmla="*/ 47 w 90"/>
                <a:gd name="T19" fmla="*/ 21 h 23"/>
                <a:gd name="T20" fmla="*/ 53 w 90"/>
                <a:gd name="T21" fmla="*/ 21 h 23"/>
                <a:gd name="T22" fmla="*/ 59 w 90"/>
                <a:gd name="T23" fmla="*/ 20 h 23"/>
                <a:gd name="T24" fmla="*/ 64 w 90"/>
                <a:gd name="T25" fmla="*/ 19 h 23"/>
                <a:gd name="T26" fmla="*/ 70 w 90"/>
                <a:gd name="T27" fmla="*/ 17 h 23"/>
                <a:gd name="T28" fmla="*/ 75 w 90"/>
                <a:gd name="T29" fmla="*/ 14 h 23"/>
                <a:gd name="T30" fmla="*/ 80 w 90"/>
                <a:gd name="T31" fmla="*/ 11 h 23"/>
                <a:gd name="T32" fmla="*/ 84 w 90"/>
                <a:gd name="T33" fmla="*/ 7 h 23"/>
                <a:gd name="T34" fmla="*/ 89 w 90"/>
                <a:gd name="T35" fmla="*/ 2 h 23"/>
                <a:gd name="T36" fmla="*/ 86 w 90"/>
                <a:gd name="T37" fmla="*/ 0 h 23"/>
                <a:gd name="T38" fmla="*/ 82 w 90"/>
                <a:gd name="T39" fmla="*/ 4 h 23"/>
                <a:gd name="T40" fmla="*/ 78 w 90"/>
                <a:gd name="T41" fmla="*/ 8 h 23"/>
                <a:gd name="T42" fmla="*/ 73 w 90"/>
                <a:gd name="T43" fmla="*/ 11 h 23"/>
                <a:gd name="T44" fmla="*/ 68 w 90"/>
                <a:gd name="T45" fmla="*/ 13 h 23"/>
                <a:gd name="T46" fmla="*/ 64 w 90"/>
                <a:gd name="T47" fmla="*/ 15 h 23"/>
                <a:gd name="T48" fmla="*/ 58 w 90"/>
                <a:gd name="T49" fmla="*/ 16 h 23"/>
                <a:gd name="T50" fmla="*/ 52 w 90"/>
                <a:gd name="T51" fmla="*/ 17 h 23"/>
                <a:gd name="T52" fmla="*/ 47 w 90"/>
                <a:gd name="T53" fmla="*/ 18 h 23"/>
                <a:gd name="T54" fmla="*/ 41 w 90"/>
                <a:gd name="T55" fmla="*/ 18 h 23"/>
                <a:gd name="T56" fmla="*/ 35 w 90"/>
                <a:gd name="T57" fmla="*/ 18 h 23"/>
                <a:gd name="T58" fmla="*/ 29 w 90"/>
                <a:gd name="T59" fmla="*/ 17 h 23"/>
                <a:gd name="T60" fmla="*/ 24 w 90"/>
                <a:gd name="T61" fmla="*/ 17 h 23"/>
                <a:gd name="T62" fmla="*/ 18 w 90"/>
                <a:gd name="T63" fmla="*/ 16 h 23"/>
                <a:gd name="T64" fmla="*/ 12 w 90"/>
                <a:gd name="T65" fmla="*/ 15 h 23"/>
                <a:gd name="T66" fmla="*/ 6 w 90"/>
                <a:gd name="T67" fmla="*/ 14 h 23"/>
                <a:gd name="T68" fmla="*/ 1 w 90"/>
                <a:gd name="T69" fmla="*/ 13 h 23"/>
                <a:gd name="T70" fmla="*/ 0 w 90"/>
                <a:gd name="T71" fmla="*/ 17 h 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23"/>
                <a:gd name="T110" fmla="*/ 90 w 90"/>
                <a:gd name="T111" fmla="*/ 23 h 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23">
                  <a:moveTo>
                    <a:pt x="0" y="17"/>
                  </a:moveTo>
                  <a:lnTo>
                    <a:pt x="0" y="17"/>
                  </a:lnTo>
                  <a:lnTo>
                    <a:pt x="5" y="18"/>
                  </a:lnTo>
                  <a:lnTo>
                    <a:pt x="11" y="19"/>
                  </a:lnTo>
                  <a:lnTo>
                    <a:pt x="17" y="20"/>
                  </a:lnTo>
                  <a:lnTo>
                    <a:pt x="23" y="20"/>
                  </a:lnTo>
                  <a:lnTo>
                    <a:pt x="29" y="21"/>
                  </a:lnTo>
                  <a:lnTo>
                    <a:pt x="35" y="21"/>
                  </a:lnTo>
                  <a:lnTo>
                    <a:pt x="41" y="22"/>
                  </a:lnTo>
                  <a:lnTo>
                    <a:pt x="47" y="21"/>
                  </a:lnTo>
                  <a:lnTo>
                    <a:pt x="53" y="21"/>
                  </a:lnTo>
                  <a:lnTo>
                    <a:pt x="59" y="20"/>
                  </a:lnTo>
                  <a:lnTo>
                    <a:pt x="64" y="19"/>
                  </a:lnTo>
                  <a:lnTo>
                    <a:pt x="70" y="17"/>
                  </a:lnTo>
                  <a:lnTo>
                    <a:pt x="75" y="14"/>
                  </a:lnTo>
                  <a:lnTo>
                    <a:pt x="80" y="11"/>
                  </a:lnTo>
                  <a:lnTo>
                    <a:pt x="84" y="7"/>
                  </a:lnTo>
                  <a:lnTo>
                    <a:pt x="89" y="2"/>
                  </a:lnTo>
                  <a:lnTo>
                    <a:pt x="86" y="0"/>
                  </a:lnTo>
                  <a:lnTo>
                    <a:pt x="82" y="4"/>
                  </a:lnTo>
                  <a:lnTo>
                    <a:pt x="78" y="8"/>
                  </a:lnTo>
                  <a:lnTo>
                    <a:pt x="73" y="11"/>
                  </a:lnTo>
                  <a:lnTo>
                    <a:pt x="68" y="13"/>
                  </a:lnTo>
                  <a:lnTo>
                    <a:pt x="64" y="15"/>
                  </a:lnTo>
                  <a:lnTo>
                    <a:pt x="58" y="16"/>
                  </a:lnTo>
                  <a:lnTo>
                    <a:pt x="52" y="17"/>
                  </a:lnTo>
                  <a:lnTo>
                    <a:pt x="47" y="18"/>
                  </a:lnTo>
                  <a:lnTo>
                    <a:pt x="41" y="18"/>
                  </a:lnTo>
                  <a:lnTo>
                    <a:pt x="35" y="18"/>
                  </a:lnTo>
                  <a:lnTo>
                    <a:pt x="29" y="17"/>
                  </a:lnTo>
                  <a:lnTo>
                    <a:pt x="24" y="17"/>
                  </a:lnTo>
                  <a:lnTo>
                    <a:pt x="18" y="16"/>
                  </a:lnTo>
                  <a:lnTo>
                    <a:pt x="12" y="15"/>
                  </a:lnTo>
                  <a:lnTo>
                    <a:pt x="6" y="14"/>
                  </a:lnTo>
                  <a:lnTo>
                    <a:pt x="1" y="13"/>
                  </a:lnTo>
                  <a:lnTo>
                    <a:pt x="0" y="17"/>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8" name="Freeform 26"/>
            <p:cNvSpPr>
              <a:spLocks/>
            </p:cNvSpPr>
            <p:nvPr/>
          </p:nvSpPr>
          <p:spPr bwMode="auto">
            <a:xfrm>
              <a:off x="976" y="1828"/>
              <a:ext cx="149" cy="53"/>
            </a:xfrm>
            <a:custGeom>
              <a:avLst/>
              <a:gdLst>
                <a:gd name="T0" fmla="*/ 3 w 149"/>
                <a:gd name="T1" fmla="*/ 52 h 53"/>
                <a:gd name="T2" fmla="*/ 3 w 149"/>
                <a:gd name="T3" fmla="*/ 52 h 53"/>
                <a:gd name="T4" fmla="*/ 10 w 149"/>
                <a:gd name="T5" fmla="*/ 44 h 53"/>
                <a:gd name="T6" fmla="*/ 17 w 149"/>
                <a:gd name="T7" fmla="*/ 37 h 53"/>
                <a:gd name="T8" fmla="*/ 26 w 149"/>
                <a:gd name="T9" fmla="*/ 31 h 53"/>
                <a:gd name="T10" fmla="*/ 34 w 149"/>
                <a:gd name="T11" fmla="*/ 25 h 53"/>
                <a:gd name="T12" fmla="*/ 42 w 149"/>
                <a:gd name="T13" fmla="*/ 20 h 53"/>
                <a:gd name="T14" fmla="*/ 51 w 149"/>
                <a:gd name="T15" fmla="*/ 16 h 53"/>
                <a:gd name="T16" fmla="*/ 61 w 149"/>
                <a:gd name="T17" fmla="*/ 12 h 53"/>
                <a:gd name="T18" fmla="*/ 70 w 149"/>
                <a:gd name="T19" fmla="*/ 9 h 53"/>
                <a:gd name="T20" fmla="*/ 80 w 149"/>
                <a:gd name="T21" fmla="*/ 7 h 53"/>
                <a:gd name="T22" fmla="*/ 90 w 149"/>
                <a:gd name="T23" fmla="*/ 5 h 53"/>
                <a:gd name="T24" fmla="*/ 99 w 149"/>
                <a:gd name="T25" fmla="*/ 4 h 53"/>
                <a:gd name="T26" fmla="*/ 109 w 149"/>
                <a:gd name="T27" fmla="*/ 3 h 53"/>
                <a:gd name="T28" fmla="*/ 118 w 149"/>
                <a:gd name="T29" fmla="*/ 3 h 53"/>
                <a:gd name="T30" fmla="*/ 128 w 149"/>
                <a:gd name="T31" fmla="*/ 4 h 53"/>
                <a:gd name="T32" fmla="*/ 137 w 149"/>
                <a:gd name="T33" fmla="*/ 4 h 53"/>
                <a:gd name="T34" fmla="*/ 147 w 149"/>
                <a:gd name="T35" fmla="*/ 6 h 53"/>
                <a:gd name="T36" fmla="*/ 148 w 149"/>
                <a:gd name="T37" fmla="*/ 2 h 53"/>
                <a:gd name="T38" fmla="*/ 138 w 149"/>
                <a:gd name="T39" fmla="*/ 1 h 53"/>
                <a:gd name="T40" fmla="*/ 128 w 149"/>
                <a:gd name="T41" fmla="*/ 0 h 53"/>
                <a:gd name="T42" fmla="*/ 118 w 149"/>
                <a:gd name="T43" fmla="*/ 0 h 53"/>
                <a:gd name="T44" fmla="*/ 109 w 149"/>
                <a:gd name="T45" fmla="*/ 0 h 53"/>
                <a:gd name="T46" fmla="*/ 99 w 149"/>
                <a:gd name="T47" fmla="*/ 0 h 53"/>
                <a:gd name="T48" fmla="*/ 89 w 149"/>
                <a:gd name="T49" fmla="*/ 1 h 53"/>
                <a:gd name="T50" fmla="*/ 79 w 149"/>
                <a:gd name="T51" fmla="*/ 3 h 53"/>
                <a:gd name="T52" fmla="*/ 69 w 149"/>
                <a:gd name="T53" fmla="*/ 6 h 53"/>
                <a:gd name="T54" fmla="*/ 59 w 149"/>
                <a:gd name="T55" fmla="*/ 9 h 53"/>
                <a:gd name="T56" fmla="*/ 50 w 149"/>
                <a:gd name="T57" fmla="*/ 12 h 53"/>
                <a:gd name="T58" fmla="*/ 41 w 149"/>
                <a:gd name="T59" fmla="*/ 17 h 53"/>
                <a:gd name="T60" fmla="*/ 32 w 149"/>
                <a:gd name="T61" fmla="*/ 22 h 53"/>
                <a:gd name="T62" fmla="*/ 24 w 149"/>
                <a:gd name="T63" fmla="*/ 28 h 53"/>
                <a:gd name="T64" fmla="*/ 15 w 149"/>
                <a:gd name="T65" fmla="*/ 34 h 53"/>
                <a:gd name="T66" fmla="*/ 8 w 149"/>
                <a:gd name="T67" fmla="*/ 41 h 53"/>
                <a:gd name="T68" fmla="*/ 0 w 149"/>
                <a:gd name="T69" fmla="*/ 49 h 53"/>
                <a:gd name="T70" fmla="*/ 3 w 149"/>
                <a:gd name="T71" fmla="*/ 52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53"/>
                <a:gd name="T110" fmla="*/ 149 w 14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53">
                  <a:moveTo>
                    <a:pt x="3" y="52"/>
                  </a:moveTo>
                  <a:lnTo>
                    <a:pt x="3" y="52"/>
                  </a:lnTo>
                  <a:lnTo>
                    <a:pt x="10" y="44"/>
                  </a:lnTo>
                  <a:lnTo>
                    <a:pt x="17" y="37"/>
                  </a:lnTo>
                  <a:lnTo>
                    <a:pt x="26" y="31"/>
                  </a:lnTo>
                  <a:lnTo>
                    <a:pt x="34" y="25"/>
                  </a:lnTo>
                  <a:lnTo>
                    <a:pt x="42" y="20"/>
                  </a:lnTo>
                  <a:lnTo>
                    <a:pt x="51" y="16"/>
                  </a:lnTo>
                  <a:lnTo>
                    <a:pt x="61" y="12"/>
                  </a:lnTo>
                  <a:lnTo>
                    <a:pt x="70" y="9"/>
                  </a:lnTo>
                  <a:lnTo>
                    <a:pt x="80" y="7"/>
                  </a:lnTo>
                  <a:lnTo>
                    <a:pt x="90" y="5"/>
                  </a:lnTo>
                  <a:lnTo>
                    <a:pt x="99" y="4"/>
                  </a:lnTo>
                  <a:lnTo>
                    <a:pt x="109" y="3"/>
                  </a:lnTo>
                  <a:lnTo>
                    <a:pt x="118" y="3"/>
                  </a:lnTo>
                  <a:lnTo>
                    <a:pt x="128" y="4"/>
                  </a:lnTo>
                  <a:lnTo>
                    <a:pt x="137" y="4"/>
                  </a:lnTo>
                  <a:lnTo>
                    <a:pt x="147" y="6"/>
                  </a:lnTo>
                  <a:lnTo>
                    <a:pt x="148" y="2"/>
                  </a:lnTo>
                  <a:lnTo>
                    <a:pt x="138" y="1"/>
                  </a:lnTo>
                  <a:lnTo>
                    <a:pt x="128" y="0"/>
                  </a:lnTo>
                  <a:lnTo>
                    <a:pt x="118" y="0"/>
                  </a:lnTo>
                  <a:lnTo>
                    <a:pt x="109" y="0"/>
                  </a:lnTo>
                  <a:lnTo>
                    <a:pt x="99" y="0"/>
                  </a:lnTo>
                  <a:lnTo>
                    <a:pt x="89" y="1"/>
                  </a:lnTo>
                  <a:lnTo>
                    <a:pt x="79" y="3"/>
                  </a:lnTo>
                  <a:lnTo>
                    <a:pt x="69" y="6"/>
                  </a:lnTo>
                  <a:lnTo>
                    <a:pt x="59" y="9"/>
                  </a:lnTo>
                  <a:lnTo>
                    <a:pt x="50" y="12"/>
                  </a:lnTo>
                  <a:lnTo>
                    <a:pt x="41" y="17"/>
                  </a:lnTo>
                  <a:lnTo>
                    <a:pt x="32" y="22"/>
                  </a:lnTo>
                  <a:lnTo>
                    <a:pt x="24" y="28"/>
                  </a:lnTo>
                  <a:lnTo>
                    <a:pt x="15" y="34"/>
                  </a:lnTo>
                  <a:lnTo>
                    <a:pt x="8" y="41"/>
                  </a:lnTo>
                  <a:lnTo>
                    <a:pt x="0" y="49"/>
                  </a:lnTo>
                  <a:lnTo>
                    <a:pt x="3" y="5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19" name="Freeform 27"/>
            <p:cNvSpPr>
              <a:spLocks/>
            </p:cNvSpPr>
            <p:nvPr/>
          </p:nvSpPr>
          <p:spPr bwMode="auto">
            <a:xfrm>
              <a:off x="936" y="1877"/>
              <a:ext cx="44" cy="61"/>
            </a:xfrm>
            <a:custGeom>
              <a:avLst/>
              <a:gdLst>
                <a:gd name="T0" fmla="*/ 3 w 44"/>
                <a:gd name="T1" fmla="*/ 60 h 61"/>
                <a:gd name="T2" fmla="*/ 3 w 44"/>
                <a:gd name="T3" fmla="*/ 60 h 61"/>
                <a:gd name="T4" fmla="*/ 7 w 44"/>
                <a:gd name="T5" fmla="*/ 53 h 61"/>
                <a:gd name="T6" fmla="*/ 11 w 44"/>
                <a:gd name="T7" fmla="*/ 46 h 61"/>
                <a:gd name="T8" fmla="*/ 15 w 44"/>
                <a:gd name="T9" fmla="*/ 39 h 61"/>
                <a:gd name="T10" fmla="*/ 20 w 44"/>
                <a:gd name="T11" fmla="*/ 32 h 61"/>
                <a:gd name="T12" fmla="*/ 25 w 44"/>
                <a:gd name="T13" fmla="*/ 25 h 61"/>
                <a:gd name="T14" fmla="*/ 30 w 44"/>
                <a:gd name="T15" fmla="*/ 18 h 61"/>
                <a:gd name="T16" fmla="*/ 36 w 44"/>
                <a:gd name="T17" fmla="*/ 11 h 61"/>
                <a:gd name="T18" fmla="*/ 43 w 44"/>
                <a:gd name="T19" fmla="*/ 3 h 61"/>
                <a:gd name="T20" fmla="*/ 40 w 44"/>
                <a:gd name="T21" fmla="*/ 0 h 61"/>
                <a:gd name="T22" fmla="*/ 34 w 44"/>
                <a:gd name="T23" fmla="*/ 9 h 61"/>
                <a:gd name="T24" fmla="*/ 28 w 44"/>
                <a:gd name="T25" fmla="*/ 16 h 61"/>
                <a:gd name="T26" fmla="*/ 23 w 44"/>
                <a:gd name="T27" fmla="*/ 23 h 61"/>
                <a:gd name="T28" fmla="*/ 17 w 44"/>
                <a:gd name="T29" fmla="*/ 30 h 61"/>
                <a:gd name="T30" fmla="*/ 13 w 44"/>
                <a:gd name="T31" fmla="*/ 37 h 61"/>
                <a:gd name="T32" fmla="*/ 8 w 44"/>
                <a:gd name="T33" fmla="*/ 44 h 61"/>
                <a:gd name="T34" fmla="*/ 4 w 44"/>
                <a:gd name="T35" fmla="*/ 51 h 61"/>
                <a:gd name="T36" fmla="*/ 0 w 44"/>
                <a:gd name="T37" fmla="*/ 59 h 61"/>
                <a:gd name="T38" fmla="*/ 3 w 44"/>
                <a:gd name="T39" fmla="*/ 6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61"/>
                <a:gd name="T62" fmla="*/ 44 w 44"/>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61">
                  <a:moveTo>
                    <a:pt x="3" y="60"/>
                  </a:moveTo>
                  <a:lnTo>
                    <a:pt x="3" y="60"/>
                  </a:lnTo>
                  <a:lnTo>
                    <a:pt x="7" y="53"/>
                  </a:lnTo>
                  <a:lnTo>
                    <a:pt x="11" y="46"/>
                  </a:lnTo>
                  <a:lnTo>
                    <a:pt x="15" y="39"/>
                  </a:lnTo>
                  <a:lnTo>
                    <a:pt x="20" y="32"/>
                  </a:lnTo>
                  <a:lnTo>
                    <a:pt x="25" y="25"/>
                  </a:lnTo>
                  <a:lnTo>
                    <a:pt x="30" y="18"/>
                  </a:lnTo>
                  <a:lnTo>
                    <a:pt x="36" y="11"/>
                  </a:lnTo>
                  <a:lnTo>
                    <a:pt x="43" y="3"/>
                  </a:lnTo>
                  <a:lnTo>
                    <a:pt x="40" y="0"/>
                  </a:lnTo>
                  <a:lnTo>
                    <a:pt x="34" y="9"/>
                  </a:lnTo>
                  <a:lnTo>
                    <a:pt x="28" y="16"/>
                  </a:lnTo>
                  <a:lnTo>
                    <a:pt x="23" y="23"/>
                  </a:lnTo>
                  <a:lnTo>
                    <a:pt x="17" y="30"/>
                  </a:lnTo>
                  <a:lnTo>
                    <a:pt x="13" y="37"/>
                  </a:lnTo>
                  <a:lnTo>
                    <a:pt x="8" y="44"/>
                  </a:lnTo>
                  <a:lnTo>
                    <a:pt x="4" y="51"/>
                  </a:lnTo>
                  <a:lnTo>
                    <a:pt x="0" y="59"/>
                  </a:lnTo>
                  <a:lnTo>
                    <a:pt x="3" y="6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0" name="Freeform 28"/>
            <p:cNvSpPr>
              <a:spLocks/>
            </p:cNvSpPr>
            <p:nvPr/>
          </p:nvSpPr>
          <p:spPr bwMode="auto">
            <a:xfrm>
              <a:off x="915" y="1936"/>
              <a:ext cx="25" cy="76"/>
            </a:xfrm>
            <a:custGeom>
              <a:avLst/>
              <a:gdLst>
                <a:gd name="T0" fmla="*/ 2 w 25"/>
                <a:gd name="T1" fmla="*/ 75 h 76"/>
                <a:gd name="T2" fmla="*/ 3 w 25"/>
                <a:gd name="T3" fmla="*/ 73 h 76"/>
                <a:gd name="T4" fmla="*/ 4 w 25"/>
                <a:gd name="T5" fmla="*/ 70 h 76"/>
                <a:gd name="T6" fmla="*/ 5 w 25"/>
                <a:gd name="T7" fmla="*/ 66 h 76"/>
                <a:gd name="T8" fmla="*/ 5 w 25"/>
                <a:gd name="T9" fmla="*/ 61 h 76"/>
                <a:gd name="T10" fmla="*/ 6 w 25"/>
                <a:gd name="T11" fmla="*/ 57 h 76"/>
                <a:gd name="T12" fmla="*/ 7 w 25"/>
                <a:gd name="T13" fmla="*/ 53 h 76"/>
                <a:gd name="T14" fmla="*/ 8 w 25"/>
                <a:gd name="T15" fmla="*/ 49 h 76"/>
                <a:gd name="T16" fmla="*/ 10 w 25"/>
                <a:gd name="T17" fmla="*/ 44 h 76"/>
                <a:gd name="T18" fmla="*/ 11 w 25"/>
                <a:gd name="T19" fmla="*/ 39 h 76"/>
                <a:gd name="T20" fmla="*/ 12 w 25"/>
                <a:gd name="T21" fmla="*/ 34 h 76"/>
                <a:gd name="T22" fmla="*/ 14 w 25"/>
                <a:gd name="T23" fmla="*/ 30 h 76"/>
                <a:gd name="T24" fmla="*/ 15 w 25"/>
                <a:gd name="T25" fmla="*/ 25 h 76"/>
                <a:gd name="T26" fmla="*/ 17 w 25"/>
                <a:gd name="T27" fmla="*/ 20 h 76"/>
                <a:gd name="T28" fmla="*/ 19 w 25"/>
                <a:gd name="T29" fmla="*/ 15 h 76"/>
                <a:gd name="T30" fmla="*/ 21 w 25"/>
                <a:gd name="T31" fmla="*/ 10 h 76"/>
                <a:gd name="T32" fmla="*/ 22 w 25"/>
                <a:gd name="T33" fmla="*/ 6 h 76"/>
                <a:gd name="T34" fmla="*/ 24 w 25"/>
                <a:gd name="T35" fmla="*/ 1 h 76"/>
                <a:gd name="T36" fmla="*/ 21 w 25"/>
                <a:gd name="T37" fmla="*/ 0 h 76"/>
                <a:gd name="T38" fmla="*/ 19 w 25"/>
                <a:gd name="T39" fmla="*/ 5 h 76"/>
                <a:gd name="T40" fmla="*/ 17 w 25"/>
                <a:gd name="T41" fmla="*/ 9 h 76"/>
                <a:gd name="T42" fmla="*/ 16 w 25"/>
                <a:gd name="T43" fmla="*/ 14 h 76"/>
                <a:gd name="T44" fmla="*/ 14 w 25"/>
                <a:gd name="T45" fmla="*/ 18 h 76"/>
                <a:gd name="T46" fmla="*/ 12 w 25"/>
                <a:gd name="T47" fmla="*/ 24 h 76"/>
                <a:gd name="T48" fmla="*/ 11 w 25"/>
                <a:gd name="T49" fmla="*/ 28 h 76"/>
                <a:gd name="T50" fmla="*/ 9 w 25"/>
                <a:gd name="T51" fmla="*/ 33 h 76"/>
                <a:gd name="T52" fmla="*/ 8 w 25"/>
                <a:gd name="T53" fmla="*/ 38 h 76"/>
                <a:gd name="T54" fmla="*/ 6 w 25"/>
                <a:gd name="T55" fmla="*/ 43 h 76"/>
                <a:gd name="T56" fmla="*/ 5 w 25"/>
                <a:gd name="T57" fmla="*/ 47 h 76"/>
                <a:gd name="T58" fmla="*/ 4 w 25"/>
                <a:gd name="T59" fmla="*/ 52 h 76"/>
                <a:gd name="T60" fmla="*/ 3 w 25"/>
                <a:gd name="T61" fmla="*/ 56 h 76"/>
                <a:gd name="T62" fmla="*/ 2 w 25"/>
                <a:gd name="T63" fmla="*/ 61 h 76"/>
                <a:gd name="T64" fmla="*/ 1 w 25"/>
                <a:gd name="T65" fmla="*/ 65 h 76"/>
                <a:gd name="T66" fmla="*/ 1 w 25"/>
                <a:gd name="T67" fmla="*/ 69 h 76"/>
                <a:gd name="T68" fmla="*/ 0 w 25"/>
                <a:gd name="T69" fmla="*/ 73 h 76"/>
                <a:gd name="T70" fmla="*/ 2 w 25"/>
                <a:gd name="T71" fmla="*/ 71 h 76"/>
                <a:gd name="T72" fmla="*/ 2 w 25"/>
                <a:gd name="T73" fmla="*/ 75 h 76"/>
                <a:gd name="T74" fmla="*/ 3 w 25"/>
                <a:gd name="T75" fmla="*/ 75 h 76"/>
                <a:gd name="T76" fmla="*/ 3 w 25"/>
                <a:gd name="T77" fmla="*/ 73 h 76"/>
                <a:gd name="T78" fmla="*/ 2 w 25"/>
                <a:gd name="T79" fmla="*/ 75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
                <a:gd name="T121" fmla="*/ 0 h 76"/>
                <a:gd name="T122" fmla="*/ 25 w 25"/>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 h="76">
                  <a:moveTo>
                    <a:pt x="2" y="75"/>
                  </a:moveTo>
                  <a:lnTo>
                    <a:pt x="3" y="73"/>
                  </a:lnTo>
                  <a:lnTo>
                    <a:pt x="4" y="70"/>
                  </a:lnTo>
                  <a:lnTo>
                    <a:pt x="5" y="66"/>
                  </a:lnTo>
                  <a:lnTo>
                    <a:pt x="5" y="61"/>
                  </a:lnTo>
                  <a:lnTo>
                    <a:pt x="6" y="57"/>
                  </a:lnTo>
                  <a:lnTo>
                    <a:pt x="7" y="53"/>
                  </a:lnTo>
                  <a:lnTo>
                    <a:pt x="8" y="49"/>
                  </a:lnTo>
                  <a:lnTo>
                    <a:pt x="10" y="44"/>
                  </a:lnTo>
                  <a:lnTo>
                    <a:pt x="11" y="39"/>
                  </a:lnTo>
                  <a:lnTo>
                    <a:pt x="12" y="34"/>
                  </a:lnTo>
                  <a:lnTo>
                    <a:pt x="14" y="30"/>
                  </a:lnTo>
                  <a:lnTo>
                    <a:pt x="15" y="25"/>
                  </a:lnTo>
                  <a:lnTo>
                    <a:pt x="17" y="20"/>
                  </a:lnTo>
                  <a:lnTo>
                    <a:pt x="19" y="15"/>
                  </a:lnTo>
                  <a:lnTo>
                    <a:pt x="21" y="10"/>
                  </a:lnTo>
                  <a:lnTo>
                    <a:pt x="22" y="6"/>
                  </a:lnTo>
                  <a:lnTo>
                    <a:pt x="24" y="1"/>
                  </a:lnTo>
                  <a:lnTo>
                    <a:pt x="21" y="0"/>
                  </a:lnTo>
                  <a:lnTo>
                    <a:pt x="19" y="5"/>
                  </a:lnTo>
                  <a:lnTo>
                    <a:pt x="17" y="9"/>
                  </a:lnTo>
                  <a:lnTo>
                    <a:pt x="16" y="14"/>
                  </a:lnTo>
                  <a:lnTo>
                    <a:pt x="14" y="18"/>
                  </a:lnTo>
                  <a:lnTo>
                    <a:pt x="12" y="24"/>
                  </a:lnTo>
                  <a:lnTo>
                    <a:pt x="11" y="28"/>
                  </a:lnTo>
                  <a:lnTo>
                    <a:pt x="9" y="33"/>
                  </a:lnTo>
                  <a:lnTo>
                    <a:pt x="8" y="38"/>
                  </a:lnTo>
                  <a:lnTo>
                    <a:pt x="6" y="43"/>
                  </a:lnTo>
                  <a:lnTo>
                    <a:pt x="5" y="47"/>
                  </a:lnTo>
                  <a:lnTo>
                    <a:pt x="4" y="52"/>
                  </a:lnTo>
                  <a:lnTo>
                    <a:pt x="3" y="56"/>
                  </a:lnTo>
                  <a:lnTo>
                    <a:pt x="2" y="61"/>
                  </a:lnTo>
                  <a:lnTo>
                    <a:pt x="1" y="65"/>
                  </a:lnTo>
                  <a:lnTo>
                    <a:pt x="1" y="69"/>
                  </a:lnTo>
                  <a:lnTo>
                    <a:pt x="0" y="73"/>
                  </a:lnTo>
                  <a:lnTo>
                    <a:pt x="2" y="71"/>
                  </a:lnTo>
                  <a:lnTo>
                    <a:pt x="2" y="75"/>
                  </a:lnTo>
                  <a:lnTo>
                    <a:pt x="3" y="75"/>
                  </a:lnTo>
                  <a:lnTo>
                    <a:pt x="3" y="73"/>
                  </a:lnTo>
                  <a:lnTo>
                    <a:pt x="2" y="75"/>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1" name="Freeform 29"/>
            <p:cNvSpPr>
              <a:spLocks/>
            </p:cNvSpPr>
            <p:nvPr/>
          </p:nvSpPr>
          <p:spPr bwMode="auto">
            <a:xfrm>
              <a:off x="909" y="2007"/>
              <a:ext cx="17" cy="17"/>
            </a:xfrm>
            <a:custGeom>
              <a:avLst/>
              <a:gdLst>
                <a:gd name="T0" fmla="*/ 2 w 17"/>
                <a:gd name="T1" fmla="*/ 8 h 17"/>
                <a:gd name="T2" fmla="*/ 4 w 17"/>
                <a:gd name="T3" fmla="*/ 16 h 17"/>
                <a:gd name="T4" fmla="*/ 16 w 17"/>
                <a:gd name="T5" fmla="*/ 16 h 17"/>
                <a:gd name="T6" fmla="*/ 16 w 17"/>
                <a:gd name="T7" fmla="*/ 0 h 17"/>
                <a:gd name="T8" fmla="*/ 4 w 17"/>
                <a:gd name="T9" fmla="*/ 0 h 17"/>
                <a:gd name="T10" fmla="*/ 8 w 17"/>
                <a:gd name="T11" fmla="*/ 8 h 17"/>
                <a:gd name="T12" fmla="*/ 2 w 17"/>
                <a:gd name="T13" fmla="*/ 8 h 17"/>
                <a:gd name="T14" fmla="*/ 0 w 17"/>
                <a:gd name="T15" fmla="*/ 16 h 17"/>
                <a:gd name="T16" fmla="*/ 4 w 17"/>
                <a:gd name="T17" fmla="*/ 16 h 17"/>
                <a:gd name="T18" fmla="*/ 2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2" y="8"/>
                  </a:moveTo>
                  <a:lnTo>
                    <a:pt x="4" y="16"/>
                  </a:lnTo>
                  <a:lnTo>
                    <a:pt x="16" y="16"/>
                  </a:lnTo>
                  <a:lnTo>
                    <a:pt x="16" y="0"/>
                  </a:lnTo>
                  <a:lnTo>
                    <a:pt x="4" y="0"/>
                  </a:lnTo>
                  <a:lnTo>
                    <a:pt x="8" y="8"/>
                  </a:lnTo>
                  <a:lnTo>
                    <a:pt x="2" y="8"/>
                  </a:lnTo>
                  <a:lnTo>
                    <a:pt x="0" y="16"/>
                  </a:lnTo>
                  <a:lnTo>
                    <a:pt x="4" y="16"/>
                  </a:lnTo>
                  <a:lnTo>
                    <a:pt x="2" y="8"/>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2" name="Freeform 30"/>
            <p:cNvSpPr>
              <a:spLocks/>
            </p:cNvSpPr>
            <p:nvPr/>
          </p:nvSpPr>
          <p:spPr bwMode="auto">
            <a:xfrm>
              <a:off x="910" y="1877"/>
              <a:ext cx="70" cy="133"/>
            </a:xfrm>
            <a:custGeom>
              <a:avLst/>
              <a:gdLst>
                <a:gd name="T0" fmla="*/ 66 w 70"/>
                <a:gd name="T1" fmla="*/ 0 h 133"/>
                <a:gd name="T2" fmla="*/ 66 w 70"/>
                <a:gd name="T3" fmla="*/ 0 h 133"/>
                <a:gd name="T4" fmla="*/ 61 w 70"/>
                <a:gd name="T5" fmla="*/ 7 h 133"/>
                <a:gd name="T6" fmla="*/ 56 w 70"/>
                <a:gd name="T7" fmla="*/ 13 h 133"/>
                <a:gd name="T8" fmla="*/ 52 w 70"/>
                <a:gd name="T9" fmla="*/ 18 h 133"/>
                <a:gd name="T10" fmla="*/ 47 w 70"/>
                <a:gd name="T11" fmla="*/ 23 h 133"/>
                <a:gd name="T12" fmla="*/ 43 w 70"/>
                <a:gd name="T13" fmla="*/ 28 h 133"/>
                <a:gd name="T14" fmla="*/ 39 w 70"/>
                <a:gd name="T15" fmla="*/ 33 h 133"/>
                <a:gd name="T16" fmla="*/ 35 w 70"/>
                <a:gd name="T17" fmla="*/ 39 h 133"/>
                <a:gd name="T18" fmla="*/ 32 w 70"/>
                <a:gd name="T19" fmla="*/ 45 h 133"/>
                <a:gd name="T20" fmla="*/ 28 w 70"/>
                <a:gd name="T21" fmla="*/ 52 h 133"/>
                <a:gd name="T22" fmla="*/ 24 w 70"/>
                <a:gd name="T23" fmla="*/ 60 h 133"/>
                <a:gd name="T24" fmla="*/ 20 w 70"/>
                <a:gd name="T25" fmla="*/ 68 h 133"/>
                <a:gd name="T26" fmla="*/ 16 w 70"/>
                <a:gd name="T27" fmla="*/ 78 h 133"/>
                <a:gd name="T28" fmla="*/ 12 w 70"/>
                <a:gd name="T29" fmla="*/ 89 h 133"/>
                <a:gd name="T30" fmla="*/ 9 w 70"/>
                <a:gd name="T31" fmla="*/ 101 h 133"/>
                <a:gd name="T32" fmla="*/ 4 w 70"/>
                <a:gd name="T33" fmla="*/ 115 h 133"/>
                <a:gd name="T34" fmla="*/ 0 w 70"/>
                <a:gd name="T35" fmla="*/ 132 h 133"/>
                <a:gd name="T36" fmla="*/ 3 w 70"/>
                <a:gd name="T37" fmla="*/ 132 h 133"/>
                <a:gd name="T38" fmla="*/ 8 w 70"/>
                <a:gd name="T39" fmla="*/ 117 h 133"/>
                <a:gd name="T40" fmla="*/ 12 w 70"/>
                <a:gd name="T41" fmla="*/ 103 h 133"/>
                <a:gd name="T42" fmla="*/ 16 w 70"/>
                <a:gd name="T43" fmla="*/ 90 h 133"/>
                <a:gd name="T44" fmla="*/ 20 w 70"/>
                <a:gd name="T45" fmla="*/ 79 h 133"/>
                <a:gd name="T46" fmla="*/ 24 w 70"/>
                <a:gd name="T47" fmla="*/ 70 h 133"/>
                <a:gd name="T48" fmla="*/ 27 w 70"/>
                <a:gd name="T49" fmla="*/ 61 h 133"/>
                <a:gd name="T50" fmla="*/ 31 w 70"/>
                <a:gd name="T51" fmla="*/ 54 h 133"/>
                <a:gd name="T52" fmla="*/ 34 w 70"/>
                <a:gd name="T53" fmla="*/ 47 h 133"/>
                <a:gd name="T54" fmla="*/ 38 w 70"/>
                <a:gd name="T55" fmla="*/ 41 h 133"/>
                <a:gd name="T56" fmla="*/ 42 w 70"/>
                <a:gd name="T57" fmla="*/ 35 h 133"/>
                <a:gd name="T58" fmla="*/ 46 w 70"/>
                <a:gd name="T59" fmla="*/ 30 h 133"/>
                <a:gd name="T60" fmla="*/ 50 w 70"/>
                <a:gd name="T61" fmla="*/ 25 h 133"/>
                <a:gd name="T62" fmla="*/ 54 w 70"/>
                <a:gd name="T63" fmla="*/ 20 h 133"/>
                <a:gd name="T64" fmla="*/ 59 w 70"/>
                <a:gd name="T65" fmla="*/ 15 h 133"/>
                <a:gd name="T66" fmla="*/ 64 w 70"/>
                <a:gd name="T67" fmla="*/ 9 h 133"/>
                <a:gd name="T68" fmla="*/ 69 w 70"/>
                <a:gd name="T69" fmla="*/ 3 h 133"/>
                <a:gd name="T70" fmla="*/ 66 w 70"/>
                <a:gd name="T71" fmla="*/ 0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133"/>
                <a:gd name="T110" fmla="*/ 70 w 70"/>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133">
                  <a:moveTo>
                    <a:pt x="66" y="0"/>
                  </a:moveTo>
                  <a:lnTo>
                    <a:pt x="66" y="0"/>
                  </a:lnTo>
                  <a:lnTo>
                    <a:pt x="61" y="7"/>
                  </a:lnTo>
                  <a:lnTo>
                    <a:pt x="56" y="13"/>
                  </a:lnTo>
                  <a:lnTo>
                    <a:pt x="52" y="18"/>
                  </a:lnTo>
                  <a:lnTo>
                    <a:pt x="47" y="23"/>
                  </a:lnTo>
                  <a:lnTo>
                    <a:pt x="43" y="28"/>
                  </a:lnTo>
                  <a:lnTo>
                    <a:pt x="39" y="33"/>
                  </a:lnTo>
                  <a:lnTo>
                    <a:pt x="35" y="39"/>
                  </a:lnTo>
                  <a:lnTo>
                    <a:pt x="32" y="45"/>
                  </a:lnTo>
                  <a:lnTo>
                    <a:pt x="28" y="52"/>
                  </a:lnTo>
                  <a:lnTo>
                    <a:pt x="24" y="60"/>
                  </a:lnTo>
                  <a:lnTo>
                    <a:pt x="20" y="68"/>
                  </a:lnTo>
                  <a:lnTo>
                    <a:pt x="16" y="78"/>
                  </a:lnTo>
                  <a:lnTo>
                    <a:pt x="12" y="89"/>
                  </a:lnTo>
                  <a:lnTo>
                    <a:pt x="9" y="101"/>
                  </a:lnTo>
                  <a:lnTo>
                    <a:pt x="4" y="115"/>
                  </a:lnTo>
                  <a:lnTo>
                    <a:pt x="0" y="132"/>
                  </a:lnTo>
                  <a:lnTo>
                    <a:pt x="3" y="132"/>
                  </a:lnTo>
                  <a:lnTo>
                    <a:pt x="8" y="117"/>
                  </a:lnTo>
                  <a:lnTo>
                    <a:pt x="12" y="103"/>
                  </a:lnTo>
                  <a:lnTo>
                    <a:pt x="16" y="90"/>
                  </a:lnTo>
                  <a:lnTo>
                    <a:pt x="20" y="79"/>
                  </a:lnTo>
                  <a:lnTo>
                    <a:pt x="24" y="70"/>
                  </a:lnTo>
                  <a:lnTo>
                    <a:pt x="27" y="61"/>
                  </a:lnTo>
                  <a:lnTo>
                    <a:pt x="31" y="54"/>
                  </a:lnTo>
                  <a:lnTo>
                    <a:pt x="34" y="47"/>
                  </a:lnTo>
                  <a:lnTo>
                    <a:pt x="38" y="41"/>
                  </a:lnTo>
                  <a:lnTo>
                    <a:pt x="42" y="35"/>
                  </a:lnTo>
                  <a:lnTo>
                    <a:pt x="46" y="30"/>
                  </a:lnTo>
                  <a:lnTo>
                    <a:pt x="50" y="25"/>
                  </a:lnTo>
                  <a:lnTo>
                    <a:pt x="54" y="20"/>
                  </a:lnTo>
                  <a:lnTo>
                    <a:pt x="59" y="15"/>
                  </a:lnTo>
                  <a:lnTo>
                    <a:pt x="64" y="9"/>
                  </a:lnTo>
                  <a:lnTo>
                    <a:pt x="69" y="3"/>
                  </a:lnTo>
                  <a:lnTo>
                    <a:pt x="66" y="0"/>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3" name="Freeform 31"/>
            <p:cNvSpPr>
              <a:spLocks/>
            </p:cNvSpPr>
            <p:nvPr/>
          </p:nvSpPr>
          <p:spPr bwMode="auto">
            <a:xfrm>
              <a:off x="976" y="1825"/>
              <a:ext cx="149" cy="56"/>
            </a:xfrm>
            <a:custGeom>
              <a:avLst/>
              <a:gdLst>
                <a:gd name="T0" fmla="*/ 148 w 149"/>
                <a:gd name="T1" fmla="*/ 4 h 56"/>
                <a:gd name="T2" fmla="*/ 148 w 149"/>
                <a:gd name="T3" fmla="*/ 4 h 56"/>
                <a:gd name="T4" fmla="*/ 139 w 149"/>
                <a:gd name="T5" fmla="*/ 2 h 56"/>
                <a:gd name="T6" fmla="*/ 130 w 149"/>
                <a:gd name="T7" fmla="*/ 1 h 56"/>
                <a:gd name="T8" fmla="*/ 121 w 149"/>
                <a:gd name="T9" fmla="*/ 0 h 56"/>
                <a:gd name="T10" fmla="*/ 111 w 149"/>
                <a:gd name="T11" fmla="*/ 0 h 56"/>
                <a:gd name="T12" fmla="*/ 102 w 149"/>
                <a:gd name="T13" fmla="*/ 1 h 56"/>
                <a:gd name="T14" fmla="*/ 91 w 149"/>
                <a:gd name="T15" fmla="*/ 2 h 56"/>
                <a:gd name="T16" fmla="*/ 82 w 149"/>
                <a:gd name="T17" fmla="*/ 4 h 56"/>
                <a:gd name="T18" fmla="*/ 72 w 149"/>
                <a:gd name="T19" fmla="*/ 6 h 56"/>
                <a:gd name="T20" fmla="*/ 62 w 149"/>
                <a:gd name="T21" fmla="*/ 9 h 56"/>
                <a:gd name="T22" fmla="*/ 52 w 149"/>
                <a:gd name="T23" fmla="*/ 13 h 56"/>
                <a:gd name="T24" fmla="*/ 42 w 149"/>
                <a:gd name="T25" fmla="*/ 17 h 56"/>
                <a:gd name="T26" fmla="*/ 33 w 149"/>
                <a:gd name="T27" fmla="*/ 23 h 56"/>
                <a:gd name="T28" fmla="*/ 24 w 149"/>
                <a:gd name="T29" fmla="*/ 29 h 56"/>
                <a:gd name="T30" fmla="*/ 16 w 149"/>
                <a:gd name="T31" fmla="*/ 36 h 56"/>
                <a:gd name="T32" fmla="*/ 8 w 149"/>
                <a:gd name="T33" fmla="*/ 43 h 56"/>
                <a:gd name="T34" fmla="*/ 0 w 149"/>
                <a:gd name="T35" fmla="*/ 52 h 56"/>
                <a:gd name="T36" fmla="*/ 3 w 149"/>
                <a:gd name="T37" fmla="*/ 55 h 56"/>
                <a:gd name="T38" fmla="*/ 10 w 149"/>
                <a:gd name="T39" fmla="*/ 46 h 56"/>
                <a:gd name="T40" fmla="*/ 18 w 149"/>
                <a:gd name="T41" fmla="*/ 39 h 56"/>
                <a:gd name="T42" fmla="*/ 26 w 149"/>
                <a:gd name="T43" fmla="*/ 32 h 56"/>
                <a:gd name="T44" fmla="*/ 34 w 149"/>
                <a:gd name="T45" fmla="*/ 26 h 56"/>
                <a:gd name="T46" fmla="*/ 44 w 149"/>
                <a:gd name="T47" fmla="*/ 21 h 56"/>
                <a:gd name="T48" fmla="*/ 53 w 149"/>
                <a:gd name="T49" fmla="*/ 16 h 56"/>
                <a:gd name="T50" fmla="*/ 63 w 149"/>
                <a:gd name="T51" fmla="*/ 13 h 56"/>
                <a:gd name="T52" fmla="*/ 72 w 149"/>
                <a:gd name="T53" fmla="*/ 9 h 56"/>
                <a:gd name="T54" fmla="*/ 82 w 149"/>
                <a:gd name="T55" fmla="*/ 7 h 56"/>
                <a:gd name="T56" fmla="*/ 92 w 149"/>
                <a:gd name="T57" fmla="*/ 5 h 56"/>
                <a:gd name="T58" fmla="*/ 102 w 149"/>
                <a:gd name="T59" fmla="*/ 4 h 56"/>
                <a:gd name="T60" fmla="*/ 111 w 149"/>
                <a:gd name="T61" fmla="*/ 4 h 56"/>
                <a:gd name="T62" fmla="*/ 121 w 149"/>
                <a:gd name="T63" fmla="*/ 4 h 56"/>
                <a:gd name="T64" fmla="*/ 130 w 149"/>
                <a:gd name="T65" fmla="*/ 5 h 56"/>
                <a:gd name="T66" fmla="*/ 138 w 149"/>
                <a:gd name="T67" fmla="*/ 6 h 56"/>
                <a:gd name="T68" fmla="*/ 147 w 149"/>
                <a:gd name="T69" fmla="*/ 7 h 56"/>
                <a:gd name="T70" fmla="*/ 148 w 149"/>
                <a:gd name="T71" fmla="*/ 4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56"/>
                <a:gd name="T110" fmla="*/ 149 w 149"/>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56">
                  <a:moveTo>
                    <a:pt x="148" y="4"/>
                  </a:moveTo>
                  <a:lnTo>
                    <a:pt x="148" y="4"/>
                  </a:lnTo>
                  <a:lnTo>
                    <a:pt x="139" y="2"/>
                  </a:lnTo>
                  <a:lnTo>
                    <a:pt x="130" y="1"/>
                  </a:lnTo>
                  <a:lnTo>
                    <a:pt x="121" y="0"/>
                  </a:lnTo>
                  <a:lnTo>
                    <a:pt x="111" y="0"/>
                  </a:lnTo>
                  <a:lnTo>
                    <a:pt x="102" y="1"/>
                  </a:lnTo>
                  <a:lnTo>
                    <a:pt x="91" y="2"/>
                  </a:lnTo>
                  <a:lnTo>
                    <a:pt x="82" y="4"/>
                  </a:lnTo>
                  <a:lnTo>
                    <a:pt x="72" y="6"/>
                  </a:lnTo>
                  <a:lnTo>
                    <a:pt x="62" y="9"/>
                  </a:lnTo>
                  <a:lnTo>
                    <a:pt x="52" y="13"/>
                  </a:lnTo>
                  <a:lnTo>
                    <a:pt x="42" y="17"/>
                  </a:lnTo>
                  <a:lnTo>
                    <a:pt x="33" y="23"/>
                  </a:lnTo>
                  <a:lnTo>
                    <a:pt x="24" y="29"/>
                  </a:lnTo>
                  <a:lnTo>
                    <a:pt x="16" y="36"/>
                  </a:lnTo>
                  <a:lnTo>
                    <a:pt x="8" y="43"/>
                  </a:lnTo>
                  <a:lnTo>
                    <a:pt x="0" y="52"/>
                  </a:lnTo>
                  <a:lnTo>
                    <a:pt x="3" y="55"/>
                  </a:lnTo>
                  <a:lnTo>
                    <a:pt x="10" y="46"/>
                  </a:lnTo>
                  <a:lnTo>
                    <a:pt x="18" y="39"/>
                  </a:lnTo>
                  <a:lnTo>
                    <a:pt x="26" y="32"/>
                  </a:lnTo>
                  <a:lnTo>
                    <a:pt x="34" y="26"/>
                  </a:lnTo>
                  <a:lnTo>
                    <a:pt x="44" y="21"/>
                  </a:lnTo>
                  <a:lnTo>
                    <a:pt x="53" y="16"/>
                  </a:lnTo>
                  <a:lnTo>
                    <a:pt x="63" y="13"/>
                  </a:lnTo>
                  <a:lnTo>
                    <a:pt x="72" y="9"/>
                  </a:lnTo>
                  <a:lnTo>
                    <a:pt x="82" y="7"/>
                  </a:lnTo>
                  <a:lnTo>
                    <a:pt x="92" y="5"/>
                  </a:lnTo>
                  <a:lnTo>
                    <a:pt x="102" y="4"/>
                  </a:lnTo>
                  <a:lnTo>
                    <a:pt x="111" y="4"/>
                  </a:lnTo>
                  <a:lnTo>
                    <a:pt x="121" y="4"/>
                  </a:lnTo>
                  <a:lnTo>
                    <a:pt x="130" y="5"/>
                  </a:lnTo>
                  <a:lnTo>
                    <a:pt x="138" y="6"/>
                  </a:lnTo>
                  <a:lnTo>
                    <a:pt x="147" y="7"/>
                  </a:lnTo>
                  <a:lnTo>
                    <a:pt x="148" y="4"/>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4" name="Freeform 32"/>
            <p:cNvSpPr>
              <a:spLocks/>
            </p:cNvSpPr>
            <p:nvPr/>
          </p:nvSpPr>
          <p:spPr bwMode="auto">
            <a:xfrm>
              <a:off x="1123" y="1816"/>
              <a:ext cx="90" cy="22"/>
            </a:xfrm>
            <a:custGeom>
              <a:avLst/>
              <a:gdLst>
                <a:gd name="T0" fmla="*/ 88 w 90"/>
                <a:gd name="T1" fmla="*/ 0 h 22"/>
                <a:gd name="T2" fmla="*/ 86 w 90"/>
                <a:gd name="T3" fmla="*/ 1 h 22"/>
                <a:gd name="T4" fmla="*/ 84 w 90"/>
                <a:gd name="T5" fmla="*/ 3 h 22"/>
                <a:gd name="T6" fmla="*/ 81 w 90"/>
                <a:gd name="T7" fmla="*/ 6 h 22"/>
                <a:gd name="T8" fmla="*/ 78 w 90"/>
                <a:gd name="T9" fmla="*/ 9 h 22"/>
                <a:gd name="T10" fmla="*/ 74 w 90"/>
                <a:gd name="T11" fmla="*/ 11 h 22"/>
                <a:gd name="T12" fmla="*/ 70 w 90"/>
                <a:gd name="T13" fmla="*/ 13 h 22"/>
                <a:gd name="T14" fmla="*/ 66 w 90"/>
                <a:gd name="T15" fmla="*/ 14 h 22"/>
                <a:gd name="T16" fmla="*/ 61 w 90"/>
                <a:gd name="T17" fmla="*/ 16 h 22"/>
                <a:gd name="T18" fmla="*/ 55 w 90"/>
                <a:gd name="T19" fmla="*/ 17 h 22"/>
                <a:gd name="T20" fmla="*/ 50 w 90"/>
                <a:gd name="T21" fmla="*/ 17 h 22"/>
                <a:gd name="T22" fmla="*/ 44 w 90"/>
                <a:gd name="T23" fmla="*/ 18 h 22"/>
                <a:gd name="T24" fmla="*/ 37 w 90"/>
                <a:gd name="T25" fmla="*/ 18 h 22"/>
                <a:gd name="T26" fmla="*/ 30 w 90"/>
                <a:gd name="T27" fmla="*/ 18 h 22"/>
                <a:gd name="T28" fmla="*/ 24 w 90"/>
                <a:gd name="T29" fmla="*/ 17 h 22"/>
                <a:gd name="T30" fmla="*/ 16 w 90"/>
                <a:gd name="T31" fmla="*/ 16 h 22"/>
                <a:gd name="T32" fmla="*/ 8 w 90"/>
                <a:gd name="T33" fmla="*/ 14 h 22"/>
                <a:gd name="T34" fmla="*/ 1 w 90"/>
                <a:gd name="T35" fmla="*/ 13 h 22"/>
                <a:gd name="T36" fmla="*/ 0 w 90"/>
                <a:gd name="T37" fmla="*/ 16 h 22"/>
                <a:gd name="T38" fmla="*/ 8 w 90"/>
                <a:gd name="T39" fmla="*/ 18 h 22"/>
                <a:gd name="T40" fmla="*/ 16 w 90"/>
                <a:gd name="T41" fmla="*/ 20 h 22"/>
                <a:gd name="T42" fmla="*/ 23 w 90"/>
                <a:gd name="T43" fmla="*/ 21 h 22"/>
                <a:gd name="T44" fmla="*/ 30 w 90"/>
                <a:gd name="T45" fmla="*/ 21 h 22"/>
                <a:gd name="T46" fmla="*/ 37 w 90"/>
                <a:gd name="T47" fmla="*/ 21 h 22"/>
                <a:gd name="T48" fmla="*/ 44 w 90"/>
                <a:gd name="T49" fmla="*/ 21 h 22"/>
                <a:gd name="T50" fmla="*/ 50 w 90"/>
                <a:gd name="T51" fmla="*/ 21 h 22"/>
                <a:gd name="T52" fmla="*/ 56 w 90"/>
                <a:gd name="T53" fmla="*/ 20 h 22"/>
                <a:gd name="T54" fmla="*/ 61 w 90"/>
                <a:gd name="T55" fmla="*/ 19 h 22"/>
                <a:gd name="T56" fmla="*/ 66 w 90"/>
                <a:gd name="T57" fmla="*/ 18 h 22"/>
                <a:gd name="T58" fmla="*/ 71 w 90"/>
                <a:gd name="T59" fmla="*/ 16 h 22"/>
                <a:gd name="T60" fmla="*/ 75 w 90"/>
                <a:gd name="T61" fmla="*/ 14 h 22"/>
                <a:gd name="T62" fmla="*/ 80 w 90"/>
                <a:gd name="T63" fmla="*/ 12 h 22"/>
                <a:gd name="T64" fmla="*/ 83 w 90"/>
                <a:gd name="T65" fmla="*/ 9 h 22"/>
                <a:gd name="T66" fmla="*/ 86 w 90"/>
                <a:gd name="T67" fmla="*/ 6 h 22"/>
                <a:gd name="T68" fmla="*/ 89 w 90"/>
                <a:gd name="T69" fmla="*/ 3 h 22"/>
                <a:gd name="T70" fmla="*/ 87 w 90"/>
                <a:gd name="T71" fmla="*/ 4 h 22"/>
                <a:gd name="T72" fmla="*/ 88 w 90"/>
                <a:gd name="T73" fmla="*/ 0 h 22"/>
                <a:gd name="T74" fmla="*/ 87 w 90"/>
                <a:gd name="T75" fmla="*/ 0 h 22"/>
                <a:gd name="T76" fmla="*/ 86 w 90"/>
                <a:gd name="T77" fmla="*/ 1 h 22"/>
                <a:gd name="T78" fmla="*/ 88 w 90"/>
                <a:gd name="T79" fmla="*/ 0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22"/>
                <a:gd name="T122" fmla="*/ 90 w 90"/>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22">
                  <a:moveTo>
                    <a:pt x="88" y="0"/>
                  </a:moveTo>
                  <a:lnTo>
                    <a:pt x="86" y="1"/>
                  </a:lnTo>
                  <a:lnTo>
                    <a:pt x="84" y="3"/>
                  </a:lnTo>
                  <a:lnTo>
                    <a:pt x="81" y="6"/>
                  </a:lnTo>
                  <a:lnTo>
                    <a:pt x="78" y="9"/>
                  </a:lnTo>
                  <a:lnTo>
                    <a:pt x="74" y="11"/>
                  </a:lnTo>
                  <a:lnTo>
                    <a:pt x="70" y="13"/>
                  </a:lnTo>
                  <a:lnTo>
                    <a:pt x="66" y="14"/>
                  </a:lnTo>
                  <a:lnTo>
                    <a:pt x="61" y="16"/>
                  </a:lnTo>
                  <a:lnTo>
                    <a:pt x="55" y="17"/>
                  </a:lnTo>
                  <a:lnTo>
                    <a:pt x="50" y="17"/>
                  </a:lnTo>
                  <a:lnTo>
                    <a:pt x="44" y="18"/>
                  </a:lnTo>
                  <a:lnTo>
                    <a:pt x="37" y="18"/>
                  </a:lnTo>
                  <a:lnTo>
                    <a:pt x="30" y="18"/>
                  </a:lnTo>
                  <a:lnTo>
                    <a:pt x="24" y="17"/>
                  </a:lnTo>
                  <a:lnTo>
                    <a:pt x="16" y="16"/>
                  </a:lnTo>
                  <a:lnTo>
                    <a:pt x="8" y="14"/>
                  </a:lnTo>
                  <a:lnTo>
                    <a:pt x="1" y="13"/>
                  </a:lnTo>
                  <a:lnTo>
                    <a:pt x="0" y="16"/>
                  </a:lnTo>
                  <a:lnTo>
                    <a:pt x="8" y="18"/>
                  </a:lnTo>
                  <a:lnTo>
                    <a:pt x="16" y="20"/>
                  </a:lnTo>
                  <a:lnTo>
                    <a:pt x="23" y="21"/>
                  </a:lnTo>
                  <a:lnTo>
                    <a:pt x="30" y="21"/>
                  </a:lnTo>
                  <a:lnTo>
                    <a:pt x="37" y="21"/>
                  </a:lnTo>
                  <a:lnTo>
                    <a:pt x="44" y="21"/>
                  </a:lnTo>
                  <a:lnTo>
                    <a:pt x="50" y="21"/>
                  </a:lnTo>
                  <a:lnTo>
                    <a:pt x="56" y="20"/>
                  </a:lnTo>
                  <a:lnTo>
                    <a:pt x="61" y="19"/>
                  </a:lnTo>
                  <a:lnTo>
                    <a:pt x="66" y="18"/>
                  </a:lnTo>
                  <a:lnTo>
                    <a:pt x="71" y="16"/>
                  </a:lnTo>
                  <a:lnTo>
                    <a:pt x="75" y="14"/>
                  </a:lnTo>
                  <a:lnTo>
                    <a:pt x="80" y="12"/>
                  </a:lnTo>
                  <a:lnTo>
                    <a:pt x="83" y="9"/>
                  </a:lnTo>
                  <a:lnTo>
                    <a:pt x="86" y="6"/>
                  </a:lnTo>
                  <a:lnTo>
                    <a:pt x="89" y="3"/>
                  </a:lnTo>
                  <a:lnTo>
                    <a:pt x="87" y="4"/>
                  </a:lnTo>
                  <a:lnTo>
                    <a:pt x="88" y="0"/>
                  </a:lnTo>
                  <a:lnTo>
                    <a:pt x="87" y="0"/>
                  </a:lnTo>
                  <a:lnTo>
                    <a:pt x="86" y="1"/>
                  </a:lnTo>
                  <a:lnTo>
                    <a:pt x="88"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5" name="Freeform 33"/>
            <p:cNvSpPr>
              <a:spLocks/>
            </p:cNvSpPr>
            <p:nvPr/>
          </p:nvSpPr>
          <p:spPr bwMode="auto">
            <a:xfrm>
              <a:off x="1210" y="1789"/>
              <a:ext cx="77" cy="33"/>
            </a:xfrm>
            <a:custGeom>
              <a:avLst/>
              <a:gdLst>
                <a:gd name="T0" fmla="*/ 74 w 77"/>
                <a:gd name="T1" fmla="*/ 0 h 33"/>
                <a:gd name="T2" fmla="*/ 74 w 77"/>
                <a:gd name="T3" fmla="*/ 0 h 33"/>
                <a:gd name="T4" fmla="*/ 70 w 77"/>
                <a:gd name="T5" fmla="*/ 3 h 33"/>
                <a:gd name="T6" fmla="*/ 65 w 77"/>
                <a:gd name="T7" fmla="*/ 7 h 33"/>
                <a:gd name="T8" fmla="*/ 61 w 77"/>
                <a:gd name="T9" fmla="*/ 10 h 33"/>
                <a:gd name="T10" fmla="*/ 57 w 77"/>
                <a:gd name="T11" fmla="*/ 13 h 33"/>
                <a:gd name="T12" fmla="*/ 52 w 77"/>
                <a:gd name="T13" fmla="*/ 16 h 33"/>
                <a:gd name="T14" fmla="*/ 47 w 77"/>
                <a:gd name="T15" fmla="*/ 18 h 33"/>
                <a:gd name="T16" fmla="*/ 42 w 77"/>
                <a:gd name="T17" fmla="*/ 20 h 33"/>
                <a:gd name="T18" fmla="*/ 37 w 77"/>
                <a:gd name="T19" fmla="*/ 22 h 33"/>
                <a:gd name="T20" fmla="*/ 32 w 77"/>
                <a:gd name="T21" fmla="*/ 24 h 33"/>
                <a:gd name="T22" fmla="*/ 27 w 77"/>
                <a:gd name="T23" fmla="*/ 25 h 33"/>
                <a:gd name="T24" fmla="*/ 22 w 77"/>
                <a:gd name="T25" fmla="*/ 27 h 33"/>
                <a:gd name="T26" fmla="*/ 18 w 77"/>
                <a:gd name="T27" fmla="*/ 27 h 33"/>
                <a:gd name="T28" fmla="*/ 13 w 77"/>
                <a:gd name="T29" fmla="*/ 28 h 33"/>
                <a:gd name="T30" fmla="*/ 9 w 77"/>
                <a:gd name="T31" fmla="*/ 28 h 33"/>
                <a:gd name="T32" fmla="*/ 5 w 77"/>
                <a:gd name="T33" fmla="*/ 28 h 33"/>
                <a:gd name="T34" fmla="*/ 1 w 77"/>
                <a:gd name="T35" fmla="*/ 27 h 33"/>
                <a:gd name="T36" fmla="*/ 0 w 77"/>
                <a:gd name="T37" fmla="*/ 31 h 33"/>
                <a:gd name="T38" fmla="*/ 4 w 77"/>
                <a:gd name="T39" fmla="*/ 31 h 33"/>
                <a:gd name="T40" fmla="*/ 9 w 77"/>
                <a:gd name="T41" fmla="*/ 32 h 33"/>
                <a:gd name="T42" fmla="*/ 13 w 77"/>
                <a:gd name="T43" fmla="*/ 31 h 33"/>
                <a:gd name="T44" fmla="*/ 18 w 77"/>
                <a:gd name="T45" fmla="*/ 31 h 33"/>
                <a:gd name="T46" fmla="*/ 23 w 77"/>
                <a:gd name="T47" fmla="*/ 30 h 33"/>
                <a:gd name="T48" fmla="*/ 28 w 77"/>
                <a:gd name="T49" fmla="*/ 29 h 33"/>
                <a:gd name="T50" fmla="*/ 33 w 77"/>
                <a:gd name="T51" fmla="*/ 28 h 33"/>
                <a:gd name="T52" fmla="*/ 39 w 77"/>
                <a:gd name="T53" fmla="*/ 26 h 33"/>
                <a:gd name="T54" fmla="*/ 43 w 77"/>
                <a:gd name="T55" fmla="*/ 24 h 33"/>
                <a:gd name="T56" fmla="*/ 48 w 77"/>
                <a:gd name="T57" fmla="*/ 22 h 33"/>
                <a:gd name="T58" fmla="*/ 53 w 77"/>
                <a:gd name="T59" fmla="*/ 19 h 33"/>
                <a:gd name="T60" fmla="*/ 58 w 77"/>
                <a:gd name="T61" fmla="*/ 16 h 33"/>
                <a:gd name="T62" fmla="*/ 63 w 77"/>
                <a:gd name="T63" fmla="*/ 13 h 33"/>
                <a:gd name="T64" fmla="*/ 67 w 77"/>
                <a:gd name="T65" fmla="*/ 10 h 33"/>
                <a:gd name="T66" fmla="*/ 72 w 77"/>
                <a:gd name="T67" fmla="*/ 6 h 33"/>
                <a:gd name="T68" fmla="*/ 76 w 77"/>
                <a:gd name="T69" fmla="*/ 2 h 33"/>
                <a:gd name="T70" fmla="*/ 74 w 77"/>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33"/>
                <a:gd name="T110" fmla="*/ 77 w 77"/>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33">
                  <a:moveTo>
                    <a:pt x="74" y="0"/>
                  </a:moveTo>
                  <a:lnTo>
                    <a:pt x="74" y="0"/>
                  </a:lnTo>
                  <a:lnTo>
                    <a:pt x="70" y="3"/>
                  </a:lnTo>
                  <a:lnTo>
                    <a:pt x="65" y="7"/>
                  </a:lnTo>
                  <a:lnTo>
                    <a:pt x="61" y="10"/>
                  </a:lnTo>
                  <a:lnTo>
                    <a:pt x="57" y="13"/>
                  </a:lnTo>
                  <a:lnTo>
                    <a:pt x="52" y="16"/>
                  </a:lnTo>
                  <a:lnTo>
                    <a:pt x="47" y="18"/>
                  </a:lnTo>
                  <a:lnTo>
                    <a:pt x="42" y="20"/>
                  </a:lnTo>
                  <a:lnTo>
                    <a:pt x="37" y="22"/>
                  </a:lnTo>
                  <a:lnTo>
                    <a:pt x="32" y="24"/>
                  </a:lnTo>
                  <a:lnTo>
                    <a:pt x="27" y="25"/>
                  </a:lnTo>
                  <a:lnTo>
                    <a:pt x="22" y="27"/>
                  </a:lnTo>
                  <a:lnTo>
                    <a:pt x="18" y="27"/>
                  </a:lnTo>
                  <a:lnTo>
                    <a:pt x="13" y="28"/>
                  </a:lnTo>
                  <a:lnTo>
                    <a:pt x="9" y="28"/>
                  </a:lnTo>
                  <a:lnTo>
                    <a:pt x="5" y="28"/>
                  </a:lnTo>
                  <a:lnTo>
                    <a:pt x="1" y="27"/>
                  </a:lnTo>
                  <a:lnTo>
                    <a:pt x="0" y="31"/>
                  </a:lnTo>
                  <a:lnTo>
                    <a:pt x="4" y="31"/>
                  </a:lnTo>
                  <a:lnTo>
                    <a:pt x="9" y="32"/>
                  </a:lnTo>
                  <a:lnTo>
                    <a:pt x="13" y="31"/>
                  </a:lnTo>
                  <a:lnTo>
                    <a:pt x="18" y="31"/>
                  </a:lnTo>
                  <a:lnTo>
                    <a:pt x="23" y="30"/>
                  </a:lnTo>
                  <a:lnTo>
                    <a:pt x="28" y="29"/>
                  </a:lnTo>
                  <a:lnTo>
                    <a:pt x="33" y="28"/>
                  </a:lnTo>
                  <a:lnTo>
                    <a:pt x="39" y="26"/>
                  </a:lnTo>
                  <a:lnTo>
                    <a:pt x="43" y="24"/>
                  </a:lnTo>
                  <a:lnTo>
                    <a:pt x="48" y="22"/>
                  </a:lnTo>
                  <a:lnTo>
                    <a:pt x="53" y="19"/>
                  </a:lnTo>
                  <a:lnTo>
                    <a:pt x="58" y="16"/>
                  </a:lnTo>
                  <a:lnTo>
                    <a:pt x="63" y="13"/>
                  </a:lnTo>
                  <a:lnTo>
                    <a:pt x="67" y="10"/>
                  </a:lnTo>
                  <a:lnTo>
                    <a:pt x="72" y="6"/>
                  </a:lnTo>
                  <a:lnTo>
                    <a:pt x="76" y="2"/>
                  </a:lnTo>
                  <a:lnTo>
                    <a:pt x="74" y="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6" name="Freeform 34"/>
            <p:cNvSpPr>
              <a:spLocks/>
            </p:cNvSpPr>
            <p:nvPr/>
          </p:nvSpPr>
          <p:spPr bwMode="auto">
            <a:xfrm>
              <a:off x="1271" y="1730"/>
              <a:ext cx="25" cy="62"/>
            </a:xfrm>
            <a:custGeom>
              <a:avLst/>
              <a:gdLst>
                <a:gd name="T0" fmla="*/ 2 w 25"/>
                <a:gd name="T1" fmla="*/ 4 h 62"/>
                <a:gd name="T2" fmla="*/ 0 w 25"/>
                <a:gd name="T3" fmla="*/ 3 h 62"/>
                <a:gd name="T4" fmla="*/ 4 w 25"/>
                <a:gd name="T5" fmla="*/ 10 h 62"/>
                <a:gd name="T6" fmla="*/ 8 w 25"/>
                <a:gd name="T7" fmla="*/ 17 h 62"/>
                <a:gd name="T8" fmla="*/ 13 w 25"/>
                <a:gd name="T9" fmla="*/ 24 h 62"/>
                <a:gd name="T10" fmla="*/ 18 w 25"/>
                <a:gd name="T11" fmla="*/ 30 h 62"/>
                <a:gd name="T12" fmla="*/ 20 w 25"/>
                <a:gd name="T13" fmla="*/ 37 h 62"/>
                <a:gd name="T14" fmla="*/ 21 w 25"/>
                <a:gd name="T15" fmla="*/ 44 h 62"/>
                <a:gd name="T16" fmla="*/ 19 w 25"/>
                <a:gd name="T17" fmla="*/ 51 h 62"/>
                <a:gd name="T18" fmla="*/ 13 w 25"/>
                <a:gd name="T19" fmla="*/ 59 h 62"/>
                <a:gd name="T20" fmla="*/ 15 w 25"/>
                <a:gd name="T21" fmla="*/ 61 h 62"/>
                <a:gd name="T22" fmla="*/ 22 w 25"/>
                <a:gd name="T23" fmla="*/ 53 h 62"/>
                <a:gd name="T24" fmla="*/ 24 w 25"/>
                <a:gd name="T25" fmla="*/ 45 h 62"/>
                <a:gd name="T26" fmla="*/ 23 w 25"/>
                <a:gd name="T27" fmla="*/ 36 h 62"/>
                <a:gd name="T28" fmla="*/ 20 w 25"/>
                <a:gd name="T29" fmla="*/ 29 h 62"/>
                <a:gd name="T30" fmla="*/ 16 w 25"/>
                <a:gd name="T31" fmla="*/ 21 h 62"/>
                <a:gd name="T32" fmla="*/ 11 w 25"/>
                <a:gd name="T33" fmla="*/ 14 h 62"/>
                <a:gd name="T34" fmla="*/ 6 w 25"/>
                <a:gd name="T35" fmla="*/ 7 h 62"/>
                <a:gd name="T36" fmla="*/ 3 w 25"/>
                <a:gd name="T37" fmla="*/ 1 h 62"/>
                <a:gd name="T38" fmla="*/ 2 w 25"/>
                <a:gd name="T39" fmla="*/ 0 h 62"/>
                <a:gd name="T40" fmla="*/ 3 w 25"/>
                <a:gd name="T41" fmla="*/ 1 h 62"/>
                <a:gd name="T42" fmla="*/ 2 w 25"/>
                <a:gd name="T43" fmla="*/ 0 h 62"/>
                <a:gd name="T44" fmla="*/ 2 w 25"/>
                <a:gd name="T45" fmla="*/ 4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62"/>
                <a:gd name="T71" fmla="*/ 25 w 25"/>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62">
                  <a:moveTo>
                    <a:pt x="2" y="4"/>
                  </a:moveTo>
                  <a:lnTo>
                    <a:pt x="0" y="3"/>
                  </a:lnTo>
                  <a:lnTo>
                    <a:pt x="4" y="10"/>
                  </a:lnTo>
                  <a:lnTo>
                    <a:pt x="8" y="17"/>
                  </a:lnTo>
                  <a:lnTo>
                    <a:pt x="13" y="24"/>
                  </a:lnTo>
                  <a:lnTo>
                    <a:pt x="18" y="30"/>
                  </a:lnTo>
                  <a:lnTo>
                    <a:pt x="20" y="37"/>
                  </a:lnTo>
                  <a:lnTo>
                    <a:pt x="21" y="44"/>
                  </a:lnTo>
                  <a:lnTo>
                    <a:pt x="19" y="51"/>
                  </a:lnTo>
                  <a:lnTo>
                    <a:pt x="13" y="59"/>
                  </a:lnTo>
                  <a:lnTo>
                    <a:pt x="15" y="61"/>
                  </a:lnTo>
                  <a:lnTo>
                    <a:pt x="22" y="53"/>
                  </a:lnTo>
                  <a:lnTo>
                    <a:pt x="24" y="45"/>
                  </a:lnTo>
                  <a:lnTo>
                    <a:pt x="23" y="36"/>
                  </a:lnTo>
                  <a:lnTo>
                    <a:pt x="20" y="29"/>
                  </a:lnTo>
                  <a:lnTo>
                    <a:pt x="16" y="21"/>
                  </a:lnTo>
                  <a:lnTo>
                    <a:pt x="11" y="14"/>
                  </a:lnTo>
                  <a:lnTo>
                    <a:pt x="6" y="7"/>
                  </a:lnTo>
                  <a:lnTo>
                    <a:pt x="3" y="1"/>
                  </a:lnTo>
                  <a:lnTo>
                    <a:pt x="2" y="0"/>
                  </a:lnTo>
                  <a:lnTo>
                    <a:pt x="3" y="1"/>
                  </a:lnTo>
                  <a:lnTo>
                    <a:pt x="2" y="0"/>
                  </a:lnTo>
                  <a:lnTo>
                    <a:pt x="2" y="4"/>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7" name="Freeform 35"/>
            <p:cNvSpPr>
              <a:spLocks/>
            </p:cNvSpPr>
            <p:nvPr/>
          </p:nvSpPr>
          <p:spPr bwMode="auto">
            <a:xfrm>
              <a:off x="1225" y="1690"/>
              <a:ext cx="49" cy="45"/>
            </a:xfrm>
            <a:custGeom>
              <a:avLst/>
              <a:gdLst>
                <a:gd name="T0" fmla="*/ 0 w 49"/>
                <a:gd name="T1" fmla="*/ 1 h 45"/>
                <a:gd name="T2" fmla="*/ 0 w 49"/>
                <a:gd name="T3" fmla="*/ 1 h 45"/>
                <a:gd name="T4" fmla="*/ 2 w 49"/>
                <a:gd name="T5" fmla="*/ 8 h 45"/>
                <a:gd name="T6" fmla="*/ 7 w 49"/>
                <a:gd name="T7" fmla="*/ 16 h 45"/>
                <a:gd name="T8" fmla="*/ 13 w 49"/>
                <a:gd name="T9" fmla="*/ 24 h 45"/>
                <a:gd name="T10" fmla="*/ 19 w 49"/>
                <a:gd name="T11" fmla="*/ 30 h 45"/>
                <a:gd name="T12" fmla="*/ 27 w 49"/>
                <a:gd name="T13" fmla="*/ 36 h 45"/>
                <a:gd name="T14" fmla="*/ 34 w 49"/>
                <a:gd name="T15" fmla="*/ 41 h 45"/>
                <a:gd name="T16" fmla="*/ 42 w 49"/>
                <a:gd name="T17" fmla="*/ 43 h 45"/>
                <a:gd name="T18" fmla="*/ 48 w 49"/>
                <a:gd name="T19" fmla="*/ 44 h 45"/>
                <a:gd name="T20" fmla="*/ 48 w 49"/>
                <a:gd name="T21" fmla="*/ 40 h 45"/>
                <a:gd name="T22" fmla="*/ 42 w 49"/>
                <a:gd name="T23" fmla="*/ 39 h 45"/>
                <a:gd name="T24" fmla="*/ 36 w 49"/>
                <a:gd name="T25" fmla="*/ 37 h 45"/>
                <a:gd name="T26" fmla="*/ 29 w 49"/>
                <a:gd name="T27" fmla="*/ 33 h 45"/>
                <a:gd name="T28" fmla="*/ 21 w 49"/>
                <a:gd name="T29" fmla="*/ 27 h 45"/>
                <a:gd name="T30" fmla="*/ 15 w 49"/>
                <a:gd name="T31" fmla="*/ 21 h 45"/>
                <a:gd name="T32" fmla="*/ 9 w 49"/>
                <a:gd name="T33" fmla="*/ 14 h 45"/>
                <a:gd name="T34" fmla="*/ 5 w 49"/>
                <a:gd name="T35" fmla="*/ 7 h 45"/>
                <a:gd name="T36" fmla="*/ 3 w 49"/>
                <a:gd name="T37" fmla="*/ 0 h 45"/>
                <a:gd name="T38" fmla="*/ 0 w 49"/>
                <a:gd name="T39" fmla="*/ 1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45"/>
                <a:gd name="T62" fmla="*/ 49 w 49"/>
                <a:gd name="T63" fmla="*/ 45 h 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45">
                  <a:moveTo>
                    <a:pt x="0" y="1"/>
                  </a:moveTo>
                  <a:lnTo>
                    <a:pt x="0" y="1"/>
                  </a:lnTo>
                  <a:lnTo>
                    <a:pt x="2" y="8"/>
                  </a:lnTo>
                  <a:lnTo>
                    <a:pt x="7" y="16"/>
                  </a:lnTo>
                  <a:lnTo>
                    <a:pt x="13" y="24"/>
                  </a:lnTo>
                  <a:lnTo>
                    <a:pt x="19" y="30"/>
                  </a:lnTo>
                  <a:lnTo>
                    <a:pt x="27" y="36"/>
                  </a:lnTo>
                  <a:lnTo>
                    <a:pt x="34" y="41"/>
                  </a:lnTo>
                  <a:lnTo>
                    <a:pt x="42" y="43"/>
                  </a:lnTo>
                  <a:lnTo>
                    <a:pt x="48" y="44"/>
                  </a:lnTo>
                  <a:lnTo>
                    <a:pt x="48" y="40"/>
                  </a:lnTo>
                  <a:lnTo>
                    <a:pt x="42" y="39"/>
                  </a:lnTo>
                  <a:lnTo>
                    <a:pt x="36" y="37"/>
                  </a:lnTo>
                  <a:lnTo>
                    <a:pt x="29" y="33"/>
                  </a:lnTo>
                  <a:lnTo>
                    <a:pt x="21" y="27"/>
                  </a:lnTo>
                  <a:lnTo>
                    <a:pt x="15" y="21"/>
                  </a:lnTo>
                  <a:lnTo>
                    <a:pt x="9" y="14"/>
                  </a:lnTo>
                  <a:lnTo>
                    <a:pt x="5" y="7"/>
                  </a:lnTo>
                  <a:lnTo>
                    <a:pt x="3" y="0"/>
                  </a:lnTo>
                  <a:lnTo>
                    <a:pt x="0" y="1"/>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8" name="Freeform 36"/>
            <p:cNvSpPr>
              <a:spLocks/>
            </p:cNvSpPr>
            <p:nvPr/>
          </p:nvSpPr>
          <p:spPr bwMode="auto">
            <a:xfrm>
              <a:off x="1225" y="1658"/>
              <a:ext cx="17" cy="34"/>
            </a:xfrm>
            <a:custGeom>
              <a:avLst/>
              <a:gdLst>
                <a:gd name="T0" fmla="*/ 16 w 17"/>
                <a:gd name="T1" fmla="*/ 3 h 34"/>
                <a:gd name="T2" fmla="*/ 15 w 17"/>
                <a:gd name="T3" fmla="*/ 4 h 34"/>
                <a:gd name="T4" fmla="*/ 14 w 17"/>
                <a:gd name="T5" fmla="*/ 1 h 34"/>
                <a:gd name="T6" fmla="*/ 12 w 17"/>
                <a:gd name="T7" fmla="*/ 2 h 34"/>
                <a:gd name="T8" fmla="*/ 9 w 17"/>
                <a:gd name="T9" fmla="*/ 5 h 34"/>
                <a:gd name="T10" fmla="*/ 6 w 17"/>
                <a:gd name="T11" fmla="*/ 8 h 34"/>
                <a:gd name="T12" fmla="*/ 3 w 17"/>
                <a:gd name="T13" fmla="*/ 13 h 34"/>
                <a:gd name="T14" fmla="*/ 1 w 17"/>
                <a:gd name="T15" fmla="*/ 18 h 34"/>
                <a:gd name="T16" fmla="*/ 0 w 17"/>
                <a:gd name="T17" fmla="*/ 25 h 34"/>
                <a:gd name="T18" fmla="*/ 0 w 17"/>
                <a:gd name="T19" fmla="*/ 33 h 34"/>
                <a:gd name="T20" fmla="*/ 3 w 17"/>
                <a:gd name="T21" fmla="*/ 32 h 34"/>
                <a:gd name="T22" fmla="*/ 3 w 17"/>
                <a:gd name="T23" fmla="*/ 25 h 34"/>
                <a:gd name="T24" fmla="*/ 4 w 17"/>
                <a:gd name="T25" fmla="*/ 20 h 34"/>
                <a:gd name="T26" fmla="*/ 6 w 17"/>
                <a:gd name="T27" fmla="*/ 15 h 34"/>
                <a:gd name="T28" fmla="*/ 9 w 17"/>
                <a:gd name="T29" fmla="*/ 11 h 34"/>
                <a:gd name="T30" fmla="*/ 11 w 17"/>
                <a:gd name="T31" fmla="*/ 8 h 34"/>
                <a:gd name="T32" fmla="*/ 14 w 17"/>
                <a:gd name="T33" fmla="*/ 5 h 34"/>
                <a:gd name="T34" fmla="*/ 16 w 17"/>
                <a:gd name="T35" fmla="*/ 4 h 34"/>
                <a:gd name="T36" fmla="*/ 15 w 17"/>
                <a:gd name="T37" fmla="*/ 0 h 34"/>
                <a:gd name="T38" fmla="*/ 14 w 17"/>
                <a:gd name="T39" fmla="*/ 0 h 34"/>
                <a:gd name="T40" fmla="*/ 15 w 17"/>
                <a:gd name="T41" fmla="*/ 0 h 34"/>
                <a:gd name="T42" fmla="*/ 14 w 17"/>
                <a:gd name="T43" fmla="*/ 0 h 34"/>
                <a:gd name="T44" fmla="*/ 16 w 17"/>
                <a:gd name="T45" fmla="*/ 3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34"/>
                <a:gd name="T71" fmla="*/ 17 w 17"/>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34">
                  <a:moveTo>
                    <a:pt x="16" y="3"/>
                  </a:moveTo>
                  <a:lnTo>
                    <a:pt x="15" y="4"/>
                  </a:lnTo>
                  <a:lnTo>
                    <a:pt x="14" y="1"/>
                  </a:lnTo>
                  <a:lnTo>
                    <a:pt x="12" y="2"/>
                  </a:lnTo>
                  <a:lnTo>
                    <a:pt x="9" y="5"/>
                  </a:lnTo>
                  <a:lnTo>
                    <a:pt x="6" y="8"/>
                  </a:lnTo>
                  <a:lnTo>
                    <a:pt x="3" y="13"/>
                  </a:lnTo>
                  <a:lnTo>
                    <a:pt x="1" y="18"/>
                  </a:lnTo>
                  <a:lnTo>
                    <a:pt x="0" y="25"/>
                  </a:lnTo>
                  <a:lnTo>
                    <a:pt x="0" y="33"/>
                  </a:lnTo>
                  <a:lnTo>
                    <a:pt x="3" y="32"/>
                  </a:lnTo>
                  <a:lnTo>
                    <a:pt x="3" y="25"/>
                  </a:lnTo>
                  <a:lnTo>
                    <a:pt x="4" y="20"/>
                  </a:lnTo>
                  <a:lnTo>
                    <a:pt x="6" y="15"/>
                  </a:lnTo>
                  <a:lnTo>
                    <a:pt x="9" y="11"/>
                  </a:lnTo>
                  <a:lnTo>
                    <a:pt x="11" y="8"/>
                  </a:lnTo>
                  <a:lnTo>
                    <a:pt x="14" y="5"/>
                  </a:lnTo>
                  <a:lnTo>
                    <a:pt x="16" y="4"/>
                  </a:lnTo>
                  <a:lnTo>
                    <a:pt x="15" y="0"/>
                  </a:lnTo>
                  <a:lnTo>
                    <a:pt x="14" y="0"/>
                  </a:lnTo>
                  <a:lnTo>
                    <a:pt x="15" y="0"/>
                  </a:lnTo>
                  <a:lnTo>
                    <a:pt x="14" y="0"/>
                  </a:lnTo>
                  <a:lnTo>
                    <a:pt x="16" y="3"/>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29" name="Freeform 37"/>
            <p:cNvSpPr>
              <a:spLocks/>
            </p:cNvSpPr>
            <p:nvPr/>
          </p:nvSpPr>
          <p:spPr bwMode="auto">
            <a:xfrm>
              <a:off x="1223" y="1658"/>
              <a:ext cx="19" cy="34"/>
            </a:xfrm>
            <a:custGeom>
              <a:avLst/>
              <a:gdLst>
                <a:gd name="T0" fmla="*/ 4 w 19"/>
                <a:gd name="T1" fmla="*/ 32 h 34"/>
                <a:gd name="T2" fmla="*/ 4 w 19"/>
                <a:gd name="T3" fmla="*/ 32 h 34"/>
                <a:gd name="T4" fmla="*/ 4 w 19"/>
                <a:gd name="T5" fmla="*/ 26 h 34"/>
                <a:gd name="T6" fmla="*/ 5 w 19"/>
                <a:gd name="T7" fmla="*/ 21 h 34"/>
                <a:gd name="T8" fmla="*/ 7 w 19"/>
                <a:gd name="T9" fmla="*/ 16 h 34"/>
                <a:gd name="T10" fmla="*/ 9 w 19"/>
                <a:gd name="T11" fmla="*/ 11 h 34"/>
                <a:gd name="T12" fmla="*/ 12 w 19"/>
                <a:gd name="T13" fmla="*/ 8 h 34"/>
                <a:gd name="T14" fmla="*/ 15 w 19"/>
                <a:gd name="T15" fmla="*/ 5 h 34"/>
                <a:gd name="T16" fmla="*/ 17 w 19"/>
                <a:gd name="T17" fmla="*/ 4 h 34"/>
                <a:gd name="T18" fmla="*/ 18 w 19"/>
                <a:gd name="T19" fmla="*/ 3 h 34"/>
                <a:gd name="T20" fmla="*/ 16 w 19"/>
                <a:gd name="T21" fmla="*/ 0 h 34"/>
                <a:gd name="T22" fmla="*/ 15 w 19"/>
                <a:gd name="T23" fmla="*/ 1 h 34"/>
                <a:gd name="T24" fmla="*/ 13 w 19"/>
                <a:gd name="T25" fmla="*/ 3 h 34"/>
                <a:gd name="T26" fmla="*/ 10 w 19"/>
                <a:gd name="T27" fmla="*/ 5 h 34"/>
                <a:gd name="T28" fmla="*/ 7 w 19"/>
                <a:gd name="T29" fmla="*/ 9 h 34"/>
                <a:gd name="T30" fmla="*/ 4 w 19"/>
                <a:gd name="T31" fmla="*/ 13 h 34"/>
                <a:gd name="T32" fmla="*/ 1 w 19"/>
                <a:gd name="T33" fmla="*/ 19 h 34"/>
                <a:gd name="T34" fmla="*/ 0 w 19"/>
                <a:gd name="T35" fmla="*/ 26 h 34"/>
                <a:gd name="T36" fmla="*/ 1 w 19"/>
                <a:gd name="T37" fmla="*/ 33 h 34"/>
                <a:gd name="T38" fmla="*/ 4 w 19"/>
                <a:gd name="T39" fmla="*/ 32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34"/>
                <a:gd name="T62" fmla="*/ 19 w 19"/>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34">
                  <a:moveTo>
                    <a:pt x="4" y="32"/>
                  </a:moveTo>
                  <a:lnTo>
                    <a:pt x="4" y="32"/>
                  </a:lnTo>
                  <a:lnTo>
                    <a:pt x="4" y="26"/>
                  </a:lnTo>
                  <a:lnTo>
                    <a:pt x="5" y="21"/>
                  </a:lnTo>
                  <a:lnTo>
                    <a:pt x="7" y="16"/>
                  </a:lnTo>
                  <a:lnTo>
                    <a:pt x="9" y="11"/>
                  </a:lnTo>
                  <a:lnTo>
                    <a:pt x="12" y="8"/>
                  </a:lnTo>
                  <a:lnTo>
                    <a:pt x="15" y="5"/>
                  </a:lnTo>
                  <a:lnTo>
                    <a:pt x="17" y="4"/>
                  </a:lnTo>
                  <a:lnTo>
                    <a:pt x="18" y="3"/>
                  </a:lnTo>
                  <a:lnTo>
                    <a:pt x="16" y="0"/>
                  </a:lnTo>
                  <a:lnTo>
                    <a:pt x="15" y="1"/>
                  </a:lnTo>
                  <a:lnTo>
                    <a:pt x="13" y="3"/>
                  </a:lnTo>
                  <a:lnTo>
                    <a:pt x="10" y="5"/>
                  </a:lnTo>
                  <a:lnTo>
                    <a:pt x="7" y="9"/>
                  </a:lnTo>
                  <a:lnTo>
                    <a:pt x="4" y="13"/>
                  </a:lnTo>
                  <a:lnTo>
                    <a:pt x="1" y="19"/>
                  </a:lnTo>
                  <a:lnTo>
                    <a:pt x="0" y="26"/>
                  </a:lnTo>
                  <a:lnTo>
                    <a:pt x="1" y="33"/>
                  </a:lnTo>
                  <a:lnTo>
                    <a:pt x="4" y="3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0" name="Freeform 38"/>
            <p:cNvSpPr>
              <a:spLocks/>
            </p:cNvSpPr>
            <p:nvPr/>
          </p:nvSpPr>
          <p:spPr bwMode="auto">
            <a:xfrm>
              <a:off x="1224" y="1690"/>
              <a:ext cx="50" cy="47"/>
            </a:xfrm>
            <a:custGeom>
              <a:avLst/>
              <a:gdLst>
                <a:gd name="T0" fmla="*/ 49 w 50"/>
                <a:gd name="T1" fmla="*/ 44 h 47"/>
                <a:gd name="T2" fmla="*/ 48 w 50"/>
                <a:gd name="T3" fmla="*/ 43 h 47"/>
                <a:gd name="T4" fmla="*/ 41 w 50"/>
                <a:gd name="T5" fmla="*/ 42 h 47"/>
                <a:gd name="T6" fmla="*/ 34 w 50"/>
                <a:gd name="T7" fmla="*/ 39 h 47"/>
                <a:gd name="T8" fmla="*/ 27 w 50"/>
                <a:gd name="T9" fmla="*/ 34 h 47"/>
                <a:gd name="T10" fmla="*/ 20 w 50"/>
                <a:gd name="T11" fmla="*/ 28 h 47"/>
                <a:gd name="T12" fmla="*/ 14 w 50"/>
                <a:gd name="T13" fmla="*/ 22 h 47"/>
                <a:gd name="T14" fmla="*/ 9 w 50"/>
                <a:gd name="T15" fmla="*/ 14 h 47"/>
                <a:gd name="T16" fmla="*/ 5 w 50"/>
                <a:gd name="T17" fmla="*/ 7 h 47"/>
                <a:gd name="T18" fmla="*/ 3 w 50"/>
                <a:gd name="T19" fmla="*/ 0 h 47"/>
                <a:gd name="T20" fmla="*/ 0 w 50"/>
                <a:gd name="T21" fmla="*/ 1 h 47"/>
                <a:gd name="T22" fmla="*/ 2 w 50"/>
                <a:gd name="T23" fmla="*/ 8 h 47"/>
                <a:gd name="T24" fmla="*/ 6 w 50"/>
                <a:gd name="T25" fmla="*/ 16 h 47"/>
                <a:gd name="T26" fmla="*/ 11 w 50"/>
                <a:gd name="T27" fmla="*/ 24 h 47"/>
                <a:gd name="T28" fmla="*/ 18 w 50"/>
                <a:gd name="T29" fmla="*/ 31 h 47"/>
                <a:gd name="T30" fmla="*/ 25 w 50"/>
                <a:gd name="T31" fmla="*/ 37 h 47"/>
                <a:gd name="T32" fmla="*/ 33 w 50"/>
                <a:gd name="T33" fmla="*/ 42 h 47"/>
                <a:gd name="T34" fmla="*/ 40 w 50"/>
                <a:gd name="T35" fmla="*/ 45 h 47"/>
                <a:gd name="T36" fmla="*/ 48 w 50"/>
                <a:gd name="T37" fmla="*/ 46 h 47"/>
                <a:gd name="T38" fmla="*/ 46 w 50"/>
                <a:gd name="T39" fmla="*/ 45 h 47"/>
                <a:gd name="T40" fmla="*/ 49 w 50"/>
                <a:gd name="T41" fmla="*/ 44 h 47"/>
                <a:gd name="T42" fmla="*/ 49 w 50"/>
                <a:gd name="T43" fmla="*/ 43 h 47"/>
                <a:gd name="T44" fmla="*/ 48 w 50"/>
                <a:gd name="T45" fmla="*/ 43 h 47"/>
                <a:gd name="T46" fmla="*/ 49 w 50"/>
                <a:gd name="T47" fmla="*/ 4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7"/>
                <a:gd name="T74" fmla="*/ 50 w 50"/>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7">
                  <a:moveTo>
                    <a:pt x="49" y="44"/>
                  </a:moveTo>
                  <a:lnTo>
                    <a:pt x="48" y="43"/>
                  </a:lnTo>
                  <a:lnTo>
                    <a:pt x="41" y="42"/>
                  </a:lnTo>
                  <a:lnTo>
                    <a:pt x="34" y="39"/>
                  </a:lnTo>
                  <a:lnTo>
                    <a:pt x="27" y="34"/>
                  </a:lnTo>
                  <a:lnTo>
                    <a:pt x="20" y="28"/>
                  </a:lnTo>
                  <a:lnTo>
                    <a:pt x="14" y="22"/>
                  </a:lnTo>
                  <a:lnTo>
                    <a:pt x="9" y="14"/>
                  </a:lnTo>
                  <a:lnTo>
                    <a:pt x="5" y="7"/>
                  </a:lnTo>
                  <a:lnTo>
                    <a:pt x="3" y="0"/>
                  </a:lnTo>
                  <a:lnTo>
                    <a:pt x="0" y="1"/>
                  </a:lnTo>
                  <a:lnTo>
                    <a:pt x="2" y="8"/>
                  </a:lnTo>
                  <a:lnTo>
                    <a:pt x="6" y="16"/>
                  </a:lnTo>
                  <a:lnTo>
                    <a:pt x="11" y="24"/>
                  </a:lnTo>
                  <a:lnTo>
                    <a:pt x="18" y="31"/>
                  </a:lnTo>
                  <a:lnTo>
                    <a:pt x="25" y="37"/>
                  </a:lnTo>
                  <a:lnTo>
                    <a:pt x="33" y="42"/>
                  </a:lnTo>
                  <a:lnTo>
                    <a:pt x="40" y="45"/>
                  </a:lnTo>
                  <a:lnTo>
                    <a:pt x="48" y="46"/>
                  </a:lnTo>
                  <a:lnTo>
                    <a:pt x="46" y="45"/>
                  </a:lnTo>
                  <a:lnTo>
                    <a:pt x="49" y="44"/>
                  </a:lnTo>
                  <a:lnTo>
                    <a:pt x="49" y="43"/>
                  </a:lnTo>
                  <a:lnTo>
                    <a:pt x="48" y="43"/>
                  </a:lnTo>
                  <a:lnTo>
                    <a:pt x="49" y="44"/>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1" name="Freeform 39"/>
            <p:cNvSpPr>
              <a:spLocks/>
            </p:cNvSpPr>
            <p:nvPr/>
          </p:nvSpPr>
          <p:spPr bwMode="auto">
            <a:xfrm>
              <a:off x="1270" y="1734"/>
              <a:ext cx="24" cy="53"/>
            </a:xfrm>
            <a:custGeom>
              <a:avLst/>
              <a:gdLst>
                <a:gd name="T0" fmla="*/ 16 w 24"/>
                <a:gd name="T1" fmla="*/ 48 h 53"/>
                <a:gd name="T2" fmla="*/ 19 w 24"/>
                <a:gd name="T3" fmla="*/ 49 h 53"/>
                <a:gd name="T4" fmla="*/ 22 w 24"/>
                <a:gd name="T5" fmla="*/ 42 h 53"/>
                <a:gd name="T6" fmla="*/ 23 w 24"/>
                <a:gd name="T7" fmla="*/ 36 h 53"/>
                <a:gd name="T8" fmla="*/ 21 w 24"/>
                <a:gd name="T9" fmla="*/ 29 h 53"/>
                <a:gd name="T10" fmla="*/ 17 w 24"/>
                <a:gd name="T11" fmla="*/ 22 h 53"/>
                <a:gd name="T12" fmla="*/ 13 w 24"/>
                <a:gd name="T13" fmla="*/ 17 h 53"/>
                <a:gd name="T14" fmla="*/ 9 w 24"/>
                <a:gd name="T15" fmla="*/ 10 h 53"/>
                <a:gd name="T16" fmla="*/ 5 w 24"/>
                <a:gd name="T17" fmla="*/ 5 h 53"/>
                <a:gd name="T18" fmla="*/ 3 w 24"/>
                <a:gd name="T19" fmla="*/ 0 h 53"/>
                <a:gd name="T20" fmla="*/ 0 w 24"/>
                <a:gd name="T21" fmla="*/ 1 h 53"/>
                <a:gd name="T22" fmla="*/ 3 w 24"/>
                <a:gd name="T23" fmla="*/ 7 h 53"/>
                <a:gd name="T24" fmla="*/ 6 w 24"/>
                <a:gd name="T25" fmla="*/ 13 h 53"/>
                <a:gd name="T26" fmla="*/ 10 w 24"/>
                <a:gd name="T27" fmla="*/ 19 h 53"/>
                <a:gd name="T28" fmla="*/ 14 w 24"/>
                <a:gd name="T29" fmla="*/ 25 h 53"/>
                <a:gd name="T30" fmla="*/ 17 w 24"/>
                <a:gd name="T31" fmla="*/ 30 h 53"/>
                <a:gd name="T32" fmla="*/ 19 w 24"/>
                <a:gd name="T33" fmla="*/ 36 h 53"/>
                <a:gd name="T34" fmla="*/ 19 w 24"/>
                <a:gd name="T35" fmla="*/ 42 h 53"/>
                <a:gd name="T36" fmla="*/ 16 w 24"/>
                <a:gd name="T37" fmla="*/ 47 h 53"/>
                <a:gd name="T38" fmla="*/ 19 w 24"/>
                <a:gd name="T39" fmla="*/ 48 h 53"/>
                <a:gd name="T40" fmla="*/ 16 w 24"/>
                <a:gd name="T41" fmla="*/ 48 h 53"/>
                <a:gd name="T42" fmla="*/ 17 w 24"/>
                <a:gd name="T43" fmla="*/ 52 h 53"/>
                <a:gd name="T44" fmla="*/ 19 w 24"/>
                <a:gd name="T45" fmla="*/ 49 h 53"/>
                <a:gd name="T46" fmla="*/ 16 w 24"/>
                <a:gd name="T47" fmla="*/ 48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53"/>
                <a:gd name="T74" fmla="*/ 24 w 24"/>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53">
                  <a:moveTo>
                    <a:pt x="16" y="48"/>
                  </a:moveTo>
                  <a:lnTo>
                    <a:pt x="19" y="49"/>
                  </a:lnTo>
                  <a:lnTo>
                    <a:pt x="22" y="42"/>
                  </a:lnTo>
                  <a:lnTo>
                    <a:pt x="23" y="36"/>
                  </a:lnTo>
                  <a:lnTo>
                    <a:pt x="21" y="29"/>
                  </a:lnTo>
                  <a:lnTo>
                    <a:pt x="17" y="22"/>
                  </a:lnTo>
                  <a:lnTo>
                    <a:pt x="13" y="17"/>
                  </a:lnTo>
                  <a:lnTo>
                    <a:pt x="9" y="10"/>
                  </a:lnTo>
                  <a:lnTo>
                    <a:pt x="5" y="5"/>
                  </a:lnTo>
                  <a:lnTo>
                    <a:pt x="3" y="0"/>
                  </a:lnTo>
                  <a:lnTo>
                    <a:pt x="0" y="1"/>
                  </a:lnTo>
                  <a:lnTo>
                    <a:pt x="3" y="7"/>
                  </a:lnTo>
                  <a:lnTo>
                    <a:pt x="6" y="13"/>
                  </a:lnTo>
                  <a:lnTo>
                    <a:pt x="10" y="19"/>
                  </a:lnTo>
                  <a:lnTo>
                    <a:pt x="14" y="25"/>
                  </a:lnTo>
                  <a:lnTo>
                    <a:pt x="17" y="30"/>
                  </a:lnTo>
                  <a:lnTo>
                    <a:pt x="19" y="36"/>
                  </a:lnTo>
                  <a:lnTo>
                    <a:pt x="19" y="42"/>
                  </a:lnTo>
                  <a:lnTo>
                    <a:pt x="16" y="47"/>
                  </a:lnTo>
                  <a:lnTo>
                    <a:pt x="19" y="48"/>
                  </a:lnTo>
                  <a:lnTo>
                    <a:pt x="16" y="48"/>
                  </a:lnTo>
                  <a:lnTo>
                    <a:pt x="17" y="52"/>
                  </a:lnTo>
                  <a:lnTo>
                    <a:pt x="19" y="49"/>
                  </a:lnTo>
                  <a:lnTo>
                    <a:pt x="16" y="48"/>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2" name="Freeform 40"/>
            <p:cNvSpPr>
              <a:spLocks/>
            </p:cNvSpPr>
            <p:nvPr/>
          </p:nvSpPr>
          <p:spPr bwMode="auto">
            <a:xfrm>
              <a:off x="1283" y="1778"/>
              <a:ext cx="17" cy="17"/>
            </a:xfrm>
            <a:custGeom>
              <a:avLst/>
              <a:gdLst>
                <a:gd name="T0" fmla="*/ 8 w 17"/>
                <a:gd name="T1" fmla="*/ 16 h 17"/>
                <a:gd name="T2" fmla="*/ 10 w 17"/>
                <a:gd name="T3" fmla="*/ 14 h 17"/>
                <a:gd name="T4" fmla="*/ 10 w 17"/>
                <a:gd name="T5" fmla="*/ 6 h 17"/>
                <a:gd name="T6" fmla="*/ 10 w 17"/>
                <a:gd name="T7" fmla="*/ 4 h 17"/>
                <a:gd name="T8" fmla="*/ 5 w 17"/>
                <a:gd name="T9" fmla="*/ 4 h 17"/>
                <a:gd name="T10" fmla="*/ 8 w 17"/>
                <a:gd name="T11" fmla="*/ 8 h 17"/>
                <a:gd name="T12" fmla="*/ 16 w 17"/>
                <a:gd name="T13" fmla="*/ 8 h 17"/>
                <a:gd name="T14" fmla="*/ 13 w 17"/>
                <a:gd name="T15" fmla="*/ 0 h 17"/>
                <a:gd name="T16" fmla="*/ 5 w 17"/>
                <a:gd name="T17" fmla="*/ 0 h 17"/>
                <a:gd name="T18" fmla="*/ 2 w 17"/>
                <a:gd name="T19" fmla="*/ 6 h 17"/>
                <a:gd name="T20" fmla="*/ 0 w 17"/>
                <a:gd name="T21" fmla="*/ 14 h 17"/>
                <a:gd name="T22" fmla="*/ 2 w 17"/>
                <a:gd name="T23" fmla="*/ 10 h 17"/>
                <a:gd name="T24" fmla="*/ 8 w 17"/>
                <a:gd name="T25" fmla="*/ 16 h 17"/>
                <a:gd name="T26" fmla="*/ 10 w 17"/>
                <a:gd name="T27" fmla="*/ 14 h 17"/>
                <a:gd name="T28" fmla="*/ 8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8" y="16"/>
                  </a:moveTo>
                  <a:lnTo>
                    <a:pt x="10" y="14"/>
                  </a:lnTo>
                  <a:lnTo>
                    <a:pt x="10" y="6"/>
                  </a:lnTo>
                  <a:lnTo>
                    <a:pt x="10" y="4"/>
                  </a:lnTo>
                  <a:lnTo>
                    <a:pt x="5" y="4"/>
                  </a:lnTo>
                  <a:lnTo>
                    <a:pt x="8" y="8"/>
                  </a:lnTo>
                  <a:lnTo>
                    <a:pt x="16" y="8"/>
                  </a:lnTo>
                  <a:lnTo>
                    <a:pt x="13" y="0"/>
                  </a:lnTo>
                  <a:lnTo>
                    <a:pt x="5" y="0"/>
                  </a:lnTo>
                  <a:lnTo>
                    <a:pt x="2" y="6"/>
                  </a:lnTo>
                  <a:lnTo>
                    <a:pt x="0" y="14"/>
                  </a:lnTo>
                  <a:lnTo>
                    <a:pt x="2" y="10"/>
                  </a:lnTo>
                  <a:lnTo>
                    <a:pt x="8" y="16"/>
                  </a:lnTo>
                  <a:lnTo>
                    <a:pt x="10" y="14"/>
                  </a:lnTo>
                  <a:lnTo>
                    <a:pt x="8" y="1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3" name="Freeform 41"/>
            <p:cNvSpPr>
              <a:spLocks/>
            </p:cNvSpPr>
            <p:nvPr/>
          </p:nvSpPr>
          <p:spPr bwMode="auto">
            <a:xfrm>
              <a:off x="1210" y="1783"/>
              <a:ext cx="77" cy="34"/>
            </a:xfrm>
            <a:custGeom>
              <a:avLst/>
              <a:gdLst>
                <a:gd name="T0" fmla="*/ 0 w 77"/>
                <a:gd name="T1" fmla="*/ 31 h 34"/>
                <a:gd name="T2" fmla="*/ 1 w 77"/>
                <a:gd name="T3" fmla="*/ 33 h 34"/>
                <a:gd name="T4" fmla="*/ 7 w 77"/>
                <a:gd name="T5" fmla="*/ 33 h 34"/>
                <a:gd name="T6" fmla="*/ 12 w 77"/>
                <a:gd name="T7" fmla="*/ 33 h 34"/>
                <a:gd name="T8" fmla="*/ 18 w 77"/>
                <a:gd name="T9" fmla="*/ 33 h 34"/>
                <a:gd name="T10" fmla="*/ 23 w 77"/>
                <a:gd name="T11" fmla="*/ 31 h 34"/>
                <a:gd name="T12" fmla="*/ 28 w 77"/>
                <a:gd name="T13" fmla="*/ 30 h 34"/>
                <a:gd name="T14" fmla="*/ 34 w 77"/>
                <a:gd name="T15" fmla="*/ 29 h 34"/>
                <a:gd name="T16" fmla="*/ 39 w 77"/>
                <a:gd name="T17" fmla="*/ 27 h 34"/>
                <a:gd name="T18" fmla="*/ 44 w 77"/>
                <a:gd name="T19" fmla="*/ 25 h 34"/>
                <a:gd name="T20" fmla="*/ 49 w 77"/>
                <a:gd name="T21" fmla="*/ 23 h 34"/>
                <a:gd name="T22" fmla="*/ 53 w 77"/>
                <a:gd name="T23" fmla="*/ 21 h 34"/>
                <a:gd name="T24" fmla="*/ 58 w 77"/>
                <a:gd name="T25" fmla="*/ 18 h 34"/>
                <a:gd name="T26" fmla="*/ 62 w 77"/>
                <a:gd name="T27" fmla="*/ 15 h 34"/>
                <a:gd name="T28" fmla="*/ 66 w 77"/>
                <a:gd name="T29" fmla="*/ 12 h 34"/>
                <a:gd name="T30" fmla="*/ 70 w 77"/>
                <a:gd name="T31" fmla="*/ 9 h 34"/>
                <a:gd name="T32" fmla="*/ 73 w 77"/>
                <a:gd name="T33" fmla="*/ 6 h 34"/>
                <a:gd name="T34" fmla="*/ 76 w 77"/>
                <a:gd name="T35" fmla="*/ 3 h 34"/>
                <a:gd name="T36" fmla="*/ 74 w 77"/>
                <a:gd name="T37" fmla="*/ 0 h 34"/>
                <a:gd name="T38" fmla="*/ 71 w 77"/>
                <a:gd name="T39" fmla="*/ 3 h 34"/>
                <a:gd name="T40" fmla="*/ 68 w 77"/>
                <a:gd name="T41" fmla="*/ 6 h 34"/>
                <a:gd name="T42" fmla="*/ 64 w 77"/>
                <a:gd name="T43" fmla="*/ 9 h 34"/>
                <a:gd name="T44" fmla="*/ 60 w 77"/>
                <a:gd name="T45" fmla="*/ 12 h 34"/>
                <a:gd name="T46" fmla="*/ 57 w 77"/>
                <a:gd name="T47" fmla="*/ 15 h 34"/>
                <a:gd name="T48" fmla="*/ 52 w 77"/>
                <a:gd name="T49" fmla="*/ 17 h 34"/>
                <a:gd name="T50" fmla="*/ 47 w 77"/>
                <a:gd name="T51" fmla="*/ 19 h 34"/>
                <a:gd name="T52" fmla="*/ 43 w 77"/>
                <a:gd name="T53" fmla="*/ 22 h 34"/>
                <a:gd name="T54" fmla="*/ 38 w 77"/>
                <a:gd name="T55" fmla="*/ 24 h 34"/>
                <a:gd name="T56" fmla="*/ 33 w 77"/>
                <a:gd name="T57" fmla="*/ 25 h 34"/>
                <a:gd name="T58" fmla="*/ 28 w 77"/>
                <a:gd name="T59" fmla="*/ 27 h 34"/>
                <a:gd name="T60" fmla="*/ 22 w 77"/>
                <a:gd name="T61" fmla="*/ 28 h 34"/>
                <a:gd name="T62" fmla="*/ 17 w 77"/>
                <a:gd name="T63" fmla="*/ 29 h 34"/>
                <a:gd name="T64" fmla="*/ 12 w 77"/>
                <a:gd name="T65" fmla="*/ 29 h 34"/>
                <a:gd name="T66" fmla="*/ 7 w 77"/>
                <a:gd name="T67" fmla="*/ 29 h 34"/>
                <a:gd name="T68" fmla="*/ 1 w 77"/>
                <a:gd name="T69" fmla="*/ 29 h 34"/>
                <a:gd name="T70" fmla="*/ 3 w 77"/>
                <a:gd name="T71" fmla="*/ 30 h 34"/>
                <a:gd name="T72" fmla="*/ 0 w 77"/>
                <a:gd name="T73" fmla="*/ 31 h 34"/>
                <a:gd name="T74" fmla="*/ 0 w 77"/>
                <a:gd name="T75" fmla="*/ 33 h 34"/>
                <a:gd name="T76" fmla="*/ 1 w 77"/>
                <a:gd name="T77" fmla="*/ 33 h 34"/>
                <a:gd name="T78" fmla="*/ 0 w 77"/>
                <a:gd name="T79" fmla="*/ 31 h 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34"/>
                <a:gd name="T122" fmla="*/ 77 w 77"/>
                <a:gd name="T123" fmla="*/ 34 h 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34">
                  <a:moveTo>
                    <a:pt x="0" y="31"/>
                  </a:moveTo>
                  <a:lnTo>
                    <a:pt x="1" y="33"/>
                  </a:lnTo>
                  <a:lnTo>
                    <a:pt x="7" y="33"/>
                  </a:lnTo>
                  <a:lnTo>
                    <a:pt x="12" y="33"/>
                  </a:lnTo>
                  <a:lnTo>
                    <a:pt x="18" y="33"/>
                  </a:lnTo>
                  <a:lnTo>
                    <a:pt x="23" y="31"/>
                  </a:lnTo>
                  <a:lnTo>
                    <a:pt x="28" y="30"/>
                  </a:lnTo>
                  <a:lnTo>
                    <a:pt x="34" y="29"/>
                  </a:lnTo>
                  <a:lnTo>
                    <a:pt x="39" y="27"/>
                  </a:lnTo>
                  <a:lnTo>
                    <a:pt x="44" y="25"/>
                  </a:lnTo>
                  <a:lnTo>
                    <a:pt x="49" y="23"/>
                  </a:lnTo>
                  <a:lnTo>
                    <a:pt x="53" y="21"/>
                  </a:lnTo>
                  <a:lnTo>
                    <a:pt x="58" y="18"/>
                  </a:lnTo>
                  <a:lnTo>
                    <a:pt x="62" y="15"/>
                  </a:lnTo>
                  <a:lnTo>
                    <a:pt x="66" y="12"/>
                  </a:lnTo>
                  <a:lnTo>
                    <a:pt x="70" y="9"/>
                  </a:lnTo>
                  <a:lnTo>
                    <a:pt x="73" y="6"/>
                  </a:lnTo>
                  <a:lnTo>
                    <a:pt x="76" y="3"/>
                  </a:lnTo>
                  <a:lnTo>
                    <a:pt x="74" y="0"/>
                  </a:lnTo>
                  <a:lnTo>
                    <a:pt x="71" y="3"/>
                  </a:lnTo>
                  <a:lnTo>
                    <a:pt x="68" y="6"/>
                  </a:lnTo>
                  <a:lnTo>
                    <a:pt x="64" y="9"/>
                  </a:lnTo>
                  <a:lnTo>
                    <a:pt x="60" y="12"/>
                  </a:lnTo>
                  <a:lnTo>
                    <a:pt x="57" y="15"/>
                  </a:lnTo>
                  <a:lnTo>
                    <a:pt x="52" y="17"/>
                  </a:lnTo>
                  <a:lnTo>
                    <a:pt x="47" y="19"/>
                  </a:lnTo>
                  <a:lnTo>
                    <a:pt x="43" y="22"/>
                  </a:lnTo>
                  <a:lnTo>
                    <a:pt x="38" y="24"/>
                  </a:lnTo>
                  <a:lnTo>
                    <a:pt x="33" y="25"/>
                  </a:lnTo>
                  <a:lnTo>
                    <a:pt x="28" y="27"/>
                  </a:lnTo>
                  <a:lnTo>
                    <a:pt x="22" y="28"/>
                  </a:lnTo>
                  <a:lnTo>
                    <a:pt x="17" y="29"/>
                  </a:lnTo>
                  <a:lnTo>
                    <a:pt x="12" y="29"/>
                  </a:lnTo>
                  <a:lnTo>
                    <a:pt x="7" y="29"/>
                  </a:lnTo>
                  <a:lnTo>
                    <a:pt x="1" y="29"/>
                  </a:lnTo>
                  <a:lnTo>
                    <a:pt x="3" y="30"/>
                  </a:lnTo>
                  <a:lnTo>
                    <a:pt x="0" y="31"/>
                  </a:lnTo>
                  <a:lnTo>
                    <a:pt x="0" y="33"/>
                  </a:lnTo>
                  <a:lnTo>
                    <a:pt x="1" y="33"/>
                  </a:lnTo>
                  <a:lnTo>
                    <a:pt x="0" y="31"/>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4" name="Freeform 42"/>
            <p:cNvSpPr>
              <a:spLocks/>
            </p:cNvSpPr>
            <p:nvPr/>
          </p:nvSpPr>
          <p:spPr bwMode="auto">
            <a:xfrm>
              <a:off x="1204" y="1807"/>
              <a:ext cx="17" cy="17"/>
            </a:xfrm>
            <a:custGeom>
              <a:avLst/>
              <a:gdLst>
                <a:gd name="T0" fmla="*/ 5 w 17"/>
                <a:gd name="T1" fmla="*/ 16 h 17"/>
                <a:gd name="T2" fmla="*/ 5 w 17"/>
                <a:gd name="T3" fmla="*/ 16 h 17"/>
                <a:gd name="T4" fmla="*/ 7 w 17"/>
                <a:gd name="T5" fmla="*/ 8 h 17"/>
                <a:gd name="T6" fmla="*/ 8 w 17"/>
                <a:gd name="T7" fmla="*/ 6 h 17"/>
                <a:gd name="T8" fmla="*/ 10 w 17"/>
                <a:gd name="T9" fmla="*/ 11 h 17"/>
                <a:gd name="T10" fmla="*/ 16 w 17"/>
                <a:gd name="T11" fmla="*/ 9 h 17"/>
                <a:gd name="T12" fmla="*/ 12 w 17"/>
                <a:gd name="T13" fmla="*/ 3 h 17"/>
                <a:gd name="T14" fmla="*/ 5 w 17"/>
                <a:gd name="T15" fmla="*/ 0 h 17"/>
                <a:gd name="T16" fmla="*/ 1 w 17"/>
                <a:gd name="T17" fmla="*/ 6 h 17"/>
                <a:gd name="T18" fmla="*/ 0 w 17"/>
                <a:gd name="T19" fmla="*/ 16 h 17"/>
                <a:gd name="T20" fmla="*/ 0 w 17"/>
                <a:gd name="T21" fmla="*/ 14 h 17"/>
                <a:gd name="T22" fmla="*/ 5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5" y="16"/>
                  </a:moveTo>
                  <a:lnTo>
                    <a:pt x="5" y="16"/>
                  </a:lnTo>
                  <a:lnTo>
                    <a:pt x="7" y="8"/>
                  </a:lnTo>
                  <a:lnTo>
                    <a:pt x="8" y="6"/>
                  </a:lnTo>
                  <a:lnTo>
                    <a:pt x="10" y="11"/>
                  </a:lnTo>
                  <a:lnTo>
                    <a:pt x="16" y="9"/>
                  </a:lnTo>
                  <a:lnTo>
                    <a:pt x="12" y="3"/>
                  </a:lnTo>
                  <a:lnTo>
                    <a:pt x="5" y="0"/>
                  </a:lnTo>
                  <a:lnTo>
                    <a:pt x="1" y="6"/>
                  </a:lnTo>
                  <a:lnTo>
                    <a:pt x="0" y="16"/>
                  </a:lnTo>
                  <a:lnTo>
                    <a:pt x="0" y="14"/>
                  </a:lnTo>
                  <a:lnTo>
                    <a:pt x="5" y="1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5" name="Freeform 43"/>
            <p:cNvSpPr>
              <a:spLocks/>
            </p:cNvSpPr>
            <p:nvPr/>
          </p:nvSpPr>
          <p:spPr bwMode="auto">
            <a:xfrm>
              <a:off x="1125" y="1816"/>
              <a:ext cx="83" cy="18"/>
            </a:xfrm>
            <a:custGeom>
              <a:avLst/>
              <a:gdLst>
                <a:gd name="T0" fmla="*/ 0 w 83"/>
                <a:gd name="T1" fmla="*/ 12 h 18"/>
                <a:gd name="T2" fmla="*/ 2 w 83"/>
                <a:gd name="T3" fmla="*/ 13 h 18"/>
                <a:gd name="T4" fmla="*/ 7 w 83"/>
                <a:gd name="T5" fmla="*/ 15 h 18"/>
                <a:gd name="T6" fmla="*/ 13 w 83"/>
                <a:gd name="T7" fmla="*/ 16 h 18"/>
                <a:gd name="T8" fmla="*/ 19 w 83"/>
                <a:gd name="T9" fmla="*/ 17 h 18"/>
                <a:gd name="T10" fmla="*/ 25 w 83"/>
                <a:gd name="T11" fmla="*/ 17 h 18"/>
                <a:gd name="T12" fmla="*/ 32 w 83"/>
                <a:gd name="T13" fmla="*/ 17 h 18"/>
                <a:gd name="T14" fmla="*/ 38 w 83"/>
                <a:gd name="T15" fmla="*/ 17 h 18"/>
                <a:gd name="T16" fmla="*/ 44 w 83"/>
                <a:gd name="T17" fmla="*/ 17 h 18"/>
                <a:gd name="T18" fmla="*/ 49 w 83"/>
                <a:gd name="T19" fmla="*/ 17 h 18"/>
                <a:gd name="T20" fmla="*/ 55 w 83"/>
                <a:gd name="T21" fmla="*/ 16 h 18"/>
                <a:gd name="T22" fmla="*/ 61 w 83"/>
                <a:gd name="T23" fmla="*/ 15 h 18"/>
                <a:gd name="T24" fmla="*/ 66 w 83"/>
                <a:gd name="T25" fmla="*/ 13 h 18"/>
                <a:gd name="T26" fmla="*/ 70 w 83"/>
                <a:gd name="T27" fmla="*/ 12 h 18"/>
                <a:gd name="T28" fmla="*/ 74 w 83"/>
                <a:gd name="T29" fmla="*/ 9 h 18"/>
                <a:gd name="T30" fmla="*/ 77 w 83"/>
                <a:gd name="T31" fmla="*/ 7 h 18"/>
                <a:gd name="T32" fmla="*/ 80 w 83"/>
                <a:gd name="T33" fmla="*/ 4 h 18"/>
                <a:gd name="T34" fmla="*/ 82 w 83"/>
                <a:gd name="T35" fmla="*/ 1 h 18"/>
                <a:gd name="T36" fmla="*/ 79 w 83"/>
                <a:gd name="T37" fmla="*/ 0 h 18"/>
                <a:gd name="T38" fmla="*/ 77 w 83"/>
                <a:gd name="T39" fmla="*/ 2 h 18"/>
                <a:gd name="T40" fmla="*/ 75 w 83"/>
                <a:gd name="T41" fmla="*/ 4 h 18"/>
                <a:gd name="T42" fmla="*/ 72 w 83"/>
                <a:gd name="T43" fmla="*/ 6 h 18"/>
                <a:gd name="T44" fmla="*/ 69 w 83"/>
                <a:gd name="T45" fmla="*/ 8 h 18"/>
                <a:gd name="T46" fmla="*/ 65 w 83"/>
                <a:gd name="T47" fmla="*/ 10 h 18"/>
                <a:gd name="T48" fmla="*/ 60 w 83"/>
                <a:gd name="T49" fmla="*/ 11 h 18"/>
                <a:gd name="T50" fmla="*/ 55 w 83"/>
                <a:gd name="T51" fmla="*/ 12 h 18"/>
                <a:gd name="T52" fmla="*/ 49 w 83"/>
                <a:gd name="T53" fmla="*/ 13 h 18"/>
                <a:gd name="T54" fmla="*/ 44 w 83"/>
                <a:gd name="T55" fmla="*/ 13 h 18"/>
                <a:gd name="T56" fmla="*/ 38 w 83"/>
                <a:gd name="T57" fmla="*/ 14 h 18"/>
                <a:gd name="T58" fmla="*/ 32 w 83"/>
                <a:gd name="T59" fmla="*/ 14 h 18"/>
                <a:gd name="T60" fmla="*/ 25 w 83"/>
                <a:gd name="T61" fmla="*/ 13 h 18"/>
                <a:gd name="T62" fmla="*/ 19 w 83"/>
                <a:gd name="T63" fmla="*/ 13 h 18"/>
                <a:gd name="T64" fmla="*/ 14 w 83"/>
                <a:gd name="T65" fmla="*/ 12 h 18"/>
                <a:gd name="T66" fmla="*/ 8 w 83"/>
                <a:gd name="T67" fmla="*/ 11 h 18"/>
                <a:gd name="T68" fmla="*/ 2 w 83"/>
                <a:gd name="T69" fmla="*/ 10 h 18"/>
                <a:gd name="T70" fmla="*/ 3 w 83"/>
                <a:gd name="T71" fmla="*/ 12 h 18"/>
                <a:gd name="T72" fmla="*/ 0 w 83"/>
                <a:gd name="T73" fmla="*/ 12 h 18"/>
                <a:gd name="T74" fmla="*/ 0 w 83"/>
                <a:gd name="T75" fmla="*/ 13 h 18"/>
                <a:gd name="T76" fmla="*/ 2 w 83"/>
                <a:gd name="T77" fmla="*/ 13 h 18"/>
                <a:gd name="T78" fmla="*/ 0 w 83"/>
                <a:gd name="T79" fmla="*/ 12 h 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
                <a:gd name="T121" fmla="*/ 0 h 18"/>
                <a:gd name="T122" fmla="*/ 83 w 83"/>
                <a:gd name="T123" fmla="*/ 18 h 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 h="18">
                  <a:moveTo>
                    <a:pt x="0" y="12"/>
                  </a:moveTo>
                  <a:lnTo>
                    <a:pt x="2" y="13"/>
                  </a:lnTo>
                  <a:lnTo>
                    <a:pt x="7" y="15"/>
                  </a:lnTo>
                  <a:lnTo>
                    <a:pt x="13" y="16"/>
                  </a:lnTo>
                  <a:lnTo>
                    <a:pt x="19" y="17"/>
                  </a:lnTo>
                  <a:lnTo>
                    <a:pt x="25" y="17"/>
                  </a:lnTo>
                  <a:lnTo>
                    <a:pt x="32" y="17"/>
                  </a:lnTo>
                  <a:lnTo>
                    <a:pt x="38" y="17"/>
                  </a:lnTo>
                  <a:lnTo>
                    <a:pt x="44" y="17"/>
                  </a:lnTo>
                  <a:lnTo>
                    <a:pt x="49" y="17"/>
                  </a:lnTo>
                  <a:lnTo>
                    <a:pt x="55" y="16"/>
                  </a:lnTo>
                  <a:lnTo>
                    <a:pt x="61" y="15"/>
                  </a:lnTo>
                  <a:lnTo>
                    <a:pt x="66" y="13"/>
                  </a:lnTo>
                  <a:lnTo>
                    <a:pt x="70" y="12"/>
                  </a:lnTo>
                  <a:lnTo>
                    <a:pt x="74" y="9"/>
                  </a:lnTo>
                  <a:lnTo>
                    <a:pt x="77" y="7"/>
                  </a:lnTo>
                  <a:lnTo>
                    <a:pt x="80" y="4"/>
                  </a:lnTo>
                  <a:lnTo>
                    <a:pt x="82" y="1"/>
                  </a:lnTo>
                  <a:lnTo>
                    <a:pt x="79" y="0"/>
                  </a:lnTo>
                  <a:lnTo>
                    <a:pt x="77" y="2"/>
                  </a:lnTo>
                  <a:lnTo>
                    <a:pt x="75" y="4"/>
                  </a:lnTo>
                  <a:lnTo>
                    <a:pt x="72" y="6"/>
                  </a:lnTo>
                  <a:lnTo>
                    <a:pt x="69" y="8"/>
                  </a:lnTo>
                  <a:lnTo>
                    <a:pt x="65" y="10"/>
                  </a:lnTo>
                  <a:lnTo>
                    <a:pt x="60" y="11"/>
                  </a:lnTo>
                  <a:lnTo>
                    <a:pt x="55" y="12"/>
                  </a:lnTo>
                  <a:lnTo>
                    <a:pt x="49" y="13"/>
                  </a:lnTo>
                  <a:lnTo>
                    <a:pt x="44" y="13"/>
                  </a:lnTo>
                  <a:lnTo>
                    <a:pt x="38" y="14"/>
                  </a:lnTo>
                  <a:lnTo>
                    <a:pt x="32" y="14"/>
                  </a:lnTo>
                  <a:lnTo>
                    <a:pt x="25" y="13"/>
                  </a:lnTo>
                  <a:lnTo>
                    <a:pt x="19" y="13"/>
                  </a:lnTo>
                  <a:lnTo>
                    <a:pt x="14" y="12"/>
                  </a:lnTo>
                  <a:lnTo>
                    <a:pt x="8" y="11"/>
                  </a:lnTo>
                  <a:lnTo>
                    <a:pt x="2" y="10"/>
                  </a:lnTo>
                  <a:lnTo>
                    <a:pt x="3" y="12"/>
                  </a:lnTo>
                  <a:lnTo>
                    <a:pt x="0" y="12"/>
                  </a:lnTo>
                  <a:lnTo>
                    <a:pt x="0" y="13"/>
                  </a:lnTo>
                  <a:lnTo>
                    <a:pt x="2" y="13"/>
                  </a:lnTo>
                  <a:lnTo>
                    <a:pt x="0" y="1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6" name="Freeform 44"/>
            <p:cNvSpPr>
              <a:spLocks/>
            </p:cNvSpPr>
            <p:nvPr/>
          </p:nvSpPr>
          <p:spPr bwMode="auto">
            <a:xfrm>
              <a:off x="1118" y="1817"/>
              <a:ext cx="17" cy="17"/>
            </a:xfrm>
            <a:custGeom>
              <a:avLst/>
              <a:gdLst>
                <a:gd name="T0" fmla="*/ 1 w 17"/>
                <a:gd name="T1" fmla="*/ 13 h 17"/>
                <a:gd name="T2" fmla="*/ 4 w 17"/>
                <a:gd name="T3" fmla="*/ 11 h 17"/>
                <a:gd name="T4" fmla="*/ 6 w 17"/>
                <a:gd name="T5" fmla="*/ 8 h 17"/>
                <a:gd name="T6" fmla="*/ 8 w 17"/>
                <a:gd name="T7" fmla="*/ 7 h 17"/>
                <a:gd name="T8" fmla="*/ 9 w 17"/>
                <a:gd name="T9" fmla="*/ 5 h 17"/>
                <a:gd name="T10" fmla="*/ 11 w 17"/>
                <a:gd name="T11" fmla="*/ 7 h 17"/>
                <a:gd name="T12" fmla="*/ 11 w 17"/>
                <a:gd name="T13" fmla="*/ 10 h 17"/>
                <a:gd name="T14" fmla="*/ 11 w 17"/>
                <a:gd name="T15" fmla="*/ 16 h 17"/>
                <a:gd name="T16" fmla="*/ 16 w 17"/>
                <a:gd name="T17" fmla="*/ 16 h 17"/>
                <a:gd name="T18" fmla="*/ 16 w 17"/>
                <a:gd name="T19" fmla="*/ 10 h 17"/>
                <a:gd name="T20" fmla="*/ 16 w 17"/>
                <a:gd name="T21" fmla="*/ 5 h 17"/>
                <a:gd name="T22" fmla="*/ 14 w 17"/>
                <a:gd name="T23" fmla="*/ 1 h 17"/>
                <a:gd name="T24" fmla="*/ 11 w 17"/>
                <a:gd name="T25" fmla="*/ 0 h 17"/>
                <a:gd name="T26" fmla="*/ 6 w 17"/>
                <a:gd name="T27" fmla="*/ 1 h 17"/>
                <a:gd name="T28" fmla="*/ 3 w 17"/>
                <a:gd name="T29" fmla="*/ 2 h 17"/>
                <a:gd name="T30" fmla="*/ 1 w 17"/>
                <a:gd name="T31" fmla="*/ 5 h 17"/>
                <a:gd name="T32" fmla="*/ 0 w 17"/>
                <a:gd name="T33" fmla="*/ 10 h 17"/>
                <a:gd name="T34" fmla="*/ 1 w 17"/>
                <a:gd name="T35" fmla="*/ 8 h 17"/>
                <a:gd name="T36" fmla="*/ 1 w 17"/>
                <a:gd name="T37" fmla="*/ 13 h 17"/>
                <a:gd name="T38" fmla="*/ 3 w 17"/>
                <a:gd name="T39" fmla="*/ 13 h 17"/>
                <a:gd name="T40" fmla="*/ 4 w 17"/>
                <a:gd name="T41" fmla="*/ 11 h 17"/>
                <a:gd name="T42" fmla="*/ 1 w 17"/>
                <a:gd name="T43" fmla="*/ 1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 y="13"/>
                  </a:moveTo>
                  <a:lnTo>
                    <a:pt x="4" y="11"/>
                  </a:lnTo>
                  <a:lnTo>
                    <a:pt x="6" y="8"/>
                  </a:lnTo>
                  <a:lnTo>
                    <a:pt x="8" y="7"/>
                  </a:lnTo>
                  <a:lnTo>
                    <a:pt x="9" y="5"/>
                  </a:lnTo>
                  <a:lnTo>
                    <a:pt x="11" y="7"/>
                  </a:lnTo>
                  <a:lnTo>
                    <a:pt x="11" y="10"/>
                  </a:lnTo>
                  <a:lnTo>
                    <a:pt x="11" y="16"/>
                  </a:lnTo>
                  <a:lnTo>
                    <a:pt x="16" y="16"/>
                  </a:lnTo>
                  <a:lnTo>
                    <a:pt x="16" y="10"/>
                  </a:lnTo>
                  <a:lnTo>
                    <a:pt x="16" y="5"/>
                  </a:lnTo>
                  <a:lnTo>
                    <a:pt x="14" y="1"/>
                  </a:lnTo>
                  <a:lnTo>
                    <a:pt x="11" y="0"/>
                  </a:lnTo>
                  <a:lnTo>
                    <a:pt x="6" y="1"/>
                  </a:lnTo>
                  <a:lnTo>
                    <a:pt x="3" y="2"/>
                  </a:lnTo>
                  <a:lnTo>
                    <a:pt x="1" y="5"/>
                  </a:lnTo>
                  <a:lnTo>
                    <a:pt x="0" y="10"/>
                  </a:lnTo>
                  <a:lnTo>
                    <a:pt x="1" y="8"/>
                  </a:lnTo>
                  <a:lnTo>
                    <a:pt x="1" y="13"/>
                  </a:lnTo>
                  <a:lnTo>
                    <a:pt x="3" y="13"/>
                  </a:lnTo>
                  <a:lnTo>
                    <a:pt x="4" y="11"/>
                  </a:lnTo>
                  <a:lnTo>
                    <a:pt x="1" y="13"/>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7" name="Freeform 45"/>
            <p:cNvSpPr>
              <a:spLocks/>
            </p:cNvSpPr>
            <p:nvPr/>
          </p:nvSpPr>
          <p:spPr bwMode="auto">
            <a:xfrm>
              <a:off x="1019" y="1821"/>
              <a:ext cx="101" cy="17"/>
            </a:xfrm>
            <a:custGeom>
              <a:avLst/>
              <a:gdLst>
                <a:gd name="T0" fmla="*/ 2 w 101"/>
                <a:gd name="T1" fmla="*/ 16 h 17"/>
                <a:gd name="T2" fmla="*/ 2 w 101"/>
                <a:gd name="T3" fmla="*/ 16 h 17"/>
                <a:gd name="T4" fmla="*/ 6 w 101"/>
                <a:gd name="T5" fmla="*/ 13 h 17"/>
                <a:gd name="T6" fmla="*/ 10 w 101"/>
                <a:gd name="T7" fmla="*/ 11 h 17"/>
                <a:gd name="T8" fmla="*/ 15 w 101"/>
                <a:gd name="T9" fmla="*/ 9 h 17"/>
                <a:gd name="T10" fmla="*/ 21 w 101"/>
                <a:gd name="T11" fmla="*/ 8 h 17"/>
                <a:gd name="T12" fmla="*/ 27 w 101"/>
                <a:gd name="T13" fmla="*/ 7 h 17"/>
                <a:gd name="T14" fmla="*/ 33 w 101"/>
                <a:gd name="T15" fmla="*/ 6 h 17"/>
                <a:gd name="T16" fmla="*/ 39 w 101"/>
                <a:gd name="T17" fmla="*/ 4 h 17"/>
                <a:gd name="T18" fmla="*/ 45 w 101"/>
                <a:gd name="T19" fmla="*/ 4 h 17"/>
                <a:gd name="T20" fmla="*/ 51 w 101"/>
                <a:gd name="T21" fmla="*/ 4 h 17"/>
                <a:gd name="T22" fmla="*/ 58 w 101"/>
                <a:gd name="T23" fmla="*/ 3 h 17"/>
                <a:gd name="T24" fmla="*/ 65 w 101"/>
                <a:gd name="T25" fmla="*/ 3 h 17"/>
                <a:gd name="T26" fmla="*/ 72 w 101"/>
                <a:gd name="T27" fmla="*/ 4 h 17"/>
                <a:gd name="T28" fmla="*/ 79 w 101"/>
                <a:gd name="T29" fmla="*/ 4 h 17"/>
                <a:gd name="T30" fmla="*/ 86 w 101"/>
                <a:gd name="T31" fmla="*/ 4 h 17"/>
                <a:gd name="T32" fmla="*/ 93 w 101"/>
                <a:gd name="T33" fmla="*/ 6 h 17"/>
                <a:gd name="T34" fmla="*/ 100 w 101"/>
                <a:gd name="T35" fmla="*/ 6 h 17"/>
                <a:gd name="T36" fmla="*/ 100 w 101"/>
                <a:gd name="T37" fmla="*/ 2 h 17"/>
                <a:gd name="T38" fmla="*/ 93 w 101"/>
                <a:gd name="T39" fmla="*/ 1 h 17"/>
                <a:gd name="T40" fmla="*/ 86 w 101"/>
                <a:gd name="T41" fmla="*/ 1 h 17"/>
                <a:gd name="T42" fmla="*/ 79 w 101"/>
                <a:gd name="T43" fmla="*/ 0 h 17"/>
                <a:gd name="T44" fmla="*/ 72 w 101"/>
                <a:gd name="T45" fmla="*/ 0 h 17"/>
                <a:gd name="T46" fmla="*/ 65 w 101"/>
                <a:gd name="T47" fmla="*/ 0 h 17"/>
                <a:gd name="T48" fmla="*/ 58 w 101"/>
                <a:gd name="T49" fmla="*/ 0 h 17"/>
                <a:gd name="T50" fmla="*/ 51 w 101"/>
                <a:gd name="T51" fmla="*/ 0 h 17"/>
                <a:gd name="T52" fmla="*/ 45 w 101"/>
                <a:gd name="T53" fmla="*/ 0 h 17"/>
                <a:gd name="T54" fmla="*/ 39 w 101"/>
                <a:gd name="T55" fmla="*/ 1 h 17"/>
                <a:gd name="T56" fmla="*/ 32 w 101"/>
                <a:gd name="T57" fmla="*/ 1 h 17"/>
                <a:gd name="T58" fmla="*/ 26 w 101"/>
                <a:gd name="T59" fmla="*/ 2 h 17"/>
                <a:gd name="T60" fmla="*/ 20 w 101"/>
                <a:gd name="T61" fmla="*/ 3 h 17"/>
                <a:gd name="T62" fmla="*/ 15 w 101"/>
                <a:gd name="T63" fmla="*/ 4 h 17"/>
                <a:gd name="T64" fmla="*/ 10 w 101"/>
                <a:gd name="T65" fmla="*/ 7 h 17"/>
                <a:gd name="T66" fmla="*/ 5 w 101"/>
                <a:gd name="T67" fmla="*/ 8 h 17"/>
                <a:gd name="T68" fmla="*/ 0 w 101"/>
                <a:gd name="T69" fmla="*/ 11 h 17"/>
                <a:gd name="T70" fmla="*/ 2 w 101"/>
                <a:gd name="T71" fmla="*/ 16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7"/>
                <a:gd name="T110" fmla="*/ 101 w 101"/>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7">
                  <a:moveTo>
                    <a:pt x="2" y="16"/>
                  </a:moveTo>
                  <a:lnTo>
                    <a:pt x="2" y="16"/>
                  </a:lnTo>
                  <a:lnTo>
                    <a:pt x="6" y="13"/>
                  </a:lnTo>
                  <a:lnTo>
                    <a:pt x="10" y="11"/>
                  </a:lnTo>
                  <a:lnTo>
                    <a:pt x="15" y="9"/>
                  </a:lnTo>
                  <a:lnTo>
                    <a:pt x="21" y="8"/>
                  </a:lnTo>
                  <a:lnTo>
                    <a:pt x="27" y="7"/>
                  </a:lnTo>
                  <a:lnTo>
                    <a:pt x="33" y="6"/>
                  </a:lnTo>
                  <a:lnTo>
                    <a:pt x="39" y="4"/>
                  </a:lnTo>
                  <a:lnTo>
                    <a:pt x="45" y="4"/>
                  </a:lnTo>
                  <a:lnTo>
                    <a:pt x="51" y="4"/>
                  </a:lnTo>
                  <a:lnTo>
                    <a:pt x="58" y="3"/>
                  </a:lnTo>
                  <a:lnTo>
                    <a:pt x="65" y="3"/>
                  </a:lnTo>
                  <a:lnTo>
                    <a:pt x="72" y="4"/>
                  </a:lnTo>
                  <a:lnTo>
                    <a:pt x="79" y="4"/>
                  </a:lnTo>
                  <a:lnTo>
                    <a:pt x="86" y="4"/>
                  </a:lnTo>
                  <a:lnTo>
                    <a:pt x="93" y="6"/>
                  </a:lnTo>
                  <a:lnTo>
                    <a:pt x="100" y="6"/>
                  </a:lnTo>
                  <a:lnTo>
                    <a:pt x="100" y="2"/>
                  </a:lnTo>
                  <a:lnTo>
                    <a:pt x="93" y="1"/>
                  </a:lnTo>
                  <a:lnTo>
                    <a:pt x="86" y="1"/>
                  </a:lnTo>
                  <a:lnTo>
                    <a:pt x="79" y="0"/>
                  </a:lnTo>
                  <a:lnTo>
                    <a:pt x="72" y="0"/>
                  </a:lnTo>
                  <a:lnTo>
                    <a:pt x="65" y="0"/>
                  </a:lnTo>
                  <a:lnTo>
                    <a:pt x="58" y="0"/>
                  </a:lnTo>
                  <a:lnTo>
                    <a:pt x="51" y="0"/>
                  </a:lnTo>
                  <a:lnTo>
                    <a:pt x="45" y="0"/>
                  </a:lnTo>
                  <a:lnTo>
                    <a:pt x="39" y="1"/>
                  </a:lnTo>
                  <a:lnTo>
                    <a:pt x="32" y="1"/>
                  </a:lnTo>
                  <a:lnTo>
                    <a:pt x="26" y="2"/>
                  </a:lnTo>
                  <a:lnTo>
                    <a:pt x="20" y="3"/>
                  </a:lnTo>
                  <a:lnTo>
                    <a:pt x="15" y="4"/>
                  </a:lnTo>
                  <a:lnTo>
                    <a:pt x="10" y="7"/>
                  </a:lnTo>
                  <a:lnTo>
                    <a:pt x="5" y="8"/>
                  </a:lnTo>
                  <a:lnTo>
                    <a:pt x="0" y="11"/>
                  </a:lnTo>
                  <a:lnTo>
                    <a:pt x="2" y="1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8" name="Freeform 46"/>
            <p:cNvSpPr>
              <a:spLocks/>
            </p:cNvSpPr>
            <p:nvPr/>
          </p:nvSpPr>
          <p:spPr bwMode="auto">
            <a:xfrm>
              <a:off x="938" y="1830"/>
              <a:ext cx="84" cy="66"/>
            </a:xfrm>
            <a:custGeom>
              <a:avLst/>
              <a:gdLst>
                <a:gd name="T0" fmla="*/ 2 w 84"/>
                <a:gd name="T1" fmla="*/ 65 h 66"/>
                <a:gd name="T2" fmla="*/ 2 w 84"/>
                <a:gd name="T3" fmla="*/ 65 h 66"/>
                <a:gd name="T4" fmla="*/ 7 w 84"/>
                <a:gd name="T5" fmla="*/ 59 h 66"/>
                <a:gd name="T6" fmla="*/ 12 w 84"/>
                <a:gd name="T7" fmla="*/ 54 h 66"/>
                <a:gd name="T8" fmla="*/ 17 w 84"/>
                <a:gd name="T9" fmla="*/ 48 h 66"/>
                <a:gd name="T10" fmla="*/ 22 w 84"/>
                <a:gd name="T11" fmla="*/ 43 h 66"/>
                <a:gd name="T12" fmla="*/ 27 w 84"/>
                <a:gd name="T13" fmla="*/ 39 h 66"/>
                <a:gd name="T14" fmla="*/ 32 w 84"/>
                <a:gd name="T15" fmla="*/ 34 h 66"/>
                <a:gd name="T16" fmla="*/ 37 w 84"/>
                <a:gd name="T17" fmla="*/ 30 h 66"/>
                <a:gd name="T18" fmla="*/ 42 w 84"/>
                <a:gd name="T19" fmla="*/ 27 h 66"/>
                <a:gd name="T20" fmla="*/ 47 w 84"/>
                <a:gd name="T21" fmla="*/ 23 h 66"/>
                <a:gd name="T22" fmla="*/ 51 w 84"/>
                <a:gd name="T23" fmla="*/ 20 h 66"/>
                <a:gd name="T24" fmla="*/ 57 w 84"/>
                <a:gd name="T25" fmla="*/ 16 h 66"/>
                <a:gd name="T26" fmla="*/ 62 w 84"/>
                <a:gd name="T27" fmla="*/ 14 h 66"/>
                <a:gd name="T28" fmla="*/ 67 w 84"/>
                <a:gd name="T29" fmla="*/ 11 h 66"/>
                <a:gd name="T30" fmla="*/ 72 w 84"/>
                <a:gd name="T31" fmla="*/ 8 h 66"/>
                <a:gd name="T32" fmla="*/ 77 w 84"/>
                <a:gd name="T33" fmla="*/ 6 h 66"/>
                <a:gd name="T34" fmla="*/ 83 w 84"/>
                <a:gd name="T35" fmla="*/ 4 h 66"/>
                <a:gd name="T36" fmla="*/ 81 w 84"/>
                <a:gd name="T37" fmla="*/ 0 h 66"/>
                <a:gd name="T38" fmla="*/ 76 w 84"/>
                <a:gd name="T39" fmla="*/ 3 h 66"/>
                <a:gd name="T40" fmla="*/ 71 w 84"/>
                <a:gd name="T41" fmla="*/ 5 h 66"/>
                <a:gd name="T42" fmla="*/ 66 w 84"/>
                <a:gd name="T43" fmla="*/ 8 h 66"/>
                <a:gd name="T44" fmla="*/ 60 w 84"/>
                <a:gd name="T45" fmla="*/ 11 h 66"/>
                <a:gd name="T46" fmla="*/ 55 w 84"/>
                <a:gd name="T47" fmla="*/ 14 h 66"/>
                <a:gd name="T48" fmla="*/ 50 w 84"/>
                <a:gd name="T49" fmla="*/ 17 h 66"/>
                <a:gd name="T50" fmla="*/ 45 w 84"/>
                <a:gd name="T51" fmla="*/ 20 h 66"/>
                <a:gd name="T52" fmla="*/ 40 w 84"/>
                <a:gd name="T53" fmla="*/ 24 h 66"/>
                <a:gd name="T54" fmla="*/ 35 w 84"/>
                <a:gd name="T55" fmla="*/ 27 h 66"/>
                <a:gd name="T56" fmla="*/ 30 w 84"/>
                <a:gd name="T57" fmla="*/ 31 h 66"/>
                <a:gd name="T58" fmla="*/ 25 w 84"/>
                <a:gd name="T59" fmla="*/ 36 h 66"/>
                <a:gd name="T60" fmla="*/ 20 w 84"/>
                <a:gd name="T61" fmla="*/ 41 h 66"/>
                <a:gd name="T62" fmla="*/ 15 w 84"/>
                <a:gd name="T63" fmla="*/ 45 h 66"/>
                <a:gd name="T64" fmla="*/ 10 w 84"/>
                <a:gd name="T65" fmla="*/ 51 h 66"/>
                <a:gd name="T66" fmla="*/ 5 w 84"/>
                <a:gd name="T67" fmla="*/ 57 h 66"/>
                <a:gd name="T68" fmla="*/ 0 w 84"/>
                <a:gd name="T69" fmla="*/ 63 h 66"/>
                <a:gd name="T70" fmla="*/ 0 w 84"/>
                <a:gd name="T71" fmla="*/ 62 h 66"/>
                <a:gd name="T72" fmla="*/ 2 w 84"/>
                <a:gd name="T73" fmla="*/ 65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66"/>
                <a:gd name="T113" fmla="*/ 84 w 84"/>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66">
                  <a:moveTo>
                    <a:pt x="2" y="65"/>
                  </a:moveTo>
                  <a:lnTo>
                    <a:pt x="2" y="65"/>
                  </a:lnTo>
                  <a:lnTo>
                    <a:pt x="7" y="59"/>
                  </a:lnTo>
                  <a:lnTo>
                    <a:pt x="12" y="54"/>
                  </a:lnTo>
                  <a:lnTo>
                    <a:pt x="17" y="48"/>
                  </a:lnTo>
                  <a:lnTo>
                    <a:pt x="22" y="43"/>
                  </a:lnTo>
                  <a:lnTo>
                    <a:pt x="27" y="39"/>
                  </a:lnTo>
                  <a:lnTo>
                    <a:pt x="32" y="34"/>
                  </a:lnTo>
                  <a:lnTo>
                    <a:pt x="37" y="30"/>
                  </a:lnTo>
                  <a:lnTo>
                    <a:pt x="42" y="27"/>
                  </a:lnTo>
                  <a:lnTo>
                    <a:pt x="47" y="23"/>
                  </a:lnTo>
                  <a:lnTo>
                    <a:pt x="51" y="20"/>
                  </a:lnTo>
                  <a:lnTo>
                    <a:pt x="57" y="16"/>
                  </a:lnTo>
                  <a:lnTo>
                    <a:pt x="62" y="14"/>
                  </a:lnTo>
                  <a:lnTo>
                    <a:pt x="67" y="11"/>
                  </a:lnTo>
                  <a:lnTo>
                    <a:pt x="72" y="8"/>
                  </a:lnTo>
                  <a:lnTo>
                    <a:pt x="77" y="6"/>
                  </a:lnTo>
                  <a:lnTo>
                    <a:pt x="83" y="4"/>
                  </a:lnTo>
                  <a:lnTo>
                    <a:pt x="81" y="0"/>
                  </a:lnTo>
                  <a:lnTo>
                    <a:pt x="76" y="3"/>
                  </a:lnTo>
                  <a:lnTo>
                    <a:pt x="71" y="5"/>
                  </a:lnTo>
                  <a:lnTo>
                    <a:pt x="66" y="8"/>
                  </a:lnTo>
                  <a:lnTo>
                    <a:pt x="60" y="11"/>
                  </a:lnTo>
                  <a:lnTo>
                    <a:pt x="55" y="14"/>
                  </a:lnTo>
                  <a:lnTo>
                    <a:pt x="50" y="17"/>
                  </a:lnTo>
                  <a:lnTo>
                    <a:pt x="45" y="20"/>
                  </a:lnTo>
                  <a:lnTo>
                    <a:pt x="40" y="24"/>
                  </a:lnTo>
                  <a:lnTo>
                    <a:pt x="35" y="27"/>
                  </a:lnTo>
                  <a:lnTo>
                    <a:pt x="30" y="31"/>
                  </a:lnTo>
                  <a:lnTo>
                    <a:pt x="25" y="36"/>
                  </a:lnTo>
                  <a:lnTo>
                    <a:pt x="20" y="41"/>
                  </a:lnTo>
                  <a:lnTo>
                    <a:pt x="15" y="45"/>
                  </a:lnTo>
                  <a:lnTo>
                    <a:pt x="10" y="51"/>
                  </a:lnTo>
                  <a:lnTo>
                    <a:pt x="5" y="57"/>
                  </a:lnTo>
                  <a:lnTo>
                    <a:pt x="0" y="63"/>
                  </a:lnTo>
                  <a:lnTo>
                    <a:pt x="0" y="62"/>
                  </a:lnTo>
                  <a:lnTo>
                    <a:pt x="2" y="65"/>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39" name="Freeform 47"/>
            <p:cNvSpPr>
              <a:spLocks/>
            </p:cNvSpPr>
            <p:nvPr/>
          </p:nvSpPr>
          <p:spPr bwMode="auto">
            <a:xfrm>
              <a:off x="879" y="1892"/>
              <a:ext cx="62" cy="102"/>
            </a:xfrm>
            <a:custGeom>
              <a:avLst/>
              <a:gdLst>
                <a:gd name="T0" fmla="*/ 1 w 62"/>
                <a:gd name="T1" fmla="*/ 101 h 102"/>
                <a:gd name="T2" fmla="*/ 3 w 62"/>
                <a:gd name="T3" fmla="*/ 100 h 102"/>
                <a:gd name="T4" fmla="*/ 6 w 62"/>
                <a:gd name="T5" fmla="*/ 91 h 102"/>
                <a:gd name="T6" fmla="*/ 10 w 62"/>
                <a:gd name="T7" fmla="*/ 83 h 102"/>
                <a:gd name="T8" fmla="*/ 13 w 62"/>
                <a:gd name="T9" fmla="*/ 75 h 102"/>
                <a:gd name="T10" fmla="*/ 16 w 62"/>
                <a:gd name="T11" fmla="*/ 68 h 102"/>
                <a:gd name="T12" fmla="*/ 20 w 62"/>
                <a:gd name="T13" fmla="*/ 61 h 102"/>
                <a:gd name="T14" fmla="*/ 23 w 62"/>
                <a:gd name="T15" fmla="*/ 55 h 102"/>
                <a:gd name="T16" fmla="*/ 26 w 62"/>
                <a:gd name="T17" fmla="*/ 50 h 102"/>
                <a:gd name="T18" fmla="*/ 29 w 62"/>
                <a:gd name="T19" fmla="*/ 44 h 102"/>
                <a:gd name="T20" fmla="*/ 33 w 62"/>
                <a:gd name="T21" fmla="*/ 39 h 102"/>
                <a:gd name="T22" fmla="*/ 36 w 62"/>
                <a:gd name="T23" fmla="*/ 34 h 102"/>
                <a:gd name="T24" fmla="*/ 40 w 62"/>
                <a:gd name="T25" fmla="*/ 29 h 102"/>
                <a:gd name="T26" fmla="*/ 44 w 62"/>
                <a:gd name="T27" fmla="*/ 23 h 102"/>
                <a:gd name="T28" fmla="*/ 48 w 62"/>
                <a:gd name="T29" fmla="*/ 18 h 102"/>
                <a:gd name="T30" fmla="*/ 52 w 62"/>
                <a:gd name="T31" fmla="*/ 14 h 102"/>
                <a:gd name="T32" fmla="*/ 56 w 62"/>
                <a:gd name="T33" fmla="*/ 8 h 102"/>
                <a:gd name="T34" fmla="*/ 61 w 62"/>
                <a:gd name="T35" fmla="*/ 3 h 102"/>
                <a:gd name="T36" fmla="*/ 59 w 62"/>
                <a:gd name="T37" fmla="*/ 0 h 102"/>
                <a:gd name="T38" fmla="*/ 54 w 62"/>
                <a:gd name="T39" fmla="*/ 6 h 102"/>
                <a:gd name="T40" fmla="*/ 49 w 62"/>
                <a:gd name="T41" fmla="*/ 11 h 102"/>
                <a:gd name="T42" fmla="*/ 45 w 62"/>
                <a:gd name="T43" fmla="*/ 16 h 102"/>
                <a:gd name="T44" fmla="*/ 41 w 62"/>
                <a:gd name="T45" fmla="*/ 21 h 102"/>
                <a:gd name="T46" fmla="*/ 37 w 62"/>
                <a:gd name="T47" fmla="*/ 26 h 102"/>
                <a:gd name="T48" fmla="*/ 34 w 62"/>
                <a:gd name="T49" fmla="*/ 31 h 102"/>
                <a:gd name="T50" fmla="*/ 30 w 62"/>
                <a:gd name="T51" fmla="*/ 37 h 102"/>
                <a:gd name="T52" fmla="*/ 27 w 62"/>
                <a:gd name="T53" fmla="*/ 42 h 102"/>
                <a:gd name="T54" fmla="*/ 23 w 62"/>
                <a:gd name="T55" fmla="*/ 47 h 102"/>
                <a:gd name="T56" fmla="*/ 20 w 62"/>
                <a:gd name="T57" fmla="*/ 53 h 102"/>
                <a:gd name="T58" fmla="*/ 17 w 62"/>
                <a:gd name="T59" fmla="*/ 60 h 102"/>
                <a:gd name="T60" fmla="*/ 14 w 62"/>
                <a:gd name="T61" fmla="*/ 66 h 102"/>
                <a:gd name="T62" fmla="*/ 10 w 62"/>
                <a:gd name="T63" fmla="*/ 74 h 102"/>
                <a:gd name="T64" fmla="*/ 7 w 62"/>
                <a:gd name="T65" fmla="*/ 81 h 102"/>
                <a:gd name="T66" fmla="*/ 3 w 62"/>
                <a:gd name="T67" fmla="*/ 89 h 102"/>
                <a:gd name="T68" fmla="*/ 0 w 62"/>
                <a:gd name="T69" fmla="*/ 98 h 102"/>
                <a:gd name="T70" fmla="*/ 1 w 62"/>
                <a:gd name="T71" fmla="*/ 97 h 102"/>
                <a:gd name="T72" fmla="*/ 1 w 62"/>
                <a:gd name="T73" fmla="*/ 101 h 102"/>
                <a:gd name="T74" fmla="*/ 2 w 62"/>
                <a:gd name="T75" fmla="*/ 101 h 102"/>
                <a:gd name="T76" fmla="*/ 3 w 62"/>
                <a:gd name="T77" fmla="*/ 100 h 102"/>
                <a:gd name="T78" fmla="*/ 1 w 62"/>
                <a:gd name="T79" fmla="*/ 101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
                <a:gd name="T121" fmla="*/ 0 h 102"/>
                <a:gd name="T122" fmla="*/ 62 w 62"/>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 h="102">
                  <a:moveTo>
                    <a:pt x="1" y="101"/>
                  </a:moveTo>
                  <a:lnTo>
                    <a:pt x="3" y="100"/>
                  </a:lnTo>
                  <a:lnTo>
                    <a:pt x="6" y="91"/>
                  </a:lnTo>
                  <a:lnTo>
                    <a:pt x="10" y="83"/>
                  </a:lnTo>
                  <a:lnTo>
                    <a:pt x="13" y="75"/>
                  </a:lnTo>
                  <a:lnTo>
                    <a:pt x="16" y="68"/>
                  </a:lnTo>
                  <a:lnTo>
                    <a:pt x="20" y="61"/>
                  </a:lnTo>
                  <a:lnTo>
                    <a:pt x="23" y="55"/>
                  </a:lnTo>
                  <a:lnTo>
                    <a:pt x="26" y="50"/>
                  </a:lnTo>
                  <a:lnTo>
                    <a:pt x="29" y="44"/>
                  </a:lnTo>
                  <a:lnTo>
                    <a:pt x="33" y="39"/>
                  </a:lnTo>
                  <a:lnTo>
                    <a:pt x="36" y="34"/>
                  </a:lnTo>
                  <a:lnTo>
                    <a:pt x="40" y="29"/>
                  </a:lnTo>
                  <a:lnTo>
                    <a:pt x="44" y="23"/>
                  </a:lnTo>
                  <a:lnTo>
                    <a:pt x="48" y="18"/>
                  </a:lnTo>
                  <a:lnTo>
                    <a:pt x="52" y="14"/>
                  </a:lnTo>
                  <a:lnTo>
                    <a:pt x="56" y="8"/>
                  </a:lnTo>
                  <a:lnTo>
                    <a:pt x="61" y="3"/>
                  </a:lnTo>
                  <a:lnTo>
                    <a:pt x="59" y="0"/>
                  </a:lnTo>
                  <a:lnTo>
                    <a:pt x="54" y="6"/>
                  </a:lnTo>
                  <a:lnTo>
                    <a:pt x="49" y="11"/>
                  </a:lnTo>
                  <a:lnTo>
                    <a:pt x="45" y="16"/>
                  </a:lnTo>
                  <a:lnTo>
                    <a:pt x="41" y="21"/>
                  </a:lnTo>
                  <a:lnTo>
                    <a:pt x="37" y="26"/>
                  </a:lnTo>
                  <a:lnTo>
                    <a:pt x="34" y="31"/>
                  </a:lnTo>
                  <a:lnTo>
                    <a:pt x="30" y="37"/>
                  </a:lnTo>
                  <a:lnTo>
                    <a:pt x="27" y="42"/>
                  </a:lnTo>
                  <a:lnTo>
                    <a:pt x="23" y="47"/>
                  </a:lnTo>
                  <a:lnTo>
                    <a:pt x="20" y="53"/>
                  </a:lnTo>
                  <a:lnTo>
                    <a:pt x="17" y="60"/>
                  </a:lnTo>
                  <a:lnTo>
                    <a:pt x="14" y="66"/>
                  </a:lnTo>
                  <a:lnTo>
                    <a:pt x="10" y="74"/>
                  </a:lnTo>
                  <a:lnTo>
                    <a:pt x="7" y="81"/>
                  </a:lnTo>
                  <a:lnTo>
                    <a:pt x="3" y="89"/>
                  </a:lnTo>
                  <a:lnTo>
                    <a:pt x="0" y="98"/>
                  </a:lnTo>
                  <a:lnTo>
                    <a:pt x="1" y="97"/>
                  </a:lnTo>
                  <a:lnTo>
                    <a:pt x="1" y="101"/>
                  </a:lnTo>
                  <a:lnTo>
                    <a:pt x="2" y="101"/>
                  </a:lnTo>
                  <a:lnTo>
                    <a:pt x="3" y="100"/>
                  </a:lnTo>
                  <a:lnTo>
                    <a:pt x="1" y="101"/>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0" name="Freeform 48"/>
            <p:cNvSpPr>
              <a:spLocks/>
            </p:cNvSpPr>
            <p:nvPr/>
          </p:nvSpPr>
          <p:spPr bwMode="auto">
            <a:xfrm>
              <a:off x="875" y="1989"/>
              <a:ext cx="17" cy="17"/>
            </a:xfrm>
            <a:custGeom>
              <a:avLst/>
              <a:gdLst>
                <a:gd name="T0" fmla="*/ 6 w 17"/>
                <a:gd name="T1" fmla="*/ 4 h 17"/>
                <a:gd name="T2" fmla="*/ 9 w 17"/>
                <a:gd name="T3" fmla="*/ 16 h 17"/>
                <a:gd name="T4" fmla="*/ 16 w 17"/>
                <a:gd name="T5" fmla="*/ 16 h 17"/>
                <a:gd name="T6" fmla="*/ 16 w 17"/>
                <a:gd name="T7" fmla="*/ 0 h 17"/>
                <a:gd name="T8" fmla="*/ 9 w 17"/>
                <a:gd name="T9" fmla="*/ 0 h 17"/>
                <a:gd name="T10" fmla="*/ 12 w 17"/>
                <a:gd name="T11" fmla="*/ 12 h 17"/>
                <a:gd name="T12" fmla="*/ 6 w 17"/>
                <a:gd name="T13" fmla="*/ 4 h 17"/>
                <a:gd name="T14" fmla="*/ 0 w 17"/>
                <a:gd name="T15" fmla="*/ 16 h 17"/>
                <a:gd name="T16" fmla="*/ 9 w 17"/>
                <a:gd name="T17" fmla="*/ 16 h 17"/>
                <a:gd name="T18" fmla="*/ 6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6" y="4"/>
                  </a:moveTo>
                  <a:lnTo>
                    <a:pt x="9" y="16"/>
                  </a:lnTo>
                  <a:lnTo>
                    <a:pt x="16" y="16"/>
                  </a:lnTo>
                  <a:lnTo>
                    <a:pt x="16" y="0"/>
                  </a:lnTo>
                  <a:lnTo>
                    <a:pt x="9" y="0"/>
                  </a:lnTo>
                  <a:lnTo>
                    <a:pt x="12" y="12"/>
                  </a:lnTo>
                  <a:lnTo>
                    <a:pt x="6" y="4"/>
                  </a:lnTo>
                  <a:lnTo>
                    <a:pt x="0" y="16"/>
                  </a:lnTo>
                  <a:lnTo>
                    <a:pt x="9" y="16"/>
                  </a:lnTo>
                  <a:lnTo>
                    <a:pt x="6"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1" name="Freeform 49"/>
            <p:cNvSpPr>
              <a:spLocks/>
            </p:cNvSpPr>
            <p:nvPr/>
          </p:nvSpPr>
          <p:spPr bwMode="auto">
            <a:xfrm>
              <a:off x="877" y="1945"/>
              <a:ext cx="26" cy="48"/>
            </a:xfrm>
            <a:custGeom>
              <a:avLst/>
              <a:gdLst>
                <a:gd name="T0" fmla="*/ 22 w 26"/>
                <a:gd name="T1" fmla="*/ 0 h 48"/>
                <a:gd name="T2" fmla="*/ 22 w 26"/>
                <a:gd name="T3" fmla="*/ 0 h 48"/>
                <a:gd name="T4" fmla="*/ 20 w 26"/>
                <a:gd name="T5" fmla="*/ 5 h 48"/>
                <a:gd name="T6" fmla="*/ 17 w 26"/>
                <a:gd name="T7" fmla="*/ 10 h 48"/>
                <a:gd name="T8" fmla="*/ 14 w 26"/>
                <a:gd name="T9" fmla="*/ 15 h 48"/>
                <a:gd name="T10" fmla="*/ 12 w 26"/>
                <a:gd name="T11" fmla="*/ 20 h 48"/>
                <a:gd name="T12" fmla="*/ 9 w 26"/>
                <a:gd name="T13" fmla="*/ 26 h 48"/>
                <a:gd name="T14" fmla="*/ 6 w 26"/>
                <a:gd name="T15" fmla="*/ 32 h 48"/>
                <a:gd name="T16" fmla="*/ 3 w 26"/>
                <a:gd name="T17" fmla="*/ 38 h 48"/>
                <a:gd name="T18" fmla="*/ 0 w 26"/>
                <a:gd name="T19" fmla="*/ 45 h 48"/>
                <a:gd name="T20" fmla="*/ 2 w 26"/>
                <a:gd name="T21" fmla="*/ 47 h 48"/>
                <a:gd name="T22" fmla="*/ 5 w 26"/>
                <a:gd name="T23" fmla="*/ 40 h 48"/>
                <a:gd name="T24" fmla="*/ 8 w 26"/>
                <a:gd name="T25" fmla="*/ 33 h 48"/>
                <a:gd name="T26" fmla="*/ 11 w 26"/>
                <a:gd name="T27" fmla="*/ 27 h 48"/>
                <a:gd name="T28" fmla="*/ 14 w 26"/>
                <a:gd name="T29" fmla="*/ 22 h 48"/>
                <a:gd name="T30" fmla="*/ 17 w 26"/>
                <a:gd name="T31" fmla="*/ 16 h 48"/>
                <a:gd name="T32" fmla="*/ 20 w 26"/>
                <a:gd name="T33" fmla="*/ 11 h 48"/>
                <a:gd name="T34" fmla="*/ 22 w 26"/>
                <a:gd name="T35" fmla="*/ 6 h 48"/>
                <a:gd name="T36" fmla="*/ 24 w 26"/>
                <a:gd name="T37" fmla="*/ 1 h 48"/>
                <a:gd name="T38" fmla="*/ 25 w 26"/>
                <a:gd name="T39" fmla="*/ 0 h 48"/>
                <a:gd name="T40" fmla="*/ 24 w 26"/>
                <a:gd name="T41" fmla="*/ 1 h 48"/>
                <a:gd name="T42" fmla="*/ 25 w 26"/>
                <a:gd name="T43" fmla="*/ 1 h 48"/>
                <a:gd name="T44" fmla="*/ 25 w 26"/>
                <a:gd name="T45" fmla="*/ 0 h 48"/>
                <a:gd name="T46" fmla="*/ 22 w 26"/>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22" y="0"/>
                  </a:moveTo>
                  <a:lnTo>
                    <a:pt x="22" y="0"/>
                  </a:lnTo>
                  <a:lnTo>
                    <a:pt x="20" y="5"/>
                  </a:lnTo>
                  <a:lnTo>
                    <a:pt x="17" y="10"/>
                  </a:lnTo>
                  <a:lnTo>
                    <a:pt x="14" y="15"/>
                  </a:lnTo>
                  <a:lnTo>
                    <a:pt x="12" y="20"/>
                  </a:lnTo>
                  <a:lnTo>
                    <a:pt x="9" y="26"/>
                  </a:lnTo>
                  <a:lnTo>
                    <a:pt x="6" y="32"/>
                  </a:lnTo>
                  <a:lnTo>
                    <a:pt x="3" y="38"/>
                  </a:lnTo>
                  <a:lnTo>
                    <a:pt x="0" y="45"/>
                  </a:lnTo>
                  <a:lnTo>
                    <a:pt x="2" y="47"/>
                  </a:lnTo>
                  <a:lnTo>
                    <a:pt x="5" y="40"/>
                  </a:lnTo>
                  <a:lnTo>
                    <a:pt x="8" y="33"/>
                  </a:lnTo>
                  <a:lnTo>
                    <a:pt x="11" y="27"/>
                  </a:lnTo>
                  <a:lnTo>
                    <a:pt x="14" y="22"/>
                  </a:lnTo>
                  <a:lnTo>
                    <a:pt x="17" y="16"/>
                  </a:lnTo>
                  <a:lnTo>
                    <a:pt x="20" y="11"/>
                  </a:lnTo>
                  <a:lnTo>
                    <a:pt x="22" y="6"/>
                  </a:lnTo>
                  <a:lnTo>
                    <a:pt x="24" y="1"/>
                  </a:lnTo>
                  <a:lnTo>
                    <a:pt x="25" y="0"/>
                  </a:lnTo>
                  <a:lnTo>
                    <a:pt x="24" y="1"/>
                  </a:lnTo>
                  <a:lnTo>
                    <a:pt x="25" y="1"/>
                  </a:lnTo>
                  <a:lnTo>
                    <a:pt x="25" y="0"/>
                  </a:lnTo>
                  <a:lnTo>
                    <a:pt x="22" y="0"/>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2" name="Freeform 50"/>
            <p:cNvSpPr>
              <a:spLocks/>
            </p:cNvSpPr>
            <p:nvPr/>
          </p:nvSpPr>
          <p:spPr bwMode="auto">
            <a:xfrm>
              <a:off x="936" y="1826"/>
              <a:ext cx="95" cy="69"/>
            </a:xfrm>
            <a:custGeom>
              <a:avLst/>
              <a:gdLst>
                <a:gd name="T0" fmla="*/ 94 w 95"/>
                <a:gd name="T1" fmla="*/ 3 h 69"/>
                <a:gd name="T2" fmla="*/ 93 w 95"/>
                <a:gd name="T3" fmla="*/ 0 h 69"/>
                <a:gd name="T4" fmla="*/ 87 w 95"/>
                <a:gd name="T5" fmla="*/ 2 h 69"/>
                <a:gd name="T6" fmla="*/ 80 w 95"/>
                <a:gd name="T7" fmla="*/ 5 h 69"/>
                <a:gd name="T8" fmla="*/ 74 w 95"/>
                <a:gd name="T9" fmla="*/ 8 h 69"/>
                <a:gd name="T10" fmla="*/ 68 w 95"/>
                <a:gd name="T11" fmla="*/ 11 h 69"/>
                <a:gd name="T12" fmla="*/ 61 w 95"/>
                <a:gd name="T13" fmla="*/ 15 h 69"/>
                <a:gd name="T14" fmla="*/ 55 w 95"/>
                <a:gd name="T15" fmla="*/ 18 h 69"/>
                <a:gd name="T16" fmla="*/ 49 w 95"/>
                <a:gd name="T17" fmla="*/ 22 h 69"/>
                <a:gd name="T18" fmla="*/ 43 w 95"/>
                <a:gd name="T19" fmla="*/ 26 h 69"/>
                <a:gd name="T20" fmla="*/ 37 w 95"/>
                <a:gd name="T21" fmla="*/ 30 h 69"/>
                <a:gd name="T22" fmla="*/ 31 w 95"/>
                <a:gd name="T23" fmla="*/ 35 h 69"/>
                <a:gd name="T24" fmla="*/ 26 w 95"/>
                <a:gd name="T25" fmla="*/ 39 h 69"/>
                <a:gd name="T26" fmla="*/ 21 w 95"/>
                <a:gd name="T27" fmla="*/ 44 h 69"/>
                <a:gd name="T28" fmla="*/ 15 w 95"/>
                <a:gd name="T29" fmla="*/ 49 h 69"/>
                <a:gd name="T30" fmla="*/ 10 w 95"/>
                <a:gd name="T31" fmla="*/ 54 h 69"/>
                <a:gd name="T32" fmla="*/ 6 w 95"/>
                <a:gd name="T33" fmla="*/ 60 h 69"/>
                <a:gd name="T34" fmla="*/ 0 w 95"/>
                <a:gd name="T35" fmla="*/ 65 h 69"/>
                <a:gd name="T36" fmla="*/ 3 w 95"/>
                <a:gd name="T37" fmla="*/ 68 h 69"/>
                <a:gd name="T38" fmla="*/ 7 w 95"/>
                <a:gd name="T39" fmla="*/ 62 h 69"/>
                <a:gd name="T40" fmla="*/ 12 w 95"/>
                <a:gd name="T41" fmla="*/ 57 h 69"/>
                <a:gd name="T42" fmla="*/ 17 w 95"/>
                <a:gd name="T43" fmla="*/ 52 h 69"/>
                <a:gd name="T44" fmla="*/ 23 w 95"/>
                <a:gd name="T45" fmla="*/ 47 h 69"/>
                <a:gd name="T46" fmla="*/ 28 w 95"/>
                <a:gd name="T47" fmla="*/ 42 h 69"/>
                <a:gd name="T48" fmla="*/ 33 w 95"/>
                <a:gd name="T49" fmla="*/ 38 h 69"/>
                <a:gd name="T50" fmla="*/ 39 w 95"/>
                <a:gd name="T51" fmla="*/ 33 h 69"/>
                <a:gd name="T52" fmla="*/ 45 w 95"/>
                <a:gd name="T53" fmla="*/ 29 h 69"/>
                <a:gd name="T54" fmla="*/ 51 w 95"/>
                <a:gd name="T55" fmla="*/ 25 h 69"/>
                <a:gd name="T56" fmla="*/ 57 w 95"/>
                <a:gd name="T57" fmla="*/ 21 h 69"/>
                <a:gd name="T58" fmla="*/ 63 w 95"/>
                <a:gd name="T59" fmla="*/ 18 h 69"/>
                <a:gd name="T60" fmla="*/ 69 w 95"/>
                <a:gd name="T61" fmla="*/ 15 h 69"/>
                <a:gd name="T62" fmla="*/ 75 w 95"/>
                <a:gd name="T63" fmla="*/ 11 h 69"/>
                <a:gd name="T64" fmla="*/ 82 w 95"/>
                <a:gd name="T65" fmla="*/ 8 h 69"/>
                <a:gd name="T66" fmla="*/ 88 w 95"/>
                <a:gd name="T67" fmla="*/ 6 h 69"/>
                <a:gd name="T68" fmla="*/ 94 w 95"/>
                <a:gd name="T69" fmla="*/ 3 h 69"/>
                <a:gd name="T70" fmla="*/ 93 w 95"/>
                <a:gd name="T71" fmla="*/ 0 h 69"/>
                <a:gd name="T72" fmla="*/ 94 w 95"/>
                <a:gd name="T73" fmla="*/ 3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69"/>
                <a:gd name="T113" fmla="*/ 95 w 9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69">
                  <a:moveTo>
                    <a:pt x="94" y="3"/>
                  </a:moveTo>
                  <a:lnTo>
                    <a:pt x="93" y="0"/>
                  </a:lnTo>
                  <a:lnTo>
                    <a:pt x="87" y="2"/>
                  </a:lnTo>
                  <a:lnTo>
                    <a:pt x="80" y="5"/>
                  </a:lnTo>
                  <a:lnTo>
                    <a:pt x="74" y="8"/>
                  </a:lnTo>
                  <a:lnTo>
                    <a:pt x="68" y="11"/>
                  </a:lnTo>
                  <a:lnTo>
                    <a:pt x="61" y="15"/>
                  </a:lnTo>
                  <a:lnTo>
                    <a:pt x="55" y="18"/>
                  </a:lnTo>
                  <a:lnTo>
                    <a:pt x="49" y="22"/>
                  </a:lnTo>
                  <a:lnTo>
                    <a:pt x="43" y="26"/>
                  </a:lnTo>
                  <a:lnTo>
                    <a:pt x="37" y="30"/>
                  </a:lnTo>
                  <a:lnTo>
                    <a:pt x="31" y="35"/>
                  </a:lnTo>
                  <a:lnTo>
                    <a:pt x="26" y="39"/>
                  </a:lnTo>
                  <a:lnTo>
                    <a:pt x="21" y="44"/>
                  </a:lnTo>
                  <a:lnTo>
                    <a:pt x="15" y="49"/>
                  </a:lnTo>
                  <a:lnTo>
                    <a:pt x="10" y="54"/>
                  </a:lnTo>
                  <a:lnTo>
                    <a:pt x="6" y="60"/>
                  </a:lnTo>
                  <a:lnTo>
                    <a:pt x="0" y="65"/>
                  </a:lnTo>
                  <a:lnTo>
                    <a:pt x="3" y="68"/>
                  </a:lnTo>
                  <a:lnTo>
                    <a:pt x="7" y="62"/>
                  </a:lnTo>
                  <a:lnTo>
                    <a:pt x="12" y="57"/>
                  </a:lnTo>
                  <a:lnTo>
                    <a:pt x="17" y="52"/>
                  </a:lnTo>
                  <a:lnTo>
                    <a:pt x="23" y="47"/>
                  </a:lnTo>
                  <a:lnTo>
                    <a:pt x="28" y="42"/>
                  </a:lnTo>
                  <a:lnTo>
                    <a:pt x="33" y="38"/>
                  </a:lnTo>
                  <a:lnTo>
                    <a:pt x="39" y="33"/>
                  </a:lnTo>
                  <a:lnTo>
                    <a:pt x="45" y="29"/>
                  </a:lnTo>
                  <a:lnTo>
                    <a:pt x="51" y="25"/>
                  </a:lnTo>
                  <a:lnTo>
                    <a:pt x="57" y="21"/>
                  </a:lnTo>
                  <a:lnTo>
                    <a:pt x="63" y="18"/>
                  </a:lnTo>
                  <a:lnTo>
                    <a:pt x="69" y="15"/>
                  </a:lnTo>
                  <a:lnTo>
                    <a:pt x="75" y="11"/>
                  </a:lnTo>
                  <a:lnTo>
                    <a:pt x="82" y="8"/>
                  </a:lnTo>
                  <a:lnTo>
                    <a:pt x="88" y="6"/>
                  </a:lnTo>
                  <a:lnTo>
                    <a:pt x="94" y="3"/>
                  </a:lnTo>
                  <a:lnTo>
                    <a:pt x="93" y="0"/>
                  </a:lnTo>
                  <a:lnTo>
                    <a:pt x="94" y="3"/>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3" name="Freeform 51"/>
            <p:cNvSpPr>
              <a:spLocks/>
            </p:cNvSpPr>
            <p:nvPr/>
          </p:nvSpPr>
          <p:spPr bwMode="auto">
            <a:xfrm>
              <a:off x="930" y="1826"/>
              <a:ext cx="101" cy="71"/>
            </a:xfrm>
            <a:custGeom>
              <a:avLst/>
              <a:gdLst>
                <a:gd name="T0" fmla="*/ 0 w 101"/>
                <a:gd name="T1" fmla="*/ 67 h 71"/>
                <a:gd name="T2" fmla="*/ 3 w 101"/>
                <a:gd name="T3" fmla="*/ 68 h 71"/>
                <a:gd name="T4" fmla="*/ 9 w 101"/>
                <a:gd name="T5" fmla="*/ 62 h 71"/>
                <a:gd name="T6" fmla="*/ 14 w 101"/>
                <a:gd name="T7" fmla="*/ 57 h 71"/>
                <a:gd name="T8" fmla="*/ 20 w 101"/>
                <a:gd name="T9" fmla="*/ 51 h 71"/>
                <a:gd name="T10" fmla="*/ 26 w 101"/>
                <a:gd name="T11" fmla="*/ 46 h 71"/>
                <a:gd name="T12" fmla="*/ 32 w 101"/>
                <a:gd name="T13" fmla="*/ 41 h 71"/>
                <a:gd name="T14" fmla="*/ 37 w 101"/>
                <a:gd name="T15" fmla="*/ 37 h 71"/>
                <a:gd name="T16" fmla="*/ 43 w 101"/>
                <a:gd name="T17" fmla="*/ 32 h 71"/>
                <a:gd name="T18" fmla="*/ 49 w 101"/>
                <a:gd name="T19" fmla="*/ 28 h 71"/>
                <a:gd name="T20" fmla="*/ 54 w 101"/>
                <a:gd name="T21" fmla="*/ 24 h 71"/>
                <a:gd name="T22" fmla="*/ 60 w 101"/>
                <a:gd name="T23" fmla="*/ 20 h 71"/>
                <a:gd name="T24" fmla="*/ 66 w 101"/>
                <a:gd name="T25" fmla="*/ 18 h 71"/>
                <a:gd name="T26" fmla="*/ 73 w 101"/>
                <a:gd name="T27" fmla="*/ 14 h 71"/>
                <a:gd name="T28" fmla="*/ 79 w 101"/>
                <a:gd name="T29" fmla="*/ 11 h 71"/>
                <a:gd name="T30" fmla="*/ 86 w 101"/>
                <a:gd name="T31" fmla="*/ 8 h 71"/>
                <a:gd name="T32" fmla="*/ 93 w 101"/>
                <a:gd name="T33" fmla="*/ 6 h 71"/>
                <a:gd name="T34" fmla="*/ 100 w 101"/>
                <a:gd name="T35" fmla="*/ 3 h 71"/>
                <a:gd name="T36" fmla="*/ 99 w 101"/>
                <a:gd name="T37" fmla="*/ 0 h 71"/>
                <a:gd name="T38" fmla="*/ 92 w 101"/>
                <a:gd name="T39" fmla="*/ 2 h 71"/>
                <a:gd name="T40" fmla="*/ 85 w 101"/>
                <a:gd name="T41" fmla="*/ 5 h 71"/>
                <a:gd name="T42" fmla="*/ 78 w 101"/>
                <a:gd name="T43" fmla="*/ 8 h 71"/>
                <a:gd name="T44" fmla="*/ 72 w 101"/>
                <a:gd name="T45" fmla="*/ 11 h 71"/>
                <a:gd name="T46" fmla="*/ 65 w 101"/>
                <a:gd name="T47" fmla="*/ 14 h 71"/>
                <a:gd name="T48" fmla="*/ 59 w 101"/>
                <a:gd name="T49" fmla="*/ 18 h 71"/>
                <a:gd name="T50" fmla="*/ 53 w 101"/>
                <a:gd name="T51" fmla="*/ 21 h 71"/>
                <a:gd name="T52" fmla="*/ 47 w 101"/>
                <a:gd name="T53" fmla="*/ 25 h 71"/>
                <a:gd name="T54" fmla="*/ 41 w 101"/>
                <a:gd name="T55" fmla="*/ 29 h 71"/>
                <a:gd name="T56" fmla="*/ 35 w 101"/>
                <a:gd name="T57" fmla="*/ 34 h 71"/>
                <a:gd name="T58" fmla="*/ 30 w 101"/>
                <a:gd name="T59" fmla="*/ 38 h 71"/>
                <a:gd name="T60" fmla="*/ 24 w 101"/>
                <a:gd name="T61" fmla="*/ 43 h 71"/>
                <a:gd name="T62" fmla="*/ 18 w 101"/>
                <a:gd name="T63" fmla="*/ 48 h 71"/>
                <a:gd name="T64" fmla="*/ 12 w 101"/>
                <a:gd name="T65" fmla="*/ 54 h 71"/>
                <a:gd name="T66" fmla="*/ 7 w 101"/>
                <a:gd name="T67" fmla="*/ 59 h 71"/>
                <a:gd name="T68" fmla="*/ 1 w 101"/>
                <a:gd name="T69" fmla="*/ 65 h 71"/>
                <a:gd name="T70" fmla="*/ 3 w 101"/>
                <a:gd name="T71" fmla="*/ 66 h 71"/>
                <a:gd name="T72" fmla="*/ 0 w 101"/>
                <a:gd name="T73" fmla="*/ 67 h 71"/>
                <a:gd name="T74" fmla="*/ 1 w 101"/>
                <a:gd name="T75" fmla="*/ 70 h 71"/>
                <a:gd name="T76" fmla="*/ 3 w 101"/>
                <a:gd name="T77" fmla="*/ 68 h 71"/>
                <a:gd name="T78" fmla="*/ 0 w 101"/>
                <a:gd name="T79" fmla="*/ 6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
                <a:gd name="T121" fmla="*/ 0 h 71"/>
                <a:gd name="T122" fmla="*/ 101 w 101"/>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 h="71">
                  <a:moveTo>
                    <a:pt x="0" y="67"/>
                  </a:moveTo>
                  <a:lnTo>
                    <a:pt x="3" y="68"/>
                  </a:lnTo>
                  <a:lnTo>
                    <a:pt x="9" y="62"/>
                  </a:lnTo>
                  <a:lnTo>
                    <a:pt x="14" y="57"/>
                  </a:lnTo>
                  <a:lnTo>
                    <a:pt x="20" y="51"/>
                  </a:lnTo>
                  <a:lnTo>
                    <a:pt x="26" y="46"/>
                  </a:lnTo>
                  <a:lnTo>
                    <a:pt x="32" y="41"/>
                  </a:lnTo>
                  <a:lnTo>
                    <a:pt x="37" y="37"/>
                  </a:lnTo>
                  <a:lnTo>
                    <a:pt x="43" y="32"/>
                  </a:lnTo>
                  <a:lnTo>
                    <a:pt x="49" y="28"/>
                  </a:lnTo>
                  <a:lnTo>
                    <a:pt x="54" y="24"/>
                  </a:lnTo>
                  <a:lnTo>
                    <a:pt x="60" y="20"/>
                  </a:lnTo>
                  <a:lnTo>
                    <a:pt x="66" y="18"/>
                  </a:lnTo>
                  <a:lnTo>
                    <a:pt x="73" y="14"/>
                  </a:lnTo>
                  <a:lnTo>
                    <a:pt x="79" y="11"/>
                  </a:lnTo>
                  <a:lnTo>
                    <a:pt x="86" y="8"/>
                  </a:lnTo>
                  <a:lnTo>
                    <a:pt x="93" y="6"/>
                  </a:lnTo>
                  <a:lnTo>
                    <a:pt x="100" y="3"/>
                  </a:lnTo>
                  <a:lnTo>
                    <a:pt x="99" y="0"/>
                  </a:lnTo>
                  <a:lnTo>
                    <a:pt x="92" y="2"/>
                  </a:lnTo>
                  <a:lnTo>
                    <a:pt x="85" y="5"/>
                  </a:lnTo>
                  <a:lnTo>
                    <a:pt x="78" y="8"/>
                  </a:lnTo>
                  <a:lnTo>
                    <a:pt x="72" y="11"/>
                  </a:lnTo>
                  <a:lnTo>
                    <a:pt x="65" y="14"/>
                  </a:lnTo>
                  <a:lnTo>
                    <a:pt x="59" y="18"/>
                  </a:lnTo>
                  <a:lnTo>
                    <a:pt x="53" y="21"/>
                  </a:lnTo>
                  <a:lnTo>
                    <a:pt x="47" y="25"/>
                  </a:lnTo>
                  <a:lnTo>
                    <a:pt x="41" y="29"/>
                  </a:lnTo>
                  <a:lnTo>
                    <a:pt x="35" y="34"/>
                  </a:lnTo>
                  <a:lnTo>
                    <a:pt x="30" y="38"/>
                  </a:lnTo>
                  <a:lnTo>
                    <a:pt x="24" y="43"/>
                  </a:lnTo>
                  <a:lnTo>
                    <a:pt x="18" y="48"/>
                  </a:lnTo>
                  <a:lnTo>
                    <a:pt x="12" y="54"/>
                  </a:lnTo>
                  <a:lnTo>
                    <a:pt x="7" y="59"/>
                  </a:lnTo>
                  <a:lnTo>
                    <a:pt x="1" y="65"/>
                  </a:lnTo>
                  <a:lnTo>
                    <a:pt x="3" y="66"/>
                  </a:lnTo>
                  <a:lnTo>
                    <a:pt x="0" y="67"/>
                  </a:lnTo>
                  <a:lnTo>
                    <a:pt x="1" y="70"/>
                  </a:lnTo>
                  <a:lnTo>
                    <a:pt x="3" y="68"/>
                  </a:lnTo>
                  <a:lnTo>
                    <a:pt x="0" y="67"/>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4" name="Freeform 52"/>
            <p:cNvSpPr>
              <a:spLocks/>
            </p:cNvSpPr>
            <p:nvPr/>
          </p:nvSpPr>
          <p:spPr bwMode="auto">
            <a:xfrm>
              <a:off x="941" y="1920"/>
              <a:ext cx="17" cy="17"/>
            </a:xfrm>
            <a:custGeom>
              <a:avLst/>
              <a:gdLst>
                <a:gd name="T0" fmla="*/ 14 w 17"/>
                <a:gd name="T1" fmla="*/ 2 h 17"/>
                <a:gd name="T2" fmla="*/ 9 w 17"/>
                <a:gd name="T3" fmla="*/ 2 h 17"/>
                <a:gd name="T4" fmla="*/ 3 w 17"/>
                <a:gd name="T5" fmla="*/ 8 h 17"/>
                <a:gd name="T6" fmla="*/ 0 w 17"/>
                <a:gd name="T7" fmla="*/ 12 h 17"/>
                <a:gd name="T8" fmla="*/ 1 w 17"/>
                <a:gd name="T9" fmla="*/ 16 h 17"/>
                <a:gd name="T10" fmla="*/ 6 w 17"/>
                <a:gd name="T11" fmla="*/ 16 h 17"/>
                <a:gd name="T12" fmla="*/ 11 w 17"/>
                <a:gd name="T13" fmla="*/ 14 h 17"/>
                <a:gd name="T14" fmla="*/ 14 w 17"/>
                <a:gd name="T15" fmla="*/ 11 h 17"/>
                <a:gd name="T16" fmla="*/ 16 w 17"/>
                <a:gd name="T17" fmla="*/ 6 h 17"/>
                <a:gd name="T18" fmla="*/ 14 w 17"/>
                <a:gd name="T19" fmla="*/ 2 h 17"/>
                <a:gd name="T20" fmla="*/ 9 w 17"/>
                <a:gd name="T21" fmla="*/ 3 h 17"/>
                <a:gd name="T22" fmla="*/ 11 w 17"/>
                <a:gd name="T23" fmla="*/ 6 h 17"/>
                <a:gd name="T24" fmla="*/ 9 w 17"/>
                <a:gd name="T25" fmla="*/ 9 h 17"/>
                <a:gd name="T26" fmla="*/ 6 w 17"/>
                <a:gd name="T27" fmla="*/ 11 h 17"/>
                <a:gd name="T28" fmla="*/ 4 w 17"/>
                <a:gd name="T29" fmla="*/ 13 h 17"/>
                <a:gd name="T30" fmla="*/ 3 w 17"/>
                <a:gd name="T31" fmla="*/ 13 h 17"/>
                <a:gd name="T32" fmla="*/ 4 w 17"/>
                <a:gd name="T33" fmla="*/ 14 h 17"/>
                <a:gd name="T34" fmla="*/ 6 w 17"/>
                <a:gd name="T35" fmla="*/ 10 h 17"/>
                <a:gd name="T36" fmla="*/ 14 w 17"/>
                <a:gd name="T37" fmla="*/ 4 h 17"/>
                <a:gd name="T38" fmla="*/ 9 w 17"/>
                <a:gd name="T39" fmla="*/ 3 h 17"/>
                <a:gd name="T40" fmla="*/ 14 w 17"/>
                <a:gd name="T41" fmla="*/ 2 h 17"/>
                <a:gd name="T42" fmla="*/ 12 w 17"/>
                <a:gd name="T43" fmla="*/ 0 h 17"/>
                <a:gd name="T44" fmla="*/ 9 w 17"/>
                <a:gd name="T45" fmla="*/ 2 h 17"/>
                <a:gd name="T46" fmla="*/ 14 w 17"/>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4" y="2"/>
                  </a:moveTo>
                  <a:lnTo>
                    <a:pt x="9" y="2"/>
                  </a:lnTo>
                  <a:lnTo>
                    <a:pt x="3" y="8"/>
                  </a:lnTo>
                  <a:lnTo>
                    <a:pt x="0" y="12"/>
                  </a:lnTo>
                  <a:lnTo>
                    <a:pt x="1" y="16"/>
                  </a:lnTo>
                  <a:lnTo>
                    <a:pt x="6" y="16"/>
                  </a:lnTo>
                  <a:lnTo>
                    <a:pt x="11" y="14"/>
                  </a:lnTo>
                  <a:lnTo>
                    <a:pt x="14" y="11"/>
                  </a:lnTo>
                  <a:lnTo>
                    <a:pt x="16" y="6"/>
                  </a:lnTo>
                  <a:lnTo>
                    <a:pt x="14" y="2"/>
                  </a:lnTo>
                  <a:lnTo>
                    <a:pt x="9" y="3"/>
                  </a:lnTo>
                  <a:lnTo>
                    <a:pt x="11" y="6"/>
                  </a:lnTo>
                  <a:lnTo>
                    <a:pt x="9" y="9"/>
                  </a:lnTo>
                  <a:lnTo>
                    <a:pt x="6" y="11"/>
                  </a:lnTo>
                  <a:lnTo>
                    <a:pt x="4" y="13"/>
                  </a:lnTo>
                  <a:lnTo>
                    <a:pt x="3" y="13"/>
                  </a:lnTo>
                  <a:lnTo>
                    <a:pt x="4" y="14"/>
                  </a:lnTo>
                  <a:lnTo>
                    <a:pt x="6" y="10"/>
                  </a:lnTo>
                  <a:lnTo>
                    <a:pt x="14" y="4"/>
                  </a:lnTo>
                  <a:lnTo>
                    <a:pt x="9" y="3"/>
                  </a:lnTo>
                  <a:lnTo>
                    <a:pt x="14" y="2"/>
                  </a:lnTo>
                  <a:lnTo>
                    <a:pt x="12" y="0"/>
                  </a:lnTo>
                  <a:lnTo>
                    <a:pt x="9" y="2"/>
                  </a:lnTo>
                  <a:lnTo>
                    <a:pt x="14" y="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5" name="Freeform 53"/>
            <p:cNvSpPr>
              <a:spLocks/>
            </p:cNvSpPr>
            <p:nvPr/>
          </p:nvSpPr>
          <p:spPr bwMode="auto">
            <a:xfrm>
              <a:off x="940" y="1943"/>
              <a:ext cx="17" cy="17"/>
            </a:xfrm>
            <a:custGeom>
              <a:avLst/>
              <a:gdLst>
                <a:gd name="T0" fmla="*/ 14 w 17"/>
                <a:gd name="T1" fmla="*/ 4 h 17"/>
                <a:gd name="T2" fmla="*/ 13 w 17"/>
                <a:gd name="T3" fmla="*/ 0 h 17"/>
                <a:gd name="T4" fmla="*/ 7 w 17"/>
                <a:gd name="T5" fmla="*/ 0 h 17"/>
                <a:gd name="T6" fmla="*/ 2 w 17"/>
                <a:gd name="T7" fmla="*/ 3 h 17"/>
                <a:gd name="T8" fmla="*/ 0 w 17"/>
                <a:gd name="T9" fmla="*/ 6 h 17"/>
                <a:gd name="T10" fmla="*/ 0 w 17"/>
                <a:gd name="T11" fmla="*/ 11 h 17"/>
                <a:gd name="T12" fmla="*/ 1 w 17"/>
                <a:gd name="T13" fmla="*/ 16 h 17"/>
                <a:gd name="T14" fmla="*/ 5 w 17"/>
                <a:gd name="T15" fmla="*/ 16 h 17"/>
                <a:gd name="T16" fmla="*/ 10 w 17"/>
                <a:gd name="T17" fmla="*/ 12 h 17"/>
                <a:gd name="T18" fmla="*/ 14 w 17"/>
                <a:gd name="T19" fmla="*/ 4 h 17"/>
                <a:gd name="T20" fmla="*/ 10 w 17"/>
                <a:gd name="T21" fmla="*/ 1 h 17"/>
                <a:gd name="T22" fmla="*/ 5 w 17"/>
                <a:gd name="T23" fmla="*/ 9 h 17"/>
                <a:gd name="T24" fmla="*/ 4 w 17"/>
                <a:gd name="T25" fmla="*/ 11 h 17"/>
                <a:gd name="T26" fmla="*/ 4 w 17"/>
                <a:gd name="T27" fmla="*/ 9 h 17"/>
                <a:gd name="T28" fmla="*/ 5 w 17"/>
                <a:gd name="T29" fmla="*/ 8 h 17"/>
                <a:gd name="T30" fmla="*/ 7 w 17"/>
                <a:gd name="T31" fmla="*/ 6 h 17"/>
                <a:gd name="T32" fmla="*/ 11 w 17"/>
                <a:gd name="T33" fmla="*/ 6 h 17"/>
                <a:gd name="T34" fmla="*/ 10 w 17"/>
                <a:gd name="T35" fmla="*/ 1 h 17"/>
                <a:gd name="T36" fmla="*/ 14 w 17"/>
                <a:gd name="T37" fmla="*/ 4 h 17"/>
                <a:gd name="T38" fmla="*/ 16 w 17"/>
                <a:gd name="T39" fmla="*/ 1 h 17"/>
                <a:gd name="T40" fmla="*/ 13 w 17"/>
                <a:gd name="T41" fmla="*/ 0 h 17"/>
                <a:gd name="T42" fmla="*/ 14 w 17"/>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4" y="4"/>
                  </a:moveTo>
                  <a:lnTo>
                    <a:pt x="13" y="0"/>
                  </a:lnTo>
                  <a:lnTo>
                    <a:pt x="7" y="0"/>
                  </a:lnTo>
                  <a:lnTo>
                    <a:pt x="2" y="3"/>
                  </a:lnTo>
                  <a:lnTo>
                    <a:pt x="0" y="6"/>
                  </a:lnTo>
                  <a:lnTo>
                    <a:pt x="0" y="11"/>
                  </a:lnTo>
                  <a:lnTo>
                    <a:pt x="1" y="16"/>
                  </a:lnTo>
                  <a:lnTo>
                    <a:pt x="5" y="16"/>
                  </a:lnTo>
                  <a:lnTo>
                    <a:pt x="10" y="12"/>
                  </a:lnTo>
                  <a:lnTo>
                    <a:pt x="14" y="4"/>
                  </a:lnTo>
                  <a:lnTo>
                    <a:pt x="10" y="1"/>
                  </a:lnTo>
                  <a:lnTo>
                    <a:pt x="5" y="9"/>
                  </a:lnTo>
                  <a:lnTo>
                    <a:pt x="4" y="11"/>
                  </a:lnTo>
                  <a:lnTo>
                    <a:pt x="4" y="9"/>
                  </a:lnTo>
                  <a:lnTo>
                    <a:pt x="5" y="8"/>
                  </a:lnTo>
                  <a:lnTo>
                    <a:pt x="7" y="6"/>
                  </a:lnTo>
                  <a:lnTo>
                    <a:pt x="11" y="6"/>
                  </a:lnTo>
                  <a:lnTo>
                    <a:pt x="10" y="1"/>
                  </a:lnTo>
                  <a:lnTo>
                    <a:pt x="14" y="4"/>
                  </a:lnTo>
                  <a:lnTo>
                    <a:pt x="16" y="1"/>
                  </a:lnTo>
                  <a:lnTo>
                    <a:pt x="13" y="0"/>
                  </a:lnTo>
                  <a:lnTo>
                    <a:pt x="14"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6" name="Freeform 54"/>
            <p:cNvSpPr>
              <a:spLocks/>
            </p:cNvSpPr>
            <p:nvPr/>
          </p:nvSpPr>
          <p:spPr bwMode="auto">
            <a:xfrm>
              <a:off x="924" y="1996"/>
              <a:ext cx="17" cy="17"/>
            </a:xfrm>
            <a:custGeom>
              <a:avLst/>
              <a:gdLst>
                <a:gd name="T0" fmla="*/ 13 w 17"/>
                <a:gd name="T1" fmla="*/ 4 h 17"/>
                <a:gd name="T2" fmla="*/ 12 w 17"/>
                <a:gd name="T3" fmla="*/ 0 h 17"/>
                <a:gd name="T4" fmla="*/ 8 w 17"/>
                <a:gd name="T5" fmla="*/ 0 h 17"/>
                <a:gd name="T6" fmla="*/ 3 w 17"/>
                <a:gd name="T7" fmla="*/ 1 h 17"/>
                <a:gd name="T8" fmla="*/ 1 w 17"/>
                <a:gd name="T9" fmla="*/ 5 h 17"/>
                <a:gd name="T10" fmla="*/ 0 w 17"/>
                <a:gd name="T11" fmla="*/ 11 h 17"/>
                <a:gd name="T12" fmla="*/ 1 w 17"/>
                <a:gd name="T13" fmla="*/ 16 h 17"/>
                <a:gd name="T14" fmla="*/ 5 w 17"/>
                <a:gd name="T15" fmla="*/ 16 h 17"/>
                <a:gd name="T16" fmla="*/ 9 w 17"/>
                <a:gd name="T17" fmla="*/ 13 h 17"/>
                <a:gd name="T18" fmla="*/ 13 w 17"/>
                <a:gd name="T19" fmla="*/ 4 h 17"/>
                <a:gd name="T20" fmla="*/ 11 w 17"/>
                <a:gd name="T21" fmla="*/ 1 h 17"/>
                <a:gd name="T22" fmla="*/ 6 w 17"/>
                <a:gd name="T23" fmla="*/ 8 h 17"/>
                <a:gd name="T24" fmla="*/ 3 w 17"/>
                <a:gd name="T25" fmla="*/ 11 h 17"/>
                <a:gd name="T26" fmla="*/ 3 w 17"/>
                <a:gd name="T27" fmla="*/ 8 h 17"/>
                <a:gd name="T28" fmla="*/ 5 w 17"/>
                <a:gd name="T29" fmla="*/ 5 h 17"/>
                <a:gd name="T30" fmla="*/ 8 w 17"/>
                <a:gd name="T31" fmla="*/ 4 h 17"/>
                <a:gd name="T32" fmla="*/ 12 w 17"/>
                <a:gd name="T33" fmla="*/ 5 h 17"/>
                <a:gd name="T34" fmla="*/ 11 w 17"/>
                <a:gd name="T35" fmla="*/ 1 h 17"/>
                <a:gd name="T36" fmla="*/ 13 w 17"/>
                <a:gd name="T37" fmla="*/ 4 h 17"/>
                <a:gd name="T38" fmla="*/ 16 w 17"/>
                <a:gd name="T39" fmla="*/ 1 h 17"/>
                <a:gd name="T40" fmla="*/ 12 w 17"/>
                <a:gd name="T41" fmla="*/ 0 h 17"/>
                <a:gd name="T42" fmla="*/ 13 w 17"/>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3" y="4"/>
                  </a:moveTo>
                  <a:lnTo>
                    <a:pt x="12" y="0"/>
                  </a:lnTo>
                  <a:lnTo>
                    <a:pt x="8" y="0"/>
                  </a:lnTo>
                  <a:lnTo>
                    <a:pt x="3" y="1"/>
                  </a:lnTo>
                  <a:lnTo>
                    <a:pt x="1" y="5"/>
                  </a:lnTo>
                  <a:lnTo>
                    <a:pt x="0" y="11"/>
                  </a:lnTo>
                  <a:lnTo>
                    <a:pt x="1" y="16"/>
                  </a:lnTo>
                  <a:lnTo>
                    <a:pt x="5" y="16"/>
                  </a:lnTo>
                  <a:lnTo>
                    <a:pt x="9" y="13"/>
                  </a:lnTo>
                  <a:lnTo>
                    <a:pt x="13" y="4"/>
                  </a:lnTo>
                  <a:lnTo>
                    <a:pt x="11" y="1"/>
                  </a:lnTo>
                  <a:lnTo>
                    <a:pt x="6" y="8"/>
                  </a:lnTo>
                  <a:lnTo>
                    <a:pt x="3" y="11"/>
                  </a:lnTo>
                  <a:lnTo>
                    <a:pt x="3" y="8"/>
                  </a:lnTo>
                  <a:lnTo>
                    <a:pt x="5" y="5"/>
                  </a:lnTo>
                  <a:lnTo>
                    <a:pt x="8" y="4"/>
                  </a:lnTo>
                  <a:lnTo>
                    <a:pt x="12" y="5"/>
                  </a:lnTo>
                  <a:lnTo>
                    <a:pt x="11" y="1"/>
                  </a:lnTo>
                  <a:lnTo>
                    <a:pt x="13" y="4"/>
                  </a:lnTo>
                  <a:lnTo>
                    <a:pt x="16" y="1"/>
                  </a:lnTo>
                  <a:lnTo>
                    <a:pt x="12" y="0"/>
                  </a:lnTo>
                  <a:lnTo>
                    <a:pt x="13"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7" name="Freeform 55"/>
            <p:cNvSpPr>
              <a:spLocks/>
            </p:cNvSpPr>
            <p:nvPr/>
          </p:nvSpPr>
          <p:spPr bwMode="auto">
            <a:xfrm>
              <a:off x="929" y="1973"/>
              <a:ext cx="17" cy="17"/>
            </a:xfrm>
            <a:custGeom>
              <a:avLst/>
              <a:gdLst>
                <a:gd name="T0" fmla="*/ 14 w 17"/>
                <a:gd name="T1" fmla="*/ 8 h 17"/>
                <a:gd name="T2" fmla="*/ 13 w 17"/>
                <a:gd name="T3" fmla="*/ 2 h 17"/>
                <a:gd name="T4" fmla="*/ 7 w 17"/>
                <a:gd name="T5" fmla="*/ 0 h 17"/>
                <a:gd name="T6" fmla="*/ 2 w 17"/>
                <a:gd name="T7" fmla="*/ 0 h 17"/>
                <a:gd name="T8" fmla="*/ 0 w 17"/>
                <a:gd name="T9" fmla="*/ 6 h 17"/>
                <a:gd name="T10" fmla="*/ 1 w 17"/>
                <a:gd name="T11" fmla="*/ 10 h 17"/>
                <a:gd name="T12" fmla="*/ 2 w 17"/>
                <a:gd name="T13" fmla="*/ 14 h 17"/>
                <a:gd name="T14" fmla="*/ 7 w 17"/>
                <a:gd name="T15" fmla="*/ 16 h 17"/>
                <a:gd name="T16" fmla="*/ 10 w 17"/>
                <a:gd name="T17" fmla="*/ 14 h 17"/>
                <a:gd name="T18" fmla="*/ 14 w 17"/>
                <a:gd name="T19" fmla="*/ 8 h 17"/>
                <a:gd name="T20" fmla="*/ 10 w 17"/>
                <a:gd name="T21" fmla="*/ 2 h 17"/>
                <a:gd name="T22" fmla="*/ 7 w 17"/>
                <a:gd name="T23" fmla="*/ 8 h 17"/>
                <a:gd name="T24" fmla="*/ 5 w 17"/>
                <a:gd name="T25" fmla="*/ 8 h 17"/>
                <a:gd name="T26" fmla="*/ 7 w 17"/>
                <a:gd name="T27" fmla="*/ 8 h 17"/>
                <a:gd name="T28" fmla="*/ 11 w 17"/>
                <a:gd name="T29" fmla="*/ 8 h 17"/>
                <a:gd name="T30" fmla="*/ 10 w 17"/>
                <a:gd name="T31" fmla="*/ 2 h 17"/>
                <a:gd name="T32" fmla="*/ 14 w 17"/>
                <a:gd name="T33" fmla="*/ 8 h 17"/>
                <a:gd name="T34" fmla="*/ 16 w 17"/>
                <a:gd name="T35" fmla="*/ 2 h 17"/>
                <a:gd name="T36" fmla="*/ 13 w 17"/>
                <a:gd name="T37" fmla="*/ 2 h 17"/>
                <a:gd name="T38" fmla="*/ 14 w 17"/>
                <a:gd name="T39" fmla="*/ 8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14" y="8"/>
                  </a:moveTo>
                  <a:lnTo>
                    <a:pt x="13" y="2"/>
                  </a:lnTo>
                  <a:lnTo>
                    <a:pt x="7" y="0"/>
                  </a:lnTo>
                  <a:lnTo>
                    <a:pt x="2" y="0"/>
                  </a:lnTo>
                  <a:lnTo>
                    <a:pt x="0" y="6"/>
                  </a:lnTo>
                  <a:lnTo>
                    <a:pt x="1" y="10"/>
                  </a:lnTo>
                  <a:lnTo>
                    <a:pt x="2" y="14"/>
                  </a:lnTo>
                  <a:lnTo>
                    <a:pt x="7" y="16"/>
                  </a:lnTo>
                  <a:lnTo>
                    <a:pt x="10" y="14"/>
                  </a:lnTo>
                  <a:lnTo>
                    <a:pt x="14" y="8"/>
                  </a:lnTo>
                  <a:lnTo>
                    <a:pt x="10" y="2"/>
                  </a:lnTo>
                  <a:lnTo>
                    <a:pt x="7" y="8"/>
                  </a:lnTo>
                  <a:lnTo>
                    <a:pt x="5" y="8"/>
                  </a:lnTo>
                  <a:lnTo>
                    <a:pt x="7" y="8"/>
                  </a:lnTo>
                  <a:lnTo>
                    <a:pt x="11" y="8"/>
                  </a:lnTo>
                  <a:lnTo>
                    <a:pt x="10" y="2"/>
                  </a:lnTo>
                  <a:lnTo>
                    <a:pt x="14" y="8"/>
                  </a:lnTo>
                  <a:lnTo>
                    <a:pt x="16" y="2"/>
                  </a:lnTo>
                  <a:lnTo>
                    <a:pt x="13" y="2"/>
                  </a:lnTo>
                  <a:lnTo>
                    <a:pt x="14" y="8"/>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8" name="Freeform 56"/>
            <p:cNvSpPr>
              <a:spLocks/>
            </p:cNvSpPr>
            <p:nvPr/>
          </p:nvSpPr>
          <p:spPr bwMode="auto">
            <a:xfrm>
              <a:off x="917" y="1998"/>
              <a:ext cx="17" cy="17"/>
            </a:xfrm>
            <a:custGeom>
              <a:avLst/>
              <a:gdLst>
                <a:gd name="T0" fmla="*/ 13 w 17"/>
                <a:gd name="T1" fmla="*/ 6 h 17"/>
                <a:gd name="T2" fmla="*/ 13 w 17"/>
                <a:gd name="T3" fmla="*/ 2 h 17"/>
                <a:gd name="T4" fmla="*/ 7 w 17"/>
                <a:gd name="T5" fmla="*/ 0 h 17"/>
                <a:gd name="T6" fmla="*/ 2 w 17"/>
                <a:gd name="T7" fmla="*/ 0 h 17"/>
                <a:gd name="T8" fmla="*/ 0 w 17"/>
                <a:gd name="T9" fmla="*/ 6 h 17"/>
                <a:gd name="T10" fmla="*/ 0 w 17"/>
                <a:gd name="T11" fmla="*/ 10 h 17"/>
                <a:gd name="T12" fmla="*/ 2 w 17"/>
                <a:gd name="T13" fmla="*/ 14 h 17"/>
                <a:gd name="T14" fmla="*/ 5 w 17"/>
                <a:gd name="T15" fmla="*/ 16 h 17"/>
                <a:gd name="T16" fmla="*/ 10 w 17"/>
                <a:gd name="T17" fmla="*/ 12 h 17"/>
                <a:gd name="T18" fmla="*/ 13 w 17"/>
                <a:gd name="T19" fmla="*/ 6 h 17"/>
                <a:gd name="T20" fmla="*/ 10 w 17"/>
                <a:gd name="T21" fmla="*/ 2 h 17"/>
                <a:gd name="T22" fmla="*/ 7 w 17"/>
                <a:gd name="T23" fmla="*/ 6 h 17"/>
                <a:gd name="T24" fmla="*/ 5 w 17"/>
                <a:gd name="T25" fmla="*/ 8 h 17"/>
                <a:gd name="T26" fmla="*/ 4 w 17"/>
                <a:gd name="T27" fmla="*/ 8 h 17"/>
                <a:gd name="T28" fmla="*/ 5 w 17"/>
                <a:gd name="T29" fmla="*/ 8 h 17"/>
                <a:gd name="T30" fmla="*/ 4 w 17"/>
                <a:gd name="T31" fmla="*/ 6 h 17"/>
                <a:gd name="T32" fmla="*/ 4 w 17"/>
                <a:gd name="T33" fmla="*/ 8 h 17"/>
                <a:gd name="T34" fmla="*/ 7 w 17"/>
                <a:gd name="T35" fmla="*/ 6 h 17"/>
                <a:gd name="T36" fmla="*/ 10 w 17"/>
                <a:gd name="T37" fmla="*/ 8 h 17"/>
                <a:gd name="T38" fmla="*/ 10 w 17"/>
                <a:gd name="T39" fmla="*/ 2 h 17"/>
                <a:gd name="T40" fmla="*/ 13 w 17"/>
                <a:gd name="T41" fmla="*/ 6 h 17"/>
                <a:gd name="T42" fmla="*/ 16 w 17"/>
                <a:gd name="T43" fmla="*/ 2 h 17"/>
                <a:gd name="T44" fmla="*/ 13 w 17"/>
                <a:gd name="T45" fmla="*/ 2 h 17"/>
                <a:gd name="T46" fmla="*/ 13 w 17"/>
                <a:gd name="T47" fmla="*/ 6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3" y="6"/>
                  </a:moveTo>
                  <a:lnTo>
                    <a:pt x="13" y="2"/>
                  </a:lnTo>
                  <a:lnTo>
                    <a:pt x="7" y="0"/>
                  </a:lnTo>
                  <a:lnTo>
                    <a:pt x="2" y="0"/>
                  </a:lnTo>
                  <a:lnTo>
                    <a:pt x="0" y="6"/>
                  </a:lnTo>
                  <a:lnTo>
                    <a:pt x="0" y="10"/>
                  </a:lnTo>
                  <a:lnTo>
                    <a:pt x="2" y="14"/>
                  </a:lnTo>
                  <a:lnTo>
                    <a:pt x="5" y="16"/>
                  </a:lnTo>
                  <a:lnTo>
                    <a:pt x="10" y="12"/>
                  </a:lnTo>
                  <a:lnTo>
                    <a:pt x="13" y="6"/>
                  </a:lnTo>
                  <a:lnTo>
                    <a:pt x="10" y="2"/>
                  </a:lnTo>
                  <a:lnTo>
                    <a:pt x="7" y="6"/>
                  </a:lnTo>
                  <a:lnTo>
                    <a:pt x="5" y="8"/>
                  </a:lnTo>
                  <a:lnTo>
                    <a:pt x="4" y="8"/>
                  </a:lnTo>
                  <a:lnTo>
                    <a:pt x="5" y="8"/>
                  </a:lnTo>
                  <a:lnTo>
                    <a:pt x="4" y="6"/>
                  </a:lnTo>
                  <a:lnTo>
                    <a:pt x="4" y="8"/>
                  </a:lnTo>
                  <a:lnTo>
                    <a:pt x="7" y="6"/>
                  </a:lnTo>
                  <a:lnTo>
                    <a:pt x="10" y="8"/>
                  </a:lnTo>
                  <a:lnTo>
                    <a:pt x="10" y="2"/>
                  </a:lnTo>
                  <a:lnTo>
                    <a:pt x="13" y="6"/>
                  </a:lnTo>
                  <a:lnTo>
                    <a:pt x="16" y="2"/>
                  </a:lnTo>
                  <a:lnTo>
                    <a:pt x="13" y="2"/>
                  </a:lnTo>
                  <a:lnTo>
                    <a:pt x="13" y="6"/>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49" name="Freeform 57"/>
            <p:cNvSpPr>
              <a:spLocks/>
            </p:cNvSpPr>
            <p:nvPr/>
          </p:nvSpPr>
          <p:spPr bwMode="auto">
            <a:xfrm>
              <a:off x="922" y="1978"/>
              <a:ext cx="17" cy="17"/>
            </a:xfrm>
            <a:custGeom>
              <a:avLst/>
              <a:gdLst>
                <a:gd name="T0" fmla="*/ 16 w 17"/>
                <a:gd name="T1" fmla="*/ 2 h 17"/>
                <a:gd name="T2" fmla="*/ 14 w 17"/>
                <a:gd name="T3" fmla="*/ 0 h 17"/>
                <a:gd name="T4" fmla="*/ 6 w 17"/>
                <a:gd name="T5" fmla="*/ 0 h 17"/>
                <a:gd name="T6" fmla="*/ 1 w 17"/>
                <a:gd name="T7" fmla="*/ 2 h 17"/>
                <a:gd name="T8" fmla="*/ 0 w 17"/>
                <a:gd name="T9" fmla="*/ 8 h 17"/>
                <a:gd name="T10" fmla="*/ 0 w 17"/>
                <a:gd name="T11" fmla="*/ 11 h 17"/>
                <a:gd name="T12" fmla="*/ 4 w 17"/>
                <a:gd name="T13" fmla="*/ 16 h 17"/>
                <a:gd name="T14" fmla="*/ 9 w 17"/>
                <a:gd name="T15" fmla="*/ 16 h 17"/>
                <a:gd name="T16" fmla="*/ 12 w 17"/>
                <a:gd name="T17" fmla="*/ 11 h 17"/>
                <a:gd name="T18" fmla="*/ 16 w 17"/>
                <a:gd name="T19" fmla="*/ 2 h 17"/>
                <a:gd name="T20" fmla="*/ 11 w 17"/>
                <a:gd name="T21" fmla="*/ 2 h 17"/>
                <a:gd name="T22" fmla="*/ 8 w 17"/>
                <a:gd name="T23" fmla="*/ 10 h 17"/>
                <a:gd name="T24" fmla="*/ 6 w 17"/>
                <a:gd name="T25" fmla="*/ 11 h 17"/>
                <a:gd name="T26" fmla="*/ 6 w 17"/>
                <a:gd name="T27" fmla="*/ 10 h 17"/>
                <a:gd name="T28" fmla="*/ 4 w 17"/>
                <a:gd name="T29" fmla="*/ 8 h 17"/>
                <a:gd name="T30" fmla="*/ 6 w 17"/>
                <a:gd name="T31" fmla="*/ 5 h 17"/>
                <a:gd name="T32" fmla="*/ 8 w 17"/>
                <a:gd name="T33" fmla="*/ 5 h 17"/>
                <a:gd name="T34" fmla="*/ 12 w 17"/>
                <a:gd name="T35" fmla="*/ 5 h 17"/>
                <a:gd name="T36" fmla="*/ 11 w 17"/>
                <a:gd name="T37" fmla="*/ 2 h 17"/>
                <a:gd name="T38" fmla="*/ 16 w 17"/>
                <a:gd name="T39" fmla="*/ 2 h 17"/>
                <a:gd name="T40" fmla="*/ 16 w 17"/>
                <a:gd name="T41" fmla="*/ 0 h 17"/>
                <a:gd name="T42" fmla="*/ 14 w 17"/>
                <a:gd name="T43" fmla="*/ 0 h 17"/>
                <a:gd name="T44" fmla="*/ 16 w 17"/>
                <a:gd name="T45" fmla="*/ 2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6" y="2"/>
                  </a:moveTo>
                  <a:lnTo>
                    <a:pt x="14" y="0"/>
                  </a:lnTo>
                  <a:lnTo>
                    <a:pt x="6" y="0"/>
                  </a:lnTo>
                  <a:lnTo>
                    <a:pt x="1" y="2"/>
                  </a:lnTo>
                  <a:lnTo>
                    <a:pt x="0" y="8"/>
                  </a:lnTo>
                  <a:lnTo>
                    <a:pt x="0" y="11"/>
                  </a:lnTo>
                  <a:lnTo>
                    <a:pt x="4" y="16"/>
                  </a:lnTo>
                  <a:lnTo>
                    <a:pt x="9" y="16"/>
                  </a:lnTo>
                  <a:lnTo>
                    <a:pt x="12" y="11"/>
                  </a:lnTo>
                  <a:lnTo>
                    <a:pt x="16" y="2"/>
                  </a:lnTo>
                  <a:lnTo>
                    <a:pt x="11" y="2"/>
                  </a:lnTo>
                  <a:lnTo>
                    <a:pt x="8" y="10"/>
                  </a:lnTo>
                  <a:lnTo>
                    <a:pt x="6" y="11"/>
                  </a:lnTo>
                  <a:lnTo>
                    <a:pt x="6" y="10"/>
                  </a:lnTo>
                  <a:lnTo>
                    <a:pt x="4" y="8"/>
                  </a:lnTo>
                  <a:lnTo>
                    <a:pt x="6" y="5"/>
                  </a:lnTo>
                  <a:lnTo>
                    <a:pt x="8" y="5"/>
                  </a:lnTo>
                  <a:lnTo>
                    <a:pt x="12" y="5"/>
                  </a:lnTo>
                  <a:lnTo>
                    <a:pt x="11" y="2"/>
                  </a:lnTo>
                  <a:lnTo>
                    <a:pt x="16" y="2"/>
                  </a:lnTo>
                  <a:lnTo>
                    <a:pt x="16" y="0"/>
                  </a:lnTo>
                  <a:lnTo>
                    <a:pt x="14" y="0"/>
                  </a:lnTo>
                  <a:lnTo>
                    <a:pt x="16" y="2"/>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0" name="Freeform 58"/>
            <p:cNvSpPr>
              <a:spLocks/>
            </p:cNvSpPr>
            <p:nvPr/>
          </p:nvSpPr>
          <p:spPr bwMode="auto">
            <a:xfrm>
              <a:off x="983" y="1872"/>
              <a:ext cx="17" cy="17"/>
            </a:xfrm>
            <a:custGeom>
              <a:avLst/>
              <a:gdLst>
                <a:gd name="T0" fmla="*/ 16 w 17"/>
                <a:gd name="T1" fmla="*/ 2 h 17"/>
                <a:gd name="T2" fmla="*/ 12 w 17"/>
                <a:gd name="T3" fmla="*/ 1 h 17"/>
                <a:gd name="T4" fmla="*/ 2 w 17"/>
                <a:gd name="T5" fmla="*/ 5 h 17"/>
                <a:gd name="T6" fmla="*/ 0 w 17"/>
                <a:gd name="T7" fmla="*/ 10 h 17"/>
                <a:gd name="T8" fmla="*/ 0 w 17"/>
                <a:gd name="T9" fmla="*/ 14 h 17"/>
                <a:gd name="T10" fmla="*/ 4 w 17"/>
                <a:gd name="T11" fmla="*/ 16 h 17"/>
                <a:gd name="T12" fmla="*/ 8 w 17"/>
                <a:gd name="T13" fmla="*/ 13 h 17"/>
                <a:gd name="T14" fmla="*/ 12 w 17"/>
                <a:gd name="T15" fmla="*/ 11 h 17"/>
                <a:gd name="T16" fmla="*/ 16 w 17"/>
                <a:gd name="T17" fmla="*/ 7 h 17"/>
                <a:gd name="T18" fmla="*/ 16 w 17"/>
                <a:gd name="T19" fmla="*/ 2 h 17"/>
                <a:gd name="T20" fmla="*/ 10 w 17"/>
                <a:gd name="T21" fmla="*/ 4 h 17"/>
                <a:gd name="T22" fmla="*/ 10 w 17"/>
                <a:gd name="T23" fmla="*/ 5 h 17"/>
                <a:gd name="T24" fmla="*/ 8 w 17"/>
                <a:gd name="T25" fmla="*/ 7 h 17"/>
                <a:gd name="T26" fmla="*/ 4 w 17"/>
                <a:gd name="T27" fmla="*/ 10 h 17"/>
                <a:gd name="T28" fmla="*/ 2 w 17"/>
                <a:gd name="T29" fmla="*/ 10 h 17"/>
                <a:gd name="T30" fmla="*/ 4 w 17"/>
                <a:gd name="T31" fmla="*/ 13 h 17"/>
                <a:gd name="T32" fmla="*/ 6 w 17"/>
                <a:gd name="T33" fmla="*/ 10 h 17"/>
                <a:gd name="T34" fmla="*/ 16 w 17"/>
                <a:gd name="T35" fmla="*/ 5 h 17"/>
                <a:gd name="T36" fmla="*/ 10 w 17"/>
                <a:gd name="T37" fmla="*/ 4 h 17"/>
                <a:gd name="T38" fmla="*/ 16 w 17"/>
                <a:gd name="T39" fmla="*/ 2 h 17"/>
                <a:gd name="T40" fmla="*/ 16 w 17"/>
                <a:gd name="T41" fmla="*/ 0 h 17"/>
                <a:gd name="T42" fmla="*/ 12 w 17"/>
                <a:gd name="T43" fmla="*/ 1 h 17"/>
                <a:gd name="T44" fmla="*/ 16 w 17"/>
                <a:gd name="T45" fmla="*/ 2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6" y="2"/>
                  </a:moveTo>
                  <a:lnTo>
                    <a:pt x="12" y="1"/>
                  </a:lnTo>
                  <a:lnTo>
                    <a:pt x="2" y="5"/>
                  </a:lnTo>
                  <a:lnTo>
                    <a:pt x="0" y="10"/>
                  </a:lnTo>
                  <a:lnTo>
                    <a:pt x="0" y="14"/>
                  </a:lnTo>
                  <a:lnTo>
                    <a:pt x="4" y="16"/>
                  </a:lnTo>
                  <a:lnTo>
                    <a:pt x="8" y="13"/>
                  </a:lnTo>
                  <a:lnTo>
                    <a:pt x="12" y="11"/>
                  </a:lnTo>
                  <a:lnTo>
                    <a:pt x="16" y="7"/>
                  </a:lnTo>
                  <a:lnTo>
                    <a:pt x="16" y="2"/>
                  </a:lnTo>
                  <a:lnTo>
                    <a:pt x="10" y="4"/>
                  </a:lnTo>
                  <a:lnTo>
                    <a:pt x="10" y="5"/>
                  </a:lnTo>
                  <a:lnTo>
                    <a:pt x="8" y="7"/>
                  </a:lnTo>
                  <a:lnTo>
                    <a:pt x="4" y="10"/>
                  </a:lnTo>
                  <a:lnTo>
                    <a:pt x="2" y="10"/>
                  </a:lnTo>
                  <a:lnTo>
                    <a:pt x="4" y="13"/>
                  </a:lnTo>
                  <a:lnTo>
                    <a:pt x="6" y="10"/>
                  </a:lnTo>
                  <a:lnTo>
                    <a:pt x="16" y="5"/>
                  </a:lnTo>
                  <a:lnTo>
                    <a:pt x="10" y="4"/>
                  </a:lnTo>
                  <a:lnTo>
                    <a:pt x="16" y="2"/>
                  </a:lnTo>
                  <a:lnTo>
                    <a:pt x="16" y="0"/>
                  </a:lnTo>
                  <a:lnTo>
                    <a:pt x="12" y="1"/>
                  </a:lnTo>
                  <a:lnTo>
                    <a:pt x="16" y="2"/>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1" name="Freeform 59"/>
            <p:cNvSpPr>
              <a:spLocks/>
            </p:cNvSpPr>
            <p:nvPr/>
          </p:nvSpPr>
          <p:spPr bwMode="auto">
            <a:xfrm>
              <a:off x="977" y="1876"/>
              <a:ext cx="17" cy="17"/>
            </a:xfrm>
            <a:custGeom>
              <a:avLst/>
              <a:gdLst>
                <a:gd name="T0" fmla="*/ 10 w 17"/>
                <a:gd name="T1" fmla="*/ 8 h 17"/>
                <a:gd name="T2" fmla="*/ 8 w 17"/>
                <a:gd name="T3" fmla="*/ 2 h 17"/>
                <a:gd name="T4" fmla="*/ 4 w 17"/>
                <a:gd name="T5" fmla="*/ 8 h 17"/>
                <a:gd name="T6" fmla="*/ 2 w 17"/>
                <a:gd name="T7" fmla="*/ 8 h 17"/>
                <a:gd name="T8" fmla="*/ 6 w 17"/>
                <a:gd name="T9" fmla="*/ 10 h 17"/>
                <a:gd name="T10" fmla="*/ 6 w 17"/>
                <a:gd name="T11" fmla="*/ 8 h 17"/>
                <a:gd name="T12" fmla="*/ 8 w 17"/>
                <a:gd name="T13" fmla="*/ 8 h 17"/>
                <a:gd name="T14" fmla="*/ 10 w 17"/>
                <a:gd name="T15" fmla="*/ 8 h 17"/>
                <a:gd name="T16" fmla="*/ 14 w 17"/>
                <a:gd name="T17" fmla="*/ 2 h 17"/>
                <a:gd name="T18" fmla="*/ 10 w 17"/>
                <a:gd name="T19" fmla="*/ 0 h 17"/>
                <a:gd name="T20" fmla="*/ 4 w 17"/>
                <a:gd name="T21" fmla="*/ 2 h 17"/>
                <a:gd name="T22" fmla="*/ 2 w 17"/>
                <a:gd name="T23" fmla="*/ 4 h 17"/>
                <a:gd name="T24" fmla="*/ 0 w 17"/>
                <a:gd name="T25" fmla="*/ 8 h 17"/>
                <a:gd name="T26" fmla="*/ 0 w 17"/>
                <a:gd name="T27" fmla="*/ 14 h 17"/>
                <a:gd name="T28" fmla="*/ 6 w 17"/>
                <a:gd name="T29" fmla="*/ 16 h 17"/>
                <a:gd name="T30" fmla="*/ 8 w 17"/>
                <a:gd name="T31" fmla="*/ 14 h 17"/>
                <a:gd name="T32" fmla="*/ 14 w 17"/>
                <a:gd name="T33" fmla="*/ 8 h 17"/>
                <a:gd name="T34" fmla="*/ 14 w 17"/>
                <a:gd name="T35" fmla="*/ 2 h 17"/>
                <a:gd name="T36" fmla="*/ 14 w 17"/>
                <a:gd name="T37" fmla="*/ 8 h 17"/>
                <a:gd name="T38" fmla="*/ 16 w 17"/>
                <a:gd name="T39" fmla="*/ 6 h 17"/>
                <a:gd name="T40" fmla="*/ 14 w 17"/>
                <a:gd name="T41" fmla="*/ 2 h 17"/>
                <a:gd name="T42" fmla="*/ 10 w 17"/>
                <a:gd name="T43" fmla="*/ 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0" y="8"/>
                  </a:moveTo>
                  <a:lnTo>
                    <a:pt x="8" y="2"/>
                  </a:lnTo>
                  <a:lnTo>
                    <a:pt x="4" y="8"/>
                  </a:lnTo>
                  <a:lnTo>
                    <a:pt x="2" y="8"/>
                  </a:lnTo>
                  <a:lnTo>
                    <a:pt x="6" y="10"/>
                  </a:lnTo>
                  <a:lnTo>
                    <a:pt x="6" y="8"/>
                  </a:lnTo>
                  <a:lnTo>
                    <a:pt x="8" y="8"/>
                  </a:lnTo>
                  <a:lnTo>
                    <a:pt x="10" y="8"/>
                  </a:lnTo>
                  <a:lnTo>
                    <a:pt x="14" y="2"/>
                  </a:lnTo>
                  <a:lnTo>
                    <a:pt x="10" y="0"/>
                  </a:lnTo>
                  <a:lnTo>
                    <a:pt x="4" y="2"/>
                  </a:lnTo>
                  <a:lnTo>
                    <a:pt x="2" y="4"/>
                  </a:lnTo>
                  <a:lnTo>
                    <a:pt x="0" y="8"/>
                  </a:lnTo>
                  <a:lnTo>
                    <a:pt x="0" y="14"/>
                  </a:lnTo>
                  <a:lnTo>
                    <a:pt x="6" y="16"/>
                  </a:lnTo>
                  <a:lnTo>
                    <a:pt x="8" y="14"/>
                  </a:lnTo>
                  <a:lnTo>
                    <a:pt x="14" y="8"/>
                  </a:lnTo>
                  <a:lnTo>
                    <a:pt x="14" y="2"/>
                  </a:lnTo>
                  <a:lnTo>
                    <a:pt x="14" y="8"/>
                  </a:lnTo>
                  <a:lnTo>
                    <a:pt x="16" y="6"/>
                  </a:lnTo>
                  <a:lnTo>
                    <a:pt x="14" y="2"/>
                  </a:lnTo>
                  <a:lnTo>
                    <a:pt x="10" y="8"/>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2" name="Freeform 60"/>
            <p:cNvSpPr>
              <a:spLocks/>
            </p:cNvSpPr>
            <p:nvPr/>
          </p:nvSpPr>
          <p:spPr bwMode="auto">
            <a:xfrm>
              <a:off x="968" y="1890"/>
              <a:ext cx="17" cy="17"/>
            </a:xfrm>
            <a:custGeom>
              <a:avLst/>
              <a:gdLst>
                <a:gd name="T0" fmla="*/ 9 w 17"/>
                <a:gd name="T1" fmla="*/ 10 h 17"/>
                <a:gd name="T2" fmla="*/ 9 w 17"/>
                <a:gd name="T3" fmla="*/ 2 h 17"/>
                <a:gd name="T4" fmla="*/ 6 w 17"/>
                <a:gd name="T5" fmla="*/ 8 h 17"/>
                <a:gd name="T6" fmla="*/ 4 w 17"/>
                <a:gd name="T7" fmla="*/ 10 h 17"/>
                <a:gd name="T8" fmla="*/ 6 w 17"/>
                <a:gd name="T9" fmla="*/ 10 h 17"/>
                <a:gd name="T10" fmla="*/ 9 w 17"/>
                <a:gd name="T11" fmla="*/ 10 h 17"/>
                <a:gd name="T12" fmla="*/ 12 w 17"/>
                <a:gd name="T13" fmla="*/ 2 h 17"/>
                <a:gd name="T14" fmla="*/ 8 w 17"/>
                <a:gd name="T15" fmla="*/ 0 h 17"/>
                <a:gd name="T16" fmla="*/ 3 w 17"/>
                <a:gd name="T17" fmla="*/ 0 h 17"/>
                <a:gd name="T18" fmla="*/ 0 w 17"/>
                <a:gd name="T19" fmla="*/ 5 h 17"/>
                <a:gd name="T20" fmla="*/ 0 w 17"/>
                <a:gd name="T21" fmla="*/ 10 h 17"/>
                <a:gd name="T22" fmla="*/ 3 w 17"/>
                <a:gd name="T23" fmla="*/ 16 h 17"/>
                <a:gd name="T24" fmla="*/ 6 w 17"/>
                <a:gd name="T25" fmla="*/ 16 h 17"/>
                <a:gd name="T26" fmla="*/ 9 w 17"/>
                <a:gd name="T27" fmla="*/ 16 h 17"/>
                <a:gd name="T28" fmla="*/ 12 w 17"/>
                <a:gd name="T29" fmla="*/ 10 h 17"/>
                <a:gd name="T30" fmla="*/ 12 w 17"/>
                <a:gd name="T31" fmla="*/ 2 h 17"/>
                <a:gd name="T32" fmla="*/ 12 w 17"/>
                <a:gd name="T33" fmla="*/ 10 h 17"/>
                <a:gd name="T34" fmla="*/ 16 w 17"/>
                <a:gd name="T35" fmla="*/ 5 h 17"/>
                <a:gd name="T36" fmla="*/ 12 w 17"/>
                <a:gd name="T37" fmla="*/ 2 h 17"/>
                <a:gd name="T38" fmla="*/ 9 w 17"/>
                <a:gd name="T39" fmla="*/ 1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9" y="10"/>
                  </a:moveTo>
                  <a:lnTo>
                    <a:pt x="9" y="2"/>
                  </a:lnTo>
                  <a:lnTo>
                    <a:pt x="6" y="8"/>
                  </a:lnTo>
                  <a:lnTo>
                    <a:pt x="4" y="10"/>
                  </a:lnTo>
                  <a:lnTo>
                    <a:pt x="6" y="10"/>
                  </a:lnTo>
                  <a:lnTo>
                    <a:pt x="9" y="10"/>
                  </a:lnTo>
                  <a:lnTo>
                    <a:pt x="12" y="2"/>
                  </a:lnTo>
                  <a:lnTo>
                    <a:pt x="8" y="0"/>
                  </a:lnTo>
                  <a:lnTo>
                    <a:pt x="3" y="0"/>
                  </a:lnTo>
                  <a:lnTo>
                    <a:pt x="0" y="5"/>
                  </a:lnTo>
                  <a:lnTo>
                    <a:pt x="0" y="10"/>
                  </a:lnTo>
                  <a:lnTo>
                    <a:pt x="3" y="16"/>
                  </a:lnTo>
                  <a:lnTo>
                    <a:pt x="6" y="16"/>
                  </a:lnTo>
                  <a:lnTo>
                    <a:pt x="9" y="16"/>
                  </a:lnTo>
                  <a:lnTo>
                    <a:pt x="12" y="10"/>
                  </a:lnTo>
                  <a:lnTo>
                    <a:pt x="12" y="2"/>
                  </a:lnTo>
                  <a:lnTo>
                    <a:pt x="12" y="10"/>
                  </a:lnTo>
                  <a:lnTo>
                    <a:pt x="16" y="5"/>
                  </a:lnTo>
                  <a:lnTo>
                    <a:pt x="12" y="2"/>
                  </a:lnTo>
                  <a:lnTo>
                    <a:pt x="9" y="10"/>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3" name="Freeform 61"/>
            <p:cNvSpPr>
              <a:spLocks/>
            </p:cNvSpPr>
            <p:nvPr/>
          </p:nvSpPr>
          <p:spPr bwMode="auto">
            <a:xfrm>
              <a:off x="961" y="1897"/>
              <a:ext cx="17" cy="17"/>
            </a:xfrm>
            <a:custGeom>
              <a:avLst/>
              <a:gdLst>
                <a:gd name="T0" fmla="*/ 14 w 17"/>
                <a:gd name="T1" fmla="*/ 6 h 17"/>
                <a:gd name="T2" fmla="*/ 12 w 17"/>
                <a:gd name="T3" fmla="*/ 2 h 17"/>
                <a:gd name="T4" fmla="*/ 6 w 17"/>
                <a:gd name="T5" fmla="*/ 0 h 17"/>
                <a:gd name="T6" fmla="*/ 2 w 17"/>
                <a:gd name="T7" fmla="*/ 2 h 17"/>
                <a:gd name="T8" fmla="*/ 0 w 17"/>
                <a:gd name="T9" fmla="*/ 6 h 17"/>
                <a:gd name="T10" fmla="*/ 0 w 17"/>
                <a:gd name="T11" fmla="*/ 10 h 17"/>
                <a:gd name="T12" fmla="*/ 0 w 17"/>
                <a:gd name="T13" fmla="*/ 14 h 17"/>
                <a:gd name="T14" fmla="*/ 6 w 17"/>
                <a:gd name="T15" fmla="*/ 16 h 17"/>
                <a:gd name="T16" fmla="*/ 10 w 17"/>
                <a:gd name="T17" fmla="*/ 12 h 17"/>
                <a:gd name="T18" fmla="*/ 14 w 17"/>
                <a:gd name="T19" fmla="*/ 6 h 17"/>
                <a:gd name="T20" fmla="*/ 8 w 17"/>
                <a:gd name="T21" fmla="*/ 2 h 17"/>
                <a:gd name="T22" fmla="*/ 4 w 17"/>
                <a:gd name="T23" fmla="*/ 6 h 17"/>
                <a:gd name="T24" fmla="*/ 4 w 17"/>
                <a:gd name="T25" fmla="*/ 8 h 17"/>
                <a:gd name="T26" fmla="*/ 6 w 17"/>
                <a:gd name="T27" fmla="*/ 10 h 17"/>
                <a:gd name="T28" fmla="*/ 6 w 17"/>
                <a:gd name="T29" fmla="*/ 8 h 17"/>
                <a:gd name="T30" fmla="*/ 10 w 17"/>
                <a:gd name="T31" fmla="*/ 8 h 17"/>
                <a:gd name="T32" fmla="*/ 8 w 17"/>
                <a:gd name="T33" fmla="*/ 2 h 17"/>
                <a:gd name="T34" fmla="*/ 14 w 17"/>
                <a:gd name="T35" fmla="*/ 6 h 17"/>
                <a:gd name="T36" fmla="*/ 16 w 17"/>
                <a:gd name="T37" fmla="*/ 2 h 17"/>
                <a:gd name="T38" fmla="*/ 12 w 17"/>
                <a:gd name="T39" fmla="*/ 2 h 17"/>
                <a:gd name="T40" fmla="*/ 14 w 17"/>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4" y="6"/>
                  </a:moveTo>
                  <a:lnTo>
                    <a:pt x="12" y="2"/>
                  </a:lnTo>
                  <a:lnTo>
                    <a:pt x="6" y="0"/>
                  </a:lnTo>
                  <a:lnTo>
                    <a:pt x="2" y="2"/>
                  </a:lnTo>
                  <a:lnTo>
                    <a:pt x="0" y="6"/>
                  </a:lnTo>
                  <a:lnTo>
                    <a:pt x="0" y="10"/>
                  </a:lnTo>
                  <a:lnTo>
                    <a:pt x="0" y="14"/>
                  </a:lnTo>
                  <a:lnTo>
                    <a:pt x="6" y="16"/>
                  </a:lnTo>
                  <a:lnTo>
                    <a:pt x="10" y="12"/>
                  </a:lnTo>
                  <a:lnTo>
                    <a:pt x="14" y="6"/>
                  </a:lnTo>
                  <a:lnTo>
                    <a:pt x="8" y="2"/>
                  </a:lnTo>
                  <a:lnTo>
                    <a:pt x="4" y="6"/>
                  </a:lnTo>
                  <a:lnTo>
                    <a:pt x="4" y="8"/>
                  </a:lnTo>
                  <a:lnTo>
                    <a:pt x="6" y="10"/>
                  </a:lnTo>
                  <a:lnTo>
                    <a:pt x="6" y="8"/>
                  </a:lnTo>
                  <a:lnTo>
                    <a:pt x="10" y="8"/>
                  </a:lnTo>
                  <a:lnTo>
                    <a:pt x="8" y="2"/>
                  </a:lnTo>
                  <a:lnTo>
                    <a:pt x="14" y="6"/>
                  </a:lnTo>
                  <a:lnTo>
                    <a:pt x="16" y="2"/>
                  </a:lnTo>
                  <a:lnTo>
                    <a:pt x="12" y="2"/>
                  </a:lnTo>
                  <a:lnTo>
                    <a:pt x="14" y="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4" name="Freeform 62"/>
            <p:cNvSpPr>
              <a:spLocks/>
            </p:cNvSpPr>
            <p:nvPr/>
          </p:nvSpPr>
          <p:spPr bwMode="auto">
            <a:xfrm>
              <a:off x="956" y="1905"/>
              <a:ext cx="17" cy="17"/>
            </a:xfrm>
            <a:custGeom>
              <a:avLst/>
              <a:gdLst>
                <a:gd name="T0" fmla="*/ 14 w 17"/>
                <a:gd name="T1" fmla="*/ 9 h 17"/>
                <a:gd name="T2" fmla="*/ 12 w 17"/>
                <a:gd name="T3" fmla="*/ 2 h 17"/>
                <a:gd name="T4" fmla="*/ 8 w 17"/>
                <a:gd name="T5" fmla="*/ 0 h 17"/>
                <a:gd name="T6" fmla="*/ 3 w 17"/>
                <a:gd name="T7" fmla="*/ 2 h 17"/>
                <a:gd name="T8" fmla="*/ 0 w 17"/>
                <a:gd name="T9" fmla="*/ 4 h 17"/>
                <a:gd name="T10" fmla="*/ 1 w 17"/>
                <a:gd name="T11" fmla="*/ 11 h 17"/>
                <a:gd name="T12" fmla="*/ 3 w 17"/>
                <a:gd name="T13" fmla="*/ 16 h 17"/>
                <a:gd name="T14" fmla="*/ 6 w 17"/>
                <a:gd name="T15" fmla="*/ 16 h 17"/>
                <a:gd name="T16" fmla="*/ 11 w 17"/>
                <a:gd name="T17" fmla="*/ 13 h 17"/>
                <a:gd name="T18" fmla="*/ 14 w 17"/>
                <a:gd name="T19" fmla="*/ 9 h 17"/>
                <a:gd name="T20" fmla="*/ 11 w 17"/>
                <a:gd name="T21" fmla="*/ 4 h 17"/>
                <a:gd name="T22" fmla="*/ 8 w 17"/>
                <a:gd name="T23" fmla="*/ 6 h 17"/>
                <a:gd name="T24" fmla="*/ 6 w 17"/>
                <a:gd name="T25" fmla="*/ 9 h 17"/>
                <a:gd name="T26" fmla="*/ 4 w 17"/>
                <a:gd name="T27" fmla="*/ 9 h 17"/>
                <a:gd name="T28" fmla="*/ 4 w 17"/>
                <a:gd name="T29" fmla="*/ 6 h 17"/>
                <a:gd name="T30" fmla="*/ 4 w 17"/>
                <a:gd name="T31" fmla="*/ 9 h 17"/>
                <a:gd name="T32" fmla="*/ 8 w 17"/>
                <a:gd name="T33" fmla="*/ 9 h 17"/>
                <a:gd name="T34" fmla="*/ 11 w 17"/>
                <a:gd name="T35" fmla="*/ 11 h 17"/>
                <a:gd name="T36" fmla="*/ 11 w 17"/>
                <a:gd name="T37" fmla="*/ 4 h 17"/>
                <a:gd name="T38" fmla="*/ 14 w 17"/>
                <a:gd name="T39" fmla="*/ 9 h 17"/>
                <a:gd name="T40" fmla="*/ 16 w 17"/>
                <a:gd name="T41" fmla="*/ 4 h 17"/>
                <a:gd name="T42" fmla="*/ 12 w 17"/>
                <a:gd name="T43" fmla="*/ 2 h 17"/>
                <a:gd name="T44" fmla="*/ 14 w 17"/>
                <a:gd name="T45" fmla="*/ 9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4" y="9"/>
                  </a:moveTo>
                  <a:lnTo>
                    <a:pt x="12" y="2"/>
                  </a:lnTo>
                  <a:lnTo>
                    <a:pt x="8" y="0"/>
                  </a:lnTo>
                  <a:lnTo>
                    <a:pt x="3" y="2"/>
                  </a:lnTo>
                  <a:lnTo>
                    <a:pt x="0" y="4"/>
                  </a:lnTo>
                  <a:lnTo>
                    <a:pt x="1" y="11"/>
                  </a:lnTo>
                  <a:lnTo>
                    <a:pt x="3" y="16"/>
                  </a:lnTo>
                  <a:lnTo>
                    <a:pt x="6" y="16"/>
                  </a:lnTo>
                  <a:lnTo>
                    <a:pt x="11" y="13"/>
                  </a:lnTo>
                  <a:lnTo>
                    <a:pt x="14" y="9"/>
                  </a:lnTo>
                  <a:lnTo>
                    <a:pt x="11" y="4"/>
                  </a:lnTo>
                  <a:lnTo>
                    <a:pt x="8" y="6"/>
                  </a:lnTo>
                  <a:lnTo>
                    <a:pt x="6" y="9"/>
                  </a:lnTo>
                  <a:lnTo>
                    <a:pt x="4" y="9"/>
                  </a:lnTo>
                  <a:lnTo>
                    <a:pt x="4" y="6"/>
                  </a:lnTo>
                  <a:lnTo>
                    <a:pt x="4" y="9"/>
                  </a:lnTo>
                  <a:lnTo>
                    <a:pt x="8" y="9"/>
                  </a:lnTo>
                  <a:lnTo>
                    <a:pt x="11" y="11"/>
                  </a:lnTo>
                  <a:lnTo>
                    <a:pt x="11" y="4"/>
                  </a:lnTo>
                  <a:lnTo>
                    <a:pt x="14" y="9"/>
                  </a:lnTo>
                  <a:lnTo>
                    <a:pt x="16" y="4"/>
                  </a:lnTo>
                  <a:lnTo>
                    <a:pt x="12" y="2"/>
                  </a:lnTo>
                  <a:lnTo>
                    <a:pt x="14" y="9"/>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5" name="Freeform 63"/>
            <p:cNvSpPr>
              <a:spLocks/>
            </p:cNvSpPr>
            <p:nvPr/>
          </p:nvSpPr>
          <p:spPr bwMode="auto">
            <a:xfrm>
              <a:off x="937" y="1937"/>
              <a:ext cx="17" cy="17"/>
            </a:xfrm>
            <a:custGeom>
              <a:avLst/>
              <a:gdLst>
                <a:gd name="T0" fmla="*/ 16 w 17"/>
                <a:gd name="T1" fmla="*/ 4 h 17"/>
                <a:gd name="T2" fmla="*/ 14 w 17"/>
                <a:gd name="T3" fmla="*/ 1 h 17"/>
                <a:gd name="T4" fmla="*/ 6 w 17"/>
                <a:gd name="T5" fmla="*/ 0 h 17"/>
                <a:gd name="T6" fmla="*/ 1 w 17"/>
                <a:gd name="T7" fmla="*/ 1 h 17"/>
                <a:gd name="T8" fmla="*/ 0 w 17"/>
                <a:gd name="T9" fmla="*/ 8 h 17"/>
                <a:gd name="T10" fmla="*/ 1 w 17"/>
                <a:gd name="T11" fmla="*/ 12 h 17"/>
                <a:gd name="T12" fmla="*/ 4 w 17"/>
                <a:gd name="T13" fmla="*/ 16 h 17"/>
                <a:gd name="T14" fmla="*/ 9 w 17"/>
                <a:gd name="T15" fmla="*/ 16 h 17"/>
                <a:gd name="T16" fmla="*/ 12 w 17"/>
                <a:gd name="T17" fmla="*/ 12 h 17"/>
                <a:gd name="T18" fmla="*/ 16 w 17"/>
                <a:gd name="T19" fmla="*/ 4 h 17"/>
                <a:gd name="T20" fmla="*/ 9 w 17"/>
                <a:gd name="T21" fmla="*/ 3 h 17"/>
                <a:gd name="T22" fmla="*/ 8 w 17"/>
                <a:gd name="T23" fmla="*/ 9 h 17"/>
                <a:gd name="T24" fmla="*/ 8 w 17"/>
                <a:gd name="T25" fmla="*/ 11 h 17"/>
                <a:gd name="T26" fmla="*/ 6 w 17"/>
                <a:gd name="T27" fmla="*/ 11 h 17"/>
                <a:gd name="T28" fmla="*/ 6 w 17"/>
                <a:gd name="T29" fmla="*/ 9 h 17"/>
                <a:gd name="T30" fmla="*/ 4 w 17"/>
                <a:gd name="T31" fmla="*/ 8 h 17"/>
                <a:gd name="T32" fmla="*/ 6 w 17"/>
                <a:gd name="T33" fmla="*/ 6 h 17"/>
                <a:gd name="T34" fmla="*/ 11 w 17"/>
                <a:gd name="T35" fmla="*/ 6 h 17"/>
                <a:gd name="T36" fmla="*/ 9 w 17"/>
                <a:gd name="T37" fmla="*/ 3 h 17"/>
                <a:gd name="T38" fmla="*/ 16 w 17"/>
                <a:gd name="T39" fmla="*/ 4 h 17"/>
                <a:gd name="T40" fmla="*/ 16 w 17"/>
                <a:gd name="T41" fmla="*/ 1 h 17"/>
                <a:gd name="T42" fmla="*/ 14 w 17"/>
                <a:gd name="T43" fmla="*/ 1 h 17"/>
                <a:gd name="T44" fmla="*/ 16 w 17"/>
                <a:gd name="T45" fmla="*/ 4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6" y="4"/>
                  </a:moveTo>
                  <a:lnTo>
                    <a:pt x="14" y="1"/>
                  </a:lnTo>
                  <a:lnTo>
                    <a:pt x="6" y="0"/>
                  </a:lnTo>
                  <a:lnTo>
                    <a:pt x="1" y="1"/>
                  </a:lnTo>
                  <a:lnTo>
                    <a:pt x="0" y="8"/>
                  </a:lnTo>
                  <a:lnTo>
                    <a:pt x="1" y="12"/>
                  </a:lnTo>
                  <a:lnTo>
                    <a:pt x="4" y="16"/>
                  </a:lnTo>
                  <a:lnTo>
                    <a:pt x="9" y="16"/>
                  </a:lnTo>
                  <a:lnTo>
                    <a:pt x="12" y="12"/>
                  </a:lnTo>
                  <a:lnTo>
                    <a:pt x="16" y="4"/>
                  </a:lnTo>
                  <a:lnTo>
                    <a:pt x="9" y="3"/>
                  </a:lnTo>
                  <a:lnTo>
                    <a:pt x="8" y="9"/>
                  </a:lnTo>
                  <a:lnTo>
                    <a:pt x="8" y="11"/>
                  </a:lnTo>
                  <a:lnTo>
                    <a:pt x="6" y="11"/>
                  </a:lnTo>
                  <a:lnTo>
                    <a:pt x="6" y="9"/>
                  </a:lnTo>
                  <a:lnTo>
                    <a:pt x="4" y="8"/>
                  </a:lnTo>
                  <a:lnTo>
                    <a:pt x="6" y="6"/>
                  </a:lnTo>
                  <a:lnTo>
                    <a:pt x="11" y="6"/>
                  </a:lnTo>
                  <a:lnTo>
                    <a:pt x="9" y="3"/>
                  </a:lnTo>
                  <a:lnTo>
                    <a:pt x="16" y="4"/>
                  </a:lnTo>
                  <a:lnTo>
                    <a:pt x="16" y="1"/>
                  </a:lnTo>
                  <a:lnTo>
                    <a:pt x="14" y="1"/>
                  </a:lnTo>
                  <a:lnTo>
                    <a:pt x="16"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6" name="Freeform 64"/>
            <p:cNvSpPr>
              <a:spLocks/>
            </p:cNvSpPr>
            <p:nvPr/>
          </p:nvSpPr>
          <p:spPr bwMode="auto">
            <a:xfrm>
              <a:off x="950" y="1918"/>
              <a:ext cx="17" cy="17"/>
            </a:xfrm>
            <a:custGeom>
              <a:avLst/>
              <a:gdLst>
                <a:gd name="T0" fmla="*/ 16 w 17"/>
                <a:gd name="T1" fmla="*/ 4 h 17"/>
                <a:gd name="T2" fmla="*/ 13 w 17"/>
                <a:gd name="T3" fmla="*/ 1 h 17"/>
                <a:gd name="T4" fmla="*/ 7 w 17"/>
                <a:gd name="T5" fmla="*/ 0 h 17"/>
                <a:gd name="T6" fmla="*/ 2 w 17"/>
                <a:gd name="T7" fmla="*/ 1 h 17"/>
                <a:gd name="T8" fmla="*/ 0 w 17"/>
                <a:gd name="T9" fmla="*/ 7 h 17"/>
                <a:gd name="T10" fmla="*/ 1 w 17"/>
                <a:gd name="T11" fmla="*/ 11 h 17"/>
                <a:gd name="T12" fmla="*/ 4 w 17"/>
                <a:gd name="T13" fmla="*/ 14 h 17"/>
                <a:gd name="T14" fmla="*/ 10 w 17"/>
                <a:gd name="T15" fmla="*/ 16 h 17"/>
                <a:gd name="T16" fmla="*/ 13 w 17"/>
                <a:gd name="T17" fmla="*/ 11 h 17"/>
                <a:gd name="T18" fmla="*/ 16 w 17"/>
                <a:gd name="T19" fmla="*/ 4 h 17"/>
                <a:gd name="T20" fmla="*/ 10 w 17"/>
                <a:gd name="T21" fmla="*/ 2 h 17"/>
                <a:gd name="T22" fmla="*/ 8 w 17"/>
                <a:gd name="T23" fmla="*/ 8 h 17"/>
                <a:gd name="T24" fmla="*/ 7 w 17"/>
                <a:gd name="T25" fmla="*/ 10 h 17"/>
                <a:gd name="T26" fmla="*/ 5 w 17"/>
                <a:gd name="T27" fmla="*/ 8 h 17"/>
                <a:gd name="T28" fmla="*/ 5 w 17"/>
                <a:gd name="T29" fmla="*/ 7 h 17"/>
                <a:gd name="T30" fmla="*/ 5 w 17"/>
                <a:gd name="T31" fmla="*/ 5 h 17"/>
                <a:gd name="T32" fmla="*/ 7 w 17"/>
                <a:gd name="T33" fmla="*/ 5 h 17"/>
                <a:gd name="T34" fmla="*/ 13 w 17"/>
                <a:gd name="T35" fmla="*/ 5 h 17"/>
                <a:gd name="T36" fmla="*/ 10 w 17"/>
                <a:gd name="T37" fmla="*/ 2 h 17"/>
                <a:gd name="T38" fmla="*/ 16 w 17"/>
                <a:gd name="T39" fmla="*/ 4 h 17"/>
                <a:gd name="T40" fmla="*/ 16 w 17"/>
                <a:gd name="T41" fmla="*/ 1 h 17"/>
                <a:gd name="T42" fmla="*/ 13 w 17"/>
                <a:gd name="T43" fmla="*/ 1 h 17"/>
                <a:gd name="T44" fmla="*/ 16 w 17"/>
                <a:gd name="T45" fmla="*/ 4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6" y="4"/>
                  </a:moveTo>
                  <a:lnTo>
                    <a:pt x="13" y="1"/>
                  </a:lnTo>
                  <a:lnTo>
                    <a:pt x="7" y="0"/>
                  </a:lnTo>
                  <a:lnTo>
                    <a:pt x="2" y="1"/>
                  </a:lnTo>
                  <a:lnTo>
                    <a:pt x="0" y="7"/>
                  </a:lnTo>
                  <a:lnTo>
                    <a:pt x="1" y="11"/>
                  </a:lnTo>
                  <a:lnTo>
                    <a:pt x="4" y="14"/>
                  </a:lnTo>
                  <a:lnTo>
                    <a:pt x="10" y="16"/>
                  </a:lnTo>
                  <a:lnTo>
                    <a:pt x="13" y="11"/>
                  </a:lnTo>
                  <a:lnTo>
                    <a:pt x="16" y="4"/>
                  </a:lnTo>
                  <a:lnTo>
                    <a:pt x="10" y="2"/>
                  </a:lnTo>
                  <a:lnTo>
                    <a:pt x="8" y="8"/>
                  </a:lnTo>
                  <a:lnTo>
                    <a:pt x="7" y="10"/>
                  </a:lnTo>
                  <a:lnTo>
                    <a:pt x="5" y="8"/>
                  </a:lnTo>
                  <a:lnTo>
                    <a:pt x="5" y="7"/>
                  </a:lnTo>
                  <a:lnTo>
                    <a:pt x="5" y="5"/>
                  </a:lnTo>
                  <a:lnTo>
                    <a:pt x="7" y="5"/>
                  </a:lnTo>
                  <a:lnTo>
                    <a:pt x="13" y="5"/>
                  </a:lnTo>
                  <a:lnTo>
                    <a:pt x="10" y="2"/>
                  </a:lnTo>
                  <a:lnTo>
                    <a:pt x="16" y="4"/>
                  </a:lnTo>
                  <a:lnTo>
                    <a:pt x="16" y="1"/>
                  </a:lnTo>
                  <a:lnTo>
                    <a:pt x="13" y="1"/>
                  </a:lnTo>
                  <a:lnTo>
                    <a:pt x="16" y="4"/>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7" name="Freeform 65"/>
            <p:cNvSpPr>
              <a:spLocks/>
            </p:cNvSpPr>
            <p:nvPr/>
          </p:nvSpPr>
          <p:spPr bwMode="auto">
            <a:xfrm>
              <a:off x="967" y="1896"/>
              <a:ext cx="17" cy="17"/>
            </a:xfrm>
            <a:custGeom>
              <a:avLst/>
              <a:gdLst>
                <a:gd name="T0" fmla="*/ 16 w 17"/>
                <a:gd name="T1" fmla="*/ 3 h 17"/>
                <a:gd name="T2" fmla="*/ 13 w 17"/>
                <a:gd name="T3" fmla="*/ 0 h 17"/>
                <a:gd name="T4" fmla="*/ 5 w 17"/>
                <a:gd name="T5" fmla="*/ 1 h 17"/>
                <a:gd name="T6" fmla="*/ 0 w 17"/>
                <a:gd name="T7" fmla="*/ 4 h 17"/>
                <a:gd name="T8" fmla="*/ 0 w 17"/>
                <a:gd name="T9" fmla="*/ 9 h 17"/>
                <a:gd name="T10" fmla="*/ 0 w 17"/>
                <a:gd name="T11" fmla="*/ 12 h 17"/>
                <a:gd name="T12" fmla="*/ 2 w 17"/>
                <a:gd name="T13" fmla="*/ 16 h 17"/>
                <a:gd name="T14" fmla="*/ 10 w 17"/>
                <a:gd name="T15" fmla="*/ 16 h 17"/>
                <a:gd name="T16" fmla="*/ 13 w 17"/>
                <a:gd name="T17" fmla="*/ 11 h 17"/>
                <a:gd name="T18" fmla="*/ 16 w 17"/>
                <a:gd name="T19" fmla="*/ 3 h 17"/>
                <a:gd name="T20" fmla="*/ 8 w 17"/>
                <a:gd name="T21" fmla="*/ 3 h 17"/>
                <a:gd name="T22" fmla="*/ 5 w 17"/>
                <a:gd name="T23" fmla="*/ 9 h 17"/>
                <a:gd name="T24" fmla="*/ 2 w 17"/>
                <a:gd name="T25" fmla="*/ 12 h 17"/>
                <a:gd name="T26" fmla="*/ 8 w 17"/>
                <a:gd name="T27" fmla="*/ 11 h 17"/>
                <a:gd name="T28" fmla="*/ 8 w 17"/>
                <a:gd name="T29" fmla="*/ 9 h 17"/>
                <a:gd name="T30" fmla="*/ 10 w 17"/>
                <a:gd name="T31" fmla="*/ 6 h 17"/>
                <a:gd name="T32" fmla="*/ 8 w 17"/>
                <a:gd name="T33" fmla="*/ 3 h 17"/>
                <a:gd name="T34" fmla="*/ 16 w 17"/>
                <a:gd name="T35" fmla="*/ 3 h 17"/>
                <a:gd name="T36" fmla="*/ 16 w 17"/>
                <a:gd name="T37" fmla="*/ 0 h 17"/>
                <a:gd name="T38" fmla="*/ 13 w 17"/>
                <a:gd name="T39" fmla="*/ 0 h 17"/>
                <a:gd name="T40" fmla="*/ 16 w 17"/>
                <a:gd name="T41" fmla="*/ 3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6" y="3"/>
                  </a:moveTo>
                  <a:lnTo>
                    <a:pt x="13" y="0"/>
                  </a:lnTo>
                  <a:lnTo>
                    <a:pt x="5" y="1"/>
                  </a:lnTo>
                  <a:lnTo>
                    <a:pt x="0" y="4"/>
                  </a:lnTo>
                  <a:lnTo>
                    <a:pt x="0" y="9"/>
                  </a:lnTo>
                  <a:lnTo>
                    <a:pt x="0" y="12"/>
                  </a:lnTo>
                  <a:lnTo>
                    <a:pt x="2" y="16"/>
                  </a:lnTo>
                  <a:lnTo>
                    <a:pt x="10" y="16"/>
                  </a:lnTo>
                  <a:lnTo>
                    <a:pt x="13" y="11"/>
                  </a:lnTo>
                  <a:lnTo>
                    <a:pt x="16" y="3"/>
                  </a:lnTo>
                  <a:lnTo>
                    <a:pt x="8" y="3"/>
                  </a:lnTo>
                  <a:lnTo>
                    <a:pt x="5" y="9"/>
                  </a:lnTo>
                  <a:lnTo>
                    <a:pt x="2" y="12"/>
                  </a:lnTo>
                  <a:lnTo>
                    <a:pt x="8" y="11"/>
                  </a:lnTo>
                  <a:lnTo>
                    <a:pt x="8" y="9"/>
                  </a:lnTo>
                  <a:lnTo>
                    <a:pt x="10" y="6"/>
                  </a:lnTo>
                  <a:lnTo>
                    <a:pt x="8" y="3"/>
                  </a:lnTo>
                  <a:lnTo>
                    <a:pt x="16" y="3"/>
                  </a:lnTo>
                  <a:lnTo>
                    <a:pt x="16" y="0"/>
                  </a:lnTo>
                  <a:lnTo>
                    <a:pt x="13" y="0"/>
                  </a:lnTo>
                  <a:lnTo>
                    <a:pt x="16" y="3"/>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8" name="Freeform 66"/>
            <p:cNvSpPr>
              <a:spLocks/>
            </p:cNvSpPr>
            <p:nvPr/>
          </p:nvSpPr>
          <p:spPr bwMode="auto">
            <a:xfrm>
              <a:off x="919" y="1990"/>
              <a:ext cx="17" cy="17"/>
            </a:xfrm>
            <a:custGeom>
              <a:avLst/>
              <a:gdLst>
                <a:gd name="T0" fmla="*/ 14 w 17"/>
                <a:gd name="T1" fmla="*/ 4 h 17"/>
                <a:gd name="T2" fmla="*/ 13 w 17"/>
                <a:gd name="T3" fmla="*/ 1 h 17"/>
                <a:gd name="T4" fmla="*/ 5 w 17"/>
                <a:gd name="T5" fmla="*/ 0 h 17"/>
                <a:gd name="T6" fmla="*/ 1 w 17"/>
                <a:gd name="T7" fmla="*/ 2 h 17"/>
                <a:gd name="T8" fmla="*/ 0 w 17"/>
                <a:gd name="T9" fmla="*/ 7 h 17"/>
                <a:gd name="T10" fmla="*/ 0 w 17"/>
                <a:gd name="T11" fmla="*/ 13 h 17"/>
                <a:gd name="T12" fmla="*/ 2 w 17"/>
                <a:gd name="T13" fmla="*/ 14 h 17"/>
                <a:gd name="T14" fmla="*/ 7 w 17"/>
                <a:gd name="T15" fmla="*/ 16 h 17"/>
                <a:gd name="T16" fmla="*/ 11 w 17"/>
                <a:gd name="T17" fmla="*/ 13 h 17"/>
                <a:gd name="T18" fmla="*/ 14 w 17"/>
                <a:gd name="T19" fmla="*/ 4 h 17"/>
                <a:gd name="T20" fmla="*/ 10 w 17"/>
                <a:gd name="T21" fmla="*/ 2 h 17"/>
                <a:gd name="T22" fmla="*/ 8 w 17"/>
                <a:gd name="T23" fmla="*/ 8 h 17"/>
                <a:gd name="T24" fmla="*/ 5 w 17"/>
                <a:gd name="T25" fmla="*/ 10 h 17"/>
                <a:gd name="T26" fmla="*/ 4 w 17"/>
                <a:gd name="T27" fmla="*/ 8 h 17"/>
                <a:gd name="T28" fmla="*/ 4 w 17"/>
                <a:gd name="T29" fmla="*/ 7 h 17"/>
                <a:gd name="T30" fmla="*/ 5 w 17"/>
                <a:gd name="T31" fmla="*/ 5 h 17"/>
                <a:gd name="T32" fmla="*/ 11 w 17"/>
                <a:gd name="T33" fmla="*/ 5 h 17"/>
                <a:gd name="T34" fmla="*/ 10 w 17"/>
                <a:gd name="T35" fmla="*/ 2 h 17"/>
                <a:gd name="T36" fmla="*/ 14 w 17"/>
                <a:gd name="T37" fmla="*/ 4 h 17"/>
                <a:gd name="T38" fmla="*/ 16 w 17"/>
                <a:gd name="T39" fmla="*/ 1 h 17"/>
                <a:gd name="T40" fmla="*/ 13 w 17"/>
                <a:gd name="T41" fmla="*/ 1 h 17"/>
                <a:gd name="T42" fmla="*/ 14 w 17"/>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4" y="4"/>
                  </a:moveTo>
                  <a:lnTo>
                    <a:pt x="13" y="1"/>
                  </a:lnTo>
                  <a:lnTo>
                    <a:pt x="5" y="0"/>
                  </a:lnTo>
                  <a:lnTo>
                    <a:pt x="1" y="2"/>
                  </a:lnTo>
                  <a:lnTo>
                    <a:pt x="0" y="7"/>
                  </a:lnTo>
                  <a:lnTo>
                    <a:pt x="0" y="13"/>
                  </a:lnTo>
                  <a:lnTo>
                    <a:pt x="2" y="14"/>
                  </a:lnTo>
                  <a:lnTo>
                    <a:pt x="7" y="16"/>
                  </a:lnTo>
                  <a:lnTo>
                    <a:pt x="11" y="13"/>
                  </a:lnTo>
                  <a:lnTo>
                    <a:pt x="14" y="4"/>
                  </a:lnTo>
                  <a:lnTo>
                    <a:pt x="10" y="2"/>
                  </a:lnTo>
                  <a:lnTo>
                    <a:pt x="8" y="8"/>
                  </a:lnTo>
                  <a:lnTo>
                    <a:pt x="5" y="10"/>
                  </a:lnTo>
                  <a:lnTo>
                    <a:pt x="4" y="8"/>
                  </a:lnTo>
                  <a:lnTo>
                    <a:pt x="4" y="7"/>
                  </a:lnTo>
                  <a:lnTo>
                    <a:pt x="5" y="5"/>
                  </a:lnTo>
                  <a:lnTo>
                    <a:pt x="11" y="5"/>
                  </a:lnTo>
                  <a:lnTo>
                    <a:pt x="10" y="2"/>
                  </a:lnTo>
                  <a:lnTo>
                    <a:pt x="14" y="4"/>
                  </a:lnTo>
                  <a:lnTo>
                    <a:pt x="16" y="1"/>
                  </a:lnTo>
                  <a:lnTo>
                    <a:pt x="13" y="1"/>
                  </a:lnTo>
                  <a:lnTo>
                    <a:pt x="14" y="4"/>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59" name="Freeform 67"/>
            <p:cNvSpPr>
              <a:spLocks/>
            </p:cNvSpPr>
            <p:nvPr/>
          </p:nvSpPr>
          <p:spPr bwMode="auto">
            <a:xfrm>
              <a:off x="974" y="1883"/>
              <a:ext cx="17" cy="17"/>
            </a:xfrm>
            <a:custGeom>
              <a:avLst/>
              <a:gdLst>
                <a:gd name="T0" fmla="*/ 14 w 17"/>
                <a:gd name="T1" fmla="*/ 8 h 17"/>
                <a:gd name="T2" fmla="*/ 12 w 17"/>
                <a:gd name="T3" fmla="*/ 2 h 17"/>
                <a:gd name="T4" fmla="*/ 8 w 17"/>
                <a:gd name="T5" fmla="*/ 0 h 17"/>
                <a:gd name="T6" fmla="*/ 4 w 17"/>
                <a:gd name="T7" fmla="*/ 0 h 17"/>
                <a:gd name="T8" fmla="*/ 1 w 17"/>
                <a:gd name="T9" fmla="*/ 4 h 17"/>
                <a:gd name="T10" fmla="*/ 0 w 17"/>
                <a:gd name="T11" fmla="*/ 8 h 17"/>
                <a:gd name="T12" fmla="*/ 1 w 17"/>
                <a:gd name="T13" fmla="*/ 14 h 17"/>
                <a:gd name="T14" fmla="*/ 6 w 17"/>
                <a:gd name="T15" fmla="*/ 16 h 17"/>
                <a:gd name="T16" fmla="*/ 9 w 17"/>
                <a:gd name="T17" fmla="*/ 14 h 17"/>
                <a:gd name="T18" fmla="*/ 14 w 17"/>
                <a:gd name="T19" fmla="*/ 8 h 17"/>
                <a:gd name="T20" fmla="*/ 9 w 17"/>
                <a:gd name="T21" fmla="*/ 2 h 17"/>
                <a:gd name="T22" fmla="*/ 6 w 17"/>
                <a:gd name="T23" fmla="*/ 8 h 17"/>
                <a:gd name="T24" fmla="*/ 4 w 17"/>
                <a:gd name="T25" fmla="*/ 8 h 17"/>
                <a:gd name="T26" fmla="*/ 6 w 17"/>
                <a:gd name="T27" fmla="*/ 8 h 17"/>
                <a:gd name="T28" fmla="*/ 6 w 17"/>
                <a:gd name="T29" fmla="*/ 6 h 17"/>
                <a:gd name="T30" fmla="*/ 8 w 17"/>
                <a:gd name="T31" fmla="*/ 6 h 17"/>
                <a:gd name="T32" fmla="*/ 9 w 17"/>
                <a:gd name="T33" fmla="*/ 8 h 17"/>
                <a:gd name="T34" fmla="*/ 9 w 17"/>
                <a:gd name="T35" fmla="*/ 2 h 17"/>
                <a:gd name="T36" fmla="*/ 14 w 17"/>
                <a:gd name="T37" fmla="*/ 8 h 17"/>
                <a:gd name="T38" fmla="*/ 16 w 17"/>
                <a:gd name="T39" fmla="*/ 4 h 17"/>
                <a:gd name="T40" fmla="*/ 12 w 17"/>
                <a:gd name="T41" fmla="*/ 2 h 17"/>
                <a:gd name="T42" fmla="*/ 14 w 17"/>
                <a:gd name="T43" fmla="*/ 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14" y="8"/>
                  </a:moveTo>
                  <a:lnTo>
                    <a:pt x="12" y="2"/>
                  </a:lnTo>
                  <a:lnTo>
                    <a:pt x="8" y="0"/>
                  </a:lnTo>
                  <a:lnTo>
                    <a:pt x="4" y="0"/>
                  </a:lnTo>
                  <a:lnTo>
                    <a:pt x="1" y="4"/>
                  </a:lnTo>
                  <a:lnTo>
                    <a:pt x="0" y="8"/>
                  </a:lnTo>
                  <a:lnTo>
                    <a:pt x="1" y="14"/>
                  </a:lnTo>
                  <a:lnTo>
                    <a:pt x="6" y="16"/>
                  </a:lnTo>
                  <a:lnTo>
                    <a:pt x="9" y="14"/>
                  </a:lnTo>
                  <a:lnTo>
                    <a:pt x="14" y="8"/>
                  </a:lnTo>
                  <a:lnTo>
                    <a:pt x="9" y="2"/>
                  </a:lnTo>
                  <a:lnTo>
                    <a:pt x="6" y="8"/>
                  </a:lnTo>
                  <a:lnTo>
                    <a:pt x="4" y="8"/>
                  </a:lnTo>
                  <a:lnTo>
                    <a:pt x="6" y="8"/>
                  </a:lnTo>
                  <a:lnTo>
                    <a:pt x="6" y="6"/>
                  </a:lnTo>
                  <a:lnTo>
                    <a:pt x="8" y="6"/>
                  </a:lnTo>
                  <a:lnTo>
                    <a:pt x="9" y="8"/>
                  </a:lnTo>
                  <a:lnTo>
                    <a:pt x="9" y="2"/>
                  </a:lnTo>
                  <a:lnTo>
                    <a:pt x="14" y="8"/>
                  </a:lnTo>
                  <a:lnTo>
                    <a:pt x="16" y="4"/>
                  </a:lnTo>
                  <a:lnTo>
                    <a:pt x="12" y="2"/>
                  </a:lnTo>
                  <a:lnTo>
                    <a:pt x="14" y="8"/>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0" name="Freeform 68"/>
            <p:cNvSpPr>
              <a:spLocks/>
            </p:cNvSpPr>
            <p:nvPr/>
          </p:nvSpPr>
          <p:spPr bwMode="auto">
            <a:xfrm>
              <a:off x="945" y="1932"/>
              <a:ext cx="17" cy="17"/>
            </a:xfrm>
            <a:custGeom>
              <a:avLst/>
              <a:gdLst>
                <a:gd name="T0" fmla="*/ 13 w 17"/>
                <a:gd name="T1" fmla="*/ 6 h 17"/>
                <a:gd name="T2" fmla="*/ 12 w 17"/>
                <a:gd name="T3" fmla="*/ 2 h 17"/>
                <a:gd name="T4" fmla="*/ 6 w 17"/>
                <a:gd name="T5" fmla="*/ 0 h 17"/>
                <a:gd name="T6" fmla="*/ 2 w 17"/>
                <a:gd name="T7" fmla="*/ 2 h 17"/>
                <a:gd name="T8" fmla="*/ 0 w 17"/>
                <a:gd name="T9" fmla="*/ 6 h 17"/>
                <a:gd name="T10" fmla="*/ 0 w 17"/>
                <a:gd name="T11" fmla="*/ 12 h 17"/>
                <a:gd name="T12" fmla="*/ 2 w 17"/>
                <a:gd name="T13" fmla="*/ 14 h 17"/>
                <a:gd name="T14" fmla="*/ 6 w 17"/>
                <a:gd name="T15" fmla="*/ 16 h 17"/>
                <a:gd name="T16" fmla="*/ 10 w 17"/>
                <a:gd name="T17" fmla="*/ 12 h 17"/>
                <a:gd name="T18" fmla="*/ 13 w 17"/>
                <a:gd name="T19" fmla="*/ 6 h 17"/>
                <a:gd name="T20" fmla="*/ 10 w 17"/>
                <a:gd name="T21" fmla="*/ 2 h 17"/>
                <a:gd name="T22" fmla="*/ 8 w 17"/>
                <a:gd name="T23" fmla="*/ 6 h 17"/>
                <a:gd name="T24" fmla="*/ 5 w 17"/>
                <a:gd name="T25" fmla="*/ 8 h 17"/>
                <a:gd name="T26" fmla="*/ 4 w 17"/>
                <a:gd name="T27" fmla="*/ 8 h 17"/>
                <a:gd name="T28" fmla="*/ 6 w 17"/>
                <a:gd name="T29" fmla="*/ 8 h 17"/>
                <a:gd name="T30" fmla="*/ 12 w 17"/>
                <a:gd name="T31" fmla="*/ 8 h 17"/>
                <a:gd name="T32" fmla="*/ 10 w 17"/>
                <a:gd name="T33" fmla="*/ 2 h 17"/>
                <a:gd name="T34" fmla="*/ 13 w 17"/>
                <a:gd name="T35" fmla="*/ 6 h 17"/>
                <a:gd name="T36" fmla="*/ 16 w 17"/>
                <a:gd name="T37" fmla="*/ 2 h 17"/>
                <a:gd name="T38" fmla="*/ 12 w 17"/>
                <a:gd name="T39" fmla="*/ 2 h 17"/>
                <a:gd name="T40" fmla="*/ 13 w 17"/>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7"/>
                <a:gd name="T65" fmla="*/ 17 w 17"/>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7">
                  <a:moveTo>
                    <a:pt x="13" y="6"/>
                  </a:moveTo>
                  <a:lnTo>
                    <a:pt x="12" y="2"/>
                  </a:lnTo>
                  <a:lnTo>
                    <a:pt x="6" y="0"/>
                  </a:lnTo>
                  <a:lnTo>
                    <a:pt x="2" y="2"/>
                  </a:lnTo>
                  <a:lnTo>
                    <a:pt x="0" y="6"/>
                  </a:lnTo>
                  <a:lnTo>
                    <a:pt x="0" y="12"/>
                  </a:lnTo>
                  <a:lnTo>
                    <a:pt x="2" y="14"/>
                  </a:lnTo>
                  <a:lnTo>
                    <a:pt x="6" y="16"/>
                  </a:lnTo>
                  <a:lnTo>
                    <a:pt x="10" y="12"/>
                  </a:lnTo>
                  <a:lnTo>
                    <a:pt x="13" y="6"/>
                  </a:lnTo>
                  <a:lnTo>
                    <a:pt x="10" y="2"/>
                  </a:lnTo>
                  <a:lnTo>
                    <a:pt x="8" y="6"/>
                  </a:lnTo>
                  <a:lnTo>
                    <a:pt x="5" y="8"/>
                  </a:lnTo>
                  <a:lnTo>
                    <a:pt x="4" y="8"/>
                  </a:lnTo>
                  <a:lnTo>
                    <a:pt x="6" y="8"/>
                  </a:lnTo>
                  <a:lnTo>
                    <a:pt x="12" y="8"/>
                  </a:lnTo>
                  <a:lnTo>
                    <a:pt x="10" y="2"/>
                  </a:lnTo>
                  <a:lnTo>
                    <a:pt x="13" y="6"/>
                  </a:lnTo>
                  <a:lnTo>
                    <a:pt x="16" y="2"/>
                  </a:lnTo>
                  <a:lnTo>
                    <a:pt x="12" y="2"/>
                  </a:lnTo>
                  <a:lnTo>
                    <a:pt x="13" y="6"/>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1" name="Freeform 69"/>
            <p:cNvSpPr>
              <a:spLocks/>
            </p:cNvSpPr>
            <p:nvPr/>
          </p:nvSpPr>
          <p:spPr bwMode="auto">
            <a:xfrm>
              <a:off x="951" y="1912"/>
              <a:ext cx="17" cy="17"/>
            </a:xfrm>
            <a:custGeom>
              <a:avLst/>
              <a:gdLst>
                <a:gd name="T0" fmla="*/ 13 w 17"/>
                <a:gd name="T1" fmla="*/ 9 h 17"/>
                <a:gd name="T2" fmla="*/ 13 w 17"/>
                <a:gd name="T3" fmla="*/ 2 h 17"/>
                <a:gd name="T4" fmla="*/ 6 w 17"/>
                <a:gd name="T5" fmla="*/ 0 h 17"/>
                <a:gd name="T6" fmla="*/ 2 w 17"/>
                <a:gd name="T7" fmla="*/ 0 h 17"/>
                <a:gd name="T8" fmla="*/ 0 w 17"/>
                <a:gd name="T9" fmla="*/ 4 h 17"/>
                <a:gd name="T10" fmla="*/ 1 w 17"/>
                <a:gd name="T11" fmla="*/ 11 h 17"/>
                <a:gd name="T12" fmla="*/ 2 w 17"/>
                <a:gd name="T13" fmla="*/ 16 h 17"/>
                <a:gd name="T14" fmla="*/ 6 w 17"/>
                <a:gd name="T15" fmla="*/ 16 h 17"/>
                <a:gd name="T16" fmla="*/ 10 w 17"/>
                <a:gd name="T17" fmla="*/ 13 h 17"/>
                <a:gd name="T18" fmla="*/ 13 w 17"/>
                <a:gd name="T19" fmla="*/ 9 h 17"/>
                <a:gd name="T20" fmla="*/ 10 w 17"/>
                <a:gd name="T21" fmla="*/ 4 h 17"/>
                <a:gd name="T22" fmla="*/ 8 w 17"/>
                <a:gd name="T23" fmla="*/ 6 h 17"/>
                <a:gd name="T24" fmla="*/ 6 w 17"/>
                <a:gd name="T25" fmla="*/ 9 h 17"/>
                <a:gd name="T26" fmla="*/ 5 w 17"/>
                <a:gd name="T27" fmla="*/ 9 h 17"/>
                <a:gd name="T28" fmla="*/ 4 w 17"/>
                <a:gd name="T29" fmla="*/ 6 h 17"/>
                <a:gd name="T30" fmla="*/ 5 w 17"/>
                <a:gd name="T31" fmla="*/ 9 h 17"/>
                <a:gd name="T32" fmla="*/ 4 w 17"/>
                <a:gd name="T33" fmla="*/ 9 h 17"/>
                <a:gd name="T34" fmla="*/ 6 w 17"/>
                <a:gd name="T35" fmla="*/ 6 h 17"/>
                <a:gd name="T36" fmla="*/ 10 w 17"/>
                <a:gd name="T37" fmla="*/ 9 h 17"/>
                <a:gd name="T38" fmla="*/ 10 w 17"/>
                <a:gd name="T39" fmla="*/ 4 h 17"/>
                <a:gd name="T40" fmla="*/ 13 w 17"/>
                <a:gd name="T41" fmla="*/ 9 h 17"/>
                <a:gd name="T42" fmla="*/ 16 w 17"/>
                <a:gd name="T43" fmla="*/ 4 h 17"/>
                <a:gd name="T44" fmla="*/ 13 w 17"/>
                <a:gd name="T45" fmla="*/ 2 h 17"/>
                <a:gd name="T46" fmla="*/ 13 w 17"/>
                <a:gd name="T47" fmla="*/ 9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3" y="9"/>
                  </a:moveTo>
                  <a:lnTo>
                    <a:pt x="13" y="2"/>
                  </a:lnTo>
                  <a:lnTo>
                    <a:pt x="6" y="0"/>
                  </a:lnTo>
                  <a:lnTo>
                    <a:pt x="2" y="0"/>
                  </a:lnTo>
                  <a:lnTo>
                    <a:pt x="0" y="4"/>
                  </a:lnTo>
                  <a:lnTo>
                    <a:pt x="1" y="11"/>
                  </a:lnTo>
                  <a:lnTo>
                    <a:pt x="2" y="16"/>
                  </a:lnTo>
                  <a:lnTo>
                    <a:pt x="6" y="16"/>
                  </a:lnTo>
                  <a:lnTo>
                    <a:pt x="10" y="13"/>
                  </a:lnTo>
                  <a:lnTo>
                    <a:pt x="13" y="9"/>
                  </a:lnTo>
                  <a:lnTo>
                    <a:pt x="10" y="4"/>
                  </a:lnTo>
                  <a:lnTo>
                    <a:pt x="8" y="6"/>
                  </a:lnTo>
                  <a:lnTo>
                    <a:pt x="6" y="9"/>
                  </a:lnTo>
                  <a:lnTo>
                    <a:pt x="5" y="9"/>
                  </a:lnTo>
                  <a:lnTo>
                    <a:pt x="4" y="6"/>
                  </a:lnTo>
                  <a:lnTo>
                    <a:pt x="5" y="9"/>
                  </a:lnTo>
                  <a:lnTo>
                    <a:pt x="4" y="9"/>
                  </a:lnTo>
                  <a:lnTo>
                    <a:pt x="6" y="6"/>
                  </a:lnTo>
                  <a:lnTo>
                    <a:pt x="10" y="9"/>
                  </a:lnTo>
                  <a:lnTo>
                    <a:pt x="10" y="4"/>
                  </a:lnTo>
                  <a:lnTo>
                    <a:pt x="13" y="9"/>
                  </a:lnTo>
                  <a:lnTo>
                    <a:pt x="16" y="4"/>
                  </a:lnTo>
                  <a:lnTo>
                    <a:pt x="13" y="2"/>
                  </a:lnTo>
                  <a:lnTo>
                    <a:pt x="13" y="9"/>
                  </a:lnTo>
                </a:path>
              </a:pathLst>
            </a:custGeom>
            <a:solidFill>
              <a:srgbClr val="000000"/>
            </a:solidFill>
            <a:ln w="12700" cap="rnd">
              <a:solidFill>
                <a:schemeClr val="accent2"/>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2" name="Freeform 70"/>
            <p:cNvSpPr>
              <a:spLocks/>
            </p:cNvSpPr>
            <p:nvPr/>
          </p:nvSpPr>
          <p:spPr bwMode="auto">
            <a:xfrm>
              <a:off x="933" y="1947"/>
              <a:ext cx="17" cy="17"/>
            </a:xfrm>
            <a:custGeom>
              <a:avLst/>
              <a:gdLst>
                <a:gd name="T0" fmla="*/ 14 w 17"/>
                <a:gd name="T1" fmla="*/ 6 h 17"/>
                <a:gd name="T2" fmla="*/ 12 w 17"/>
                <a:gd name="T3" fmla="*/ 0 h 17"/>
                <a:gd name="T4" fmla="*/ 4 w 17"/>
                <a:gd name="T5" fmla="*/ 0 h 17"/>
                <a:gd name="T6" fmla="*/ 0 w 17"/>
                <a:gd name="T7" fmla="*/ 9 h 17"/>
                <a:gd name="T8" fmla="*/ 6 w 17"/>
                <a:gd name="T9" fmla="*/ 16 h 17"/>
                <a:gd name="T10" fmla="*/ 14 w 17"/>
                <a:gd name="T11" fmla="*/ 6 h 17"/>
                <a:gd name="T12" fmla="*/ 9 w 17"/>
                <a:gd name="T13" fmla="*/ 2 h 17"/>
                <a:gd name="T14" fmla="*/ 6 w 17"/>
                <a:gd name="T15" fmla="*/ 6 h 17"/>
                <a:gd name="T16" fmla="*/ 4 w 17"/>
                <a:gd name="T17" fmla="*/ 9 h 17"/>
                <a:gd name="T18" fmla="*/ 11 w 17"/>
                <a:gd name="T19" fmla="*/ 9 h 17"/>
                <a:gd name="T20" fmla="*/ 9 w 17"/>
                <a:gd name="T21" fmla="*/ 2 h 17"/>
                <a:gd name="T22" fmla="*/ 14 w 17"/>
                <a:gd name="T23" fmla="*/ 6 h 17"/>
                <a:gd name="T24" fmla="*/ 16 w 17"/>
                <a:gd name="T25" fmla="*/ 2 h 17"/>
                <a:gd name="T26" fmla="*/ 12 w 17"/>
                <a:gd name="T27" fmla="*/ 0 h 17"/>
                <a:gd name="T28" fmla="*/ 14 w 17"/>
                <a:gd name="T29" fmla="*/ 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14" y="6"/>
                  </a:moveTo>
                  <a:lnTo>
                    <a:pt x="12" y="0"/>
                  </a:lnTo>
                  <a:lnTo>
                    <a:pt x="4" y="0"/>
                  </a:lnTo>
                  <a:lnTo>
                    <a:pt x="0" y="9"/>
                  </a:lnTo>
                  <a:lnTo>
                    <a:pt x="6" y="16"/>
                  </a:lnTo>
                  <a:lnTo>
                    <a:pt x="14" y="6"/>
                  </a:lnTo>
                  <a:lnTo>
                    <a:pt x="9" y="2"/>
                  </a:lnTo>
                  <a:lnTo>
                    <a:pt x="6" y="6"/>
                  </a:lnTo>
                  <a:lnTo>
                    <a:pt x="4" y="9"/>
                  </a:lnTo>
                  <a:lnTo>
                    <a:pt x="11" y="9"/>
                  </a:lnTo>
                  <a:lnTo>
                    <a:pt x="9" y="2"/>
                  </a:lnTo>
                  <a:lnTo>
                    <a:pt x="14" y="6"/>
                  </a:lnTo>
                  <a:lnTo>
                    <a:pt x="16" y="2"/>
                  </a:lnTo>
                  <a:lnTo>
                    <a:pt x="12" y="0"/>
                  </a:lnTo>
                  <a:lnTo>
                    <a:pt x="14" y="6"/>
                  </a:lnTo>
                </a:path>
              </a:pathLst>
            </a:custGeom>
            <a:solidFill>
              <a:srgbClr val="000000"/>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3" name="Freeform 71"/>
            <p:cNvSpPr>
              <a:spLocks/>
            </p:cNvSpPr>
            <p:nvPr/>
          </p:nvSpPr>
          <p:spPr bwMode="auto">
            <a:xfrm>
              <a:off x="806" y="829"/>
              <a:ext cx="721" cy="518"/>
            </a:xfrm>
            <a:custGeom>
              <a:avLst/>
              <a:gdLst>
                <a:gd name="T0" fmla="*/ 3 w 721"/>
                <a:gd name="T1" fmla="*/ 243 h 518"/>
                <a:gd name="T2" fmla="*/ 19 w 721"/>
                <a:gd name="T3" fmla="*/ 185 h 518"/>
                <a:gd name="T4" fmla="*/ 47 w 721"/>
                <a:gd name="T5" fmla="*/ 141 h 518"/>
                <a:gd name="T6" fmla="*/ 84 w 721"/>
                <a:gd name="T7" fmla="*/ 109 h 518"/>
                <a:gd name="T8" fmla="*/ 129 w 721"/>
                <a:gd name="T9" fmla="*/ 87 h 518"/>
                <a:gd name="T10" fmla="*/ 180 w 721"/>
                <a:gd name="T11" fmla="*/ 71 h 518"/>
                <a:gd name="T12" fmla="*/ 234 w 721"/>
                <a:gd name="T13" fmla="*/ 60 h 518"/>
                <a:gd name="T14" fmla="*/ 288 w 721"/>
                <a:gd name="T15" fmla="*/ 50 h 518"/>
                <a:gd name="T16" fmla="*/ 343 w 721"/>
                <a:gd name="T17" fmla="*/ 40 h 518"/>
                <a:gd name="T18" fmla="*/ 393 w 721"/>
                <a:gd name="T19" fmla="*/ 25 h 518"/>
                <a:gd name="T20" fmla="*/ 439 w 721"/>
                <a:gd name="T21" fmla="*/ 5 h 518"/>
                <a:gd name="T22" fmla="*/ 466 w 721"/>
                <a:gd name="T23" fmla="*/ 2 h 518"/>
                <a:gd name="T24" fmla="*/ 492 w 721"/>
                <a:gd name="T25" fmla="*/ 0 h 518"/>
                <a:gd name="T26" fmla="*/ 518 w 721"/>
                <a:gd name="T27" fmla="*/ 1 h 518"/>
                <a:gd name="T28" fmla="*/ 544 w 721"/>
                <a:gd name="T29" fmla="*/ 4 h 518"/>
                <a:gd name="T30" fmla="*/ 569 w 721"/>
                <a:gd name="T31" fmla="*/ 11 h 518"/>
                <a:gd name="T32" fmla="*/ 593 w 721"/>
                <a:gd name="T33" fmla="*/ 22 h 518"/>
                <a:gd name="T34" fmla="*/ 615 w 721"/>
                <a:gd name="T35" fmla="*/ 38 h 518"/>
                <a:gd name="T36" fmla="*/ 636 w 721"/>
                <a:gd name="T37" fmla="*/ 59 h 518"/>
                <a:gd name="T38" fmla="*/ 655 w 721"/>
                <a:gd name="T39" fmla="*/ 86 h 518"/>
                <a:gd name="T40" fmla="*/ 672 w 721"/>
                <a:gd name="T41" fmla="*/ 120 h 518"/>
                <a:gd name="T42" fmla="*/ 686 w 721"/>
                <a:gd name="T43" fmla="*/ 156 h 518"/>
                <a:gd name="T44" fmla="*/ 697 w 721"/>
                <a:gd name="T45" fmla="*/ 188 h 518"/>
                <a:gd name="T46" fmla="*/ 706 w 721"/>
                <a:gd name="T47" fmla="*/ 221 h 518"/>
                <a:gd name="T48" fmla="*/ 713 w 721"/>
                <a:gd name="T49" fmla="*/ 253 h 518"/>
                <a:gd name="T50" fmla="*/ 717 w 721"/>
                <a:gd name="T51" fmla="*/ 286 h 518"/>
                <a:gd name="T52" fmla="*/ 719 w 721"/>
                <a:gd name="T53" fmla="*/ 319 h 518"/>
                <a:gd name="T54" fmla="*/ 719 w 721"/>
                <a:gd name="T55" fmla="*/ 351 h 518"/>
                <a:gd name="T56" fmla="*/ 716 w 721"/>
                <a:gd name="T57" fmla="*/ 382 h 518"/>
                <a:gd name="T58" fmla="*/ 710 w 721"/>
                <a:gd name="T59" fmla="*/ 412 h 518"/>
                <a:gd name="T60" fmla="*/ 701 w 721"/>
                <a:gd name="T61" fmla="*/ 441 h 518"/>
                <a:gd name="T62" fmla="*/ 689 w 721"/>
                <a:gd name="T63" fmla="*/ 468 h 518"/>
                <a:gd name="T64" fmla="*/ 642 w 721"/>
                <a:gd name="T65" fmla="*/ 488 h 518"/>
                <a:gd name="T66" fmla="*/ 572 w 721"/>
                <a:gd name="T67" fmla="*/ 502 h 518"/>
                <a:gd name="T68" fmla="*/ 494 w 721"/>
                <a:gd name="T69" fmla="*/ 512 h 518"/>
                <a:gd name="T70" fmla="*/ 413 w 721"/>
                <a:gd name="T71" fmla="*/ 517 h 518"/>
                <a:gd name="T72" fmla="*/ 330 w 721"/>
                <a:gd name="T73" fmla="*/ 514 h 518"/>
                <a:gd name="T74" fmla="*/ 250 w 721"/>
                <a:gd name="T75" fmla="*/ 503 h 518"/>
                <a:gd name="T76" fmla="*/ 176 w 721"/>
                <a:gd name="T77" fmla="*/ 484 h 518"/>
                <a:gd name="T78" fmla="*/ 110 w 721"/>
                <a:gd name="T79" fmla="*/ 454 h 518"/>
                <a:gd name="T80" fmla="*/ 57 w 721"/>
                <a:gd name="T81" fmla="*/ 413 h 518"/>
                <a:gd name="T82" fmla="*/ 19 w 721"/>
                <a:gd name="T83" fmla="*/ 359 h 518"/>
                <a:gd name="T84" fmla="*/ 0 w 721"/>
                <a:gd name="T85" fmla="*/ 292 h 5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1"/>
                <a:gd name="T130" fmla="*/ 0 h 518"/>
                <a:gd name="T131" fmla="*/ 721 w 721"/>
                <a:gd name="T132" fmla="*/ 518 h 5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1" h="518">
                  <a:moveTo>
                    <a:pt x="0" y="292"/>
                  </a:moveTo>
                  <a:lnTo>
                    <a:pt x="0" y="266"/>
                  </a:lnTo>
                  <a:lnTo>
                    <a:pt x="3" y="243"/>
                  </a:lnTo>
                  <a:lnTo>
                    <a:pt x="7" y="222"/>
                  </a:lnTo>
                  <a:lnTo>
                    <a:pt x="12" y="203"/>
                  </a:lnTo>
                  <a:lnTo>
                    <a:pt x="19" y="185"/>
                  </a:lnTo>
                  <a:lnTo>
                    <a:pt x="27" y="169"/>
                  </a:lnTo>
                  <a:lnTo>
                    <a:pt x="36" y="154"/>
                  </a:lnTo>
                  <a:lnTo>
                    <a:pt x="47" y="141"/>
                  </a:lnTo>
                  <a:lnTo>
                    <a:pt x="58" y="129"/>
                  </a:lnTo>
                  <a:lnTo>
                    <a:pt x="71" y="119"/>
                  </a:lnTo>
                  <a:lnTo>
                    <a:pt x="84" y="109"/>
                  </a:lnTo>
                  <a:lnTo>
                    <a:pt x="99" y="101"/>
                  </a:lnTo>
                  <a:lnTo>
                    <a:pt x="114" y="94"/>
                  </a:lnTo>
                  <a:lnTo>
                    <a:pt x="129" y="87"/>
                  </a:lnTo>
                  <a:lnTo>
                    <a:pt x="146" y="81"/>
                  </a:lnTo>
                  <a:lnTo>
                    <a:pt x="162" y="76"/>
                  </a:lnTo>
                  <a:lnTo>
                    <a:pt x="180" y="71"/>
                  </a:lnTo>
                  <a:lnTo>
                    <a:pt x="198" y="67"/>
                  </a:lnTo>
                  <a:lnTo>
                    <a:pt x="215" y="63"/>
                  </a:lnTo>
                  <a:lnTo>
                    <a:pt x="234" y="60"/>
                  </a:lnTo>
                  <a:lnTo>
                    <a:pt x="252" y="57"/>
                  </a:lnTo>
                  <a:lnTo>
                    <a:pt x="270" y="54"/>
                  </a:lnTo>
                  <a:lnTo>
                    <a:pt x="288" y="50"/>
                  </a:lnTo>
                  <a:lnTo>
                    <a:pt x="307" y="47"/>
                  </a:lnTo>
                  <a:lnTo>
                    <a:pt x="325" y="43"/>
                  </a:lnTo>
                  <a:lnTo>
                    <a:pt x="343" y="40"/>
                  </a:lnTo>
                  <a:lnTo>
                    <a:pt x="360" y="35"/>
                  </a:lnTo>
                  <a:lnTo>
                    <a:pt x="377" y="31"/>
                  </a:lnTo>
                  <a:lnTo>
                    <a:pt x="393" y="25"/>
                  </a:lnTo>
                  <a:lnTo>
                    <a:pt x="409" y="19"/>
                  </a:lnTo>
                  <a:lnTo>
                    <a:pt x="425" y="13"/>
                  </a:lnTo>
                  <a:lnTo>
                    <a:pt x="439" y="5"/>
                  </a:lnTo>
                  <a:lnTo>
                    <a:pt x="448" y="4"/>
                  </a:lnTo>
                  <a:lnTo>
                    <a:pt x="457" y="2"/>
                  </a:lnTo>
                  <a:lnTo>
                    <a:pt x="466" y="2"/>
                  </a:lnTo>
                  <a:lnTo>
                    <a:pt x="474" y="1"/>
                  </a:lnTo>
                  <a:lnTo>
                    <a:pt x="483" y="0"/>
                  </a:lnTo>
                  <a:lnTo>
                    <a:pt x="492" y="0"/>
                  </a:lnTo>
                  <a:lnTo>
                    <a:pt x="501" y="0"/>
                  </a:lnTo>
                  <a:lnTo>
                    <a:pt x="509" y="0"/>
                  </a:lnTo>
                  <a:lnTo>
                    <a:pt x="518" y="1"/>
                  </a:lnTo>
                  <a:lnTo>
                    <a:pt x="527" y="1"/>
                  </a:lnTo>
                  <a:lnTo>
                    <a:pt x="535" y="2"/>
                  </a:lnTo>
                  <a:lnTo>
                    <a:pt x="544" y="4"/>
                  </a:lnTo>
                  <a:lnTo>
                    <a:pt x="552" y="6"/>
                  </a:lnTo>
                  <a:lnTo>
                    <a:pt x="561" y="8"/>
                  </a:lnTo>
                  <a:lnTo>
                    <a:pt x="569" y="11"/>
                  </a:lnTo>
                  <a:lnTo>
                    <a:pt x="577" y="15"/>
                  </a:lnTo>
                  <a:lnTo>
                    <a:pt x="585" y="18"/>
                  </a:lnTo>
                  <a:lnTo>
                    <a:pt x="593" y="22"/>
                  </a:lnTo>
                  <a:lnTo>
                    <a:pt x="600" y="27"/>
                  </a:lnTo>
                  <a:lnTo>
                    <a:pt x="608" y="32"/>
                  </a:lnTo>
                  <a:lnTo>
                    <a:pt x="615" y="38"/>
                  </a:lnTo>
                  <a:lnTo>
                    <a:pt x="622" y="45"/>
                  </a:lnTo>
                  <a:lnTo>
                    <a:pt x="630" y="52"/>
                  </a:lnTo>
                  <a:lnTo>
                    <a:pt x="636" y="59"/>
                  </a:lnTo>
                  <a:lnTo>
                    <a:pt x="643" y="68"/>
                  </a:lnTo>
                  <a:lnTo>
                    <a:pt x="649" y="77"/>
                  </a:lnTo>
                  <a:lnTo>
                    <a:pt x="655" y="86"/>
                  </a:lnTo>
                  <a:lnTo>
                    <a:pt x="661" y="97"/>
                  </a:lnTo>
                  <a:lnTo>
                    <a:pt x="667" y="108"/>
                  </a:lnTo>
                  <a:lnTo>
                    <a:pt x="672" y="120"/>
                  </a:lnTo>
                  <a:lnTo>
                    <a:pt x="677" y="132"/>
                  </a:lnTo>
                  <a:lnTo>
                    <a:pt x="682" y="146"/>
                  </a:lnTo>
                  <a:lnTo>
                    <a:pt x="686" y="156"/>
                  </a:lnTo>
                  <a:lnTo>
                    <a:pt x="690" y="167"/>
                  </a:lnTo>
                  <a:lnTo>
                    <a:pt x="694" y="177"/>
                  </a:lnTo>
                  <a:lnTo>
                    <a:pt x="697" y="188"/>
                  </a:lnTo>
                  <a:lnTo>
                    <a:pt x="700" y="199"/>
                  </a:lnTo>
                  <a:lnTo>
                    <a:pt x="703" y="210"/>
                  </a:lnTo>
                  <a:lnTo>
                    <a:pt x="706" y="221"/>
                  </a:lnTo>
                  <a:lnTo>
                    <a:pt x="708" y="231"/>
                  </a:lnTo>
                  <a:lnTo>
                    <a:pt x="711" y="242"/>
                  </a:lnTo>
                  <a:lnTo>
                    <a:pt x="713" y="253"/>
                  </a:lnTo>
                  <a:lnTo>
                    <a:pt x="715" y="264"/>
                  </a:lnTo>
                  <a:lnTo>
                    <a:pt x="716" y="275"/>
                  </a:lnTo>
                  <a:lnTo>
                    <a:pt x="717" y="286"/>
                  </a:lnTo>
                  <a:lnTo>
                    <a:pt x="718" y="297"/>
                  </a:lnTo>
                  <a:lnTo>
                    <a:pt x="719" y="308"/>
                  </a:lnTo>
                  <a:lnTo>
                    <a:pt x="719" y="319"/>
                  </a:lnTo>
                  <a:lnTo>
                    <a:pt x="720" y="330"/>
                  </a:lnTo>
                  <a:lnTo>
                    <a:pt x="719" y="340"/>
                  </a:lnTo>
                  <a:lnTo>
                    <a:pt x="719" y="351"/>
                  </a:lnTo>
                  <a:lnTo>
                    <a:pt x="718" y="362"/>
                  </a:lnTo>
                  <a:lnTo>
                    <a:pt x="717" y="372"/>
                  </a:lnTo>
                  <a:lnTo>
                    <a:pt x="716" y="382"/>
                  </a:lnTo>
                  <a:lnTo>
                    <a:pt x="714" y="393"/>
                  </a:lnTo>
                  <a:lnTo>
                    <a:pt x="712" y="402"/>
                  </a:lnTo>
                  <a:lnTo>
                    <a:pt x="710" y="412"/>
                  </a:lnTo>
                  <a:lnTo>
                    <a:pt x="707" y="422"/>
                  </a:lnTo>
                  <a:lnTo>
                    <a:pt x="704" y="432"/>
                  </a:lnTo>
                  <a:lnTo>
                    <a:pt x="701" y="441"/>
                  </a:lnTo>
                  <a:lnTo>
                    <a:pt x="697" y="451"/>
                  </a:lnTo>
                  <a:lnTo>
                    <a:pt x="693" y="459"/>
                  </a:lnTo>
                  <a:lnTo>
                    <a:pt x="689" y="468"/>
                  </a:lnTo>
                  <a:lnTo>
                    <a:pt x="684" y="477"/>
                  </a:lnTo>
                  <a:lnTo>
                    <a:pt x="664" y="483"/>
                  </a:lnTo>
                  <a:lnTo>
                    <a:pt x="642" y="488"/>
                  </a:lnTo>
                  <a:lnTo>
                    <a:pt x="620" y="494"/>
                  </a:lnTo>
                  <a:lnTo>
                    <a:pt x="597" y="498"/>
                  </a:lnTo>
                  <a:lnTo>
                    <a:pt x="572" y="502"/>
                  </a:lnTo>
                  <a:lnTo>
                    <a:pt x="547" y="506"/>
                  </a:lnTo>
                  <a:lnTo>
                    <a:pt x="521" y="510"/>
                  </a:lnTo>
                  <a:lnTo>
                    <a:pt x="494" y="512"/>
                  </a:lnTo>
                  <a:lnTo>
                    <a:pt x="467" y="514"/>
                  </a:lnTo>
                  <a:lnTo>
                    <a:pt x="440" y="516"/>
                  </a:lnTo>
                  <a:lnTo>
                    <a:pt x="413" y="517"/>
                  </a:lnTo>
                  <a:lnTo>
                    <a:pt x="385" y="517"/>
                  </a:lnTo>
                  <a:lnTo>
                    <a:pt x="358" y="516"/>
                  </a:lnTo>
                  <a:lnTo>
                    <a:pt x="330" y="514"/>
                  </a:lnTo>
                  <a:lnTo>
                    <a:pt x="303" y="511"/>
                  </a:lnTo>
                  <a:lnTo>
                    <a:pt x="276" y="508"/>
                  </a:lnTo>
                  <a:lnTo>
                    <a:pt x="250" y="503"/>
                  </a:lnTo>
                  <a:lnTo>
                    <a:pt x="224" y="498"/>
                  </a:lnTo>
                  <a:lnTo>
                    <a:pt x="200" y="491"/>
                  </a:lnTo>
                  <a:lnTo>
                    <a:pt x="176" y="484"/>
                  </a:lnTo>
                  <a:lnTo>
                    <a:pt x="153" y="475"/>
                  </a:lnTo>
                  <a:lnTo>
                    <a:pt x="131" y="465"/>
                  </a:lnTo>
                  <a:lnTo>
                    <a:pt x="110" y="454"/>
                  </a:lnTo>
                  <a:lnTo>
                    <a:pt x="91" y="442"/>
                  </a:lnTo>
                  <a:lnTo>
                    <a:pt x="73" y="428"/>
                  </a:lnTo>
                  <a:lnTo>
                    <a:pt x="57" y="413"/>
                  </a:lnTo>
                  <a:lnTo>
                    <a:pt x="42" y="396"/>
                  </a:lnTo>
                  <a:lnTo>
                    <a:pt x="30" y="378"/>
                  </a:lnTo>
                  <a:lnTo>
                    <a:pt x="19" y="359"/>
                  </a:lnTo>
                  <a:lnTo>
                    <a:pt x="10" y="338"/>
                  </a:lnTo>
                  <a:lnTo>
                    <a:pt x="4" y="316"/>
                  </a:lnTo>
                  <a:lnTo>
                    <a:pt x="0" y="292"/>
                  </a:lnTo>
                </a:path>
              </a:pathLst>
            </a:custGeom>
            <a:solidFill>
              <a:srgbClr val="CCFF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4" name="Freeform 72"/>
            <p:cNvSpPr>
              <a:spLocks/>
            </p:cNvSpPr>
            <p:nvPr/>
          </p:nvSpPr>
          <p:spPr bwMode="auto">
            <a:xfrm>
              <a:off x="804" y="832"/>
              <a:ext cx="443" cy="290"/>
            </a:xfrm>
            <a:custGeom>
              <a:avLst/>
              <a:gdLst>
                <a:gd name="T0" fmla="*/ 441 w 443"/>
                <a:gd name="T1" fmla="*/ 1 h 290"/>
                <a:gd name="T2" fmla="*/ 411 w 443"/>
                <a:gd name="T3" fmla="*/ 14 h 290"/>
                <a:gd name="T4" fmla="*/ 379 w 443"/>
                <a:gd name="T5" fmla="*/ 26 h 290"/>
                <a:gd name="T6" fmla="*/ 344 w 443"/>
                <a:gd name="T7" fmla="*/ 35 h 290"/>
                <a:gd name="T8" fmla="*/ 308 w 443"/>
                <a:gd name="T9" fmla="*/ 42 h 290"/>
                <a:gd name="T10" fmla="*/ 272 w 443"/>
                <a:gd name="T11" fmla="*/ 49 h 290"/>
                <a:gd name="T12" fmla="*/ 235 w 443"/>
                <a:gd name="T13" fmla="*/ 55 h 290"/>
                <a:gd name="T14" fmla="*/ 199 w 443"/>
                <a:gd name="T15" fmla="*/ 63 h 290"/>
                <a:gd name="T16" fmla="*/ 164 w 443"/>
                <a:gd name="T17" fmla="*/ 71 h 290"/>
                <a:gd name="T18" fmla="*/ 131 w 443"/>
                <a:gd name="T19" fmla="*/ 82 h 290"/>
                <a:gd name="T20" fmla="*/ 100 w 443"/>
                <a:gd name="T21" fmla="*/ 96 h 290"/>
                <a:gd name="T22" fmla="*/ 72 w 443"/>
                <a:gd name="T23" fmla="*/ 114 h 290"/>
                <a:gd name="T24" fmla="*/ 48 w 443"/>
                <a:gd name="T25" fmla="*/ 137 h 290"/>
                <a:gd name="T26" fmla="*/ 28 w 443"/>
                <a:gd name="T27" fmla="*/ 165 h 290"/>
                <a:gd name="T28" fmla="*/ 13 w 443"/>
                <a:gd name="T29" fmla="*/ 199 h 290"/>
                <a:gd name="T30" fmla="*/ 3 w 443"/>
                <a:gd name="T31" fmla="*/ 240 h 290"/>
                <a:gd name="T32" fmla="*/ 0 w 443"/>
                <a:gd name="T33" fmla="*/ 289 h 290"/>
                <a:gd name="T34" fmla="*/ 4 w 443"/>
                <a:gd name="T35" fmla="*/ 263 h 290"/>
                <a:gd name="T36" fmla="*/ 11 w 443"/>
                <a:gd name="T37" fmla="*/ 219 h 290"/>
                <a:gd name="T38" fmla="*/ 22 w 443"/>
                <a:gd name="T39" fmla="*/ 183 h 290"/>
                <a:gd name="T40" fmla="*/ 40 w 443"/>
                <a:gd name="T41" fmla="*/ 152 h 290"/>
                <a:gd name="T42" fmla="*/ 61 w 443"/>
                <a:gd name="T43" fmla="*/ 128 h 290"/>
                <a:gd name="T44" fmla="*/ 87 w 443"/>
                <a:gd name="T45" fmla="*/ 108 h 290"/>
                <a:gd name="T46" fmla="*/ 117 w 443"/>
                <a:gd name="T47" fmla="*/ 92 h 290"/>
                <a:gd name="T48" fmla="*/ 148 w 443"/>
                <a:gd name="T49" fmla="*/ 80 h 290"/>
                <a:gd name="T50" fmla="*/ 182 w 443"/>
                <a:gd name="T51" fmla="*/ 70 h 290"/>
                <a:gd name="T52" fmla="*/ 218 w 443"/>
                <a:gd name="T53" fmla="*/ 62 h 290"/>
                <a:gd name="T54" fmla="*/ 254 w 443"/>
                <a:gd name="T55" fmla="*/ 56 h 290"/>
                <a:gd name="T56" fmla="*/ 291 w 443"/>
                <a:gd name="T57" fmla="*/ 49 h 290"/>
                <a:gd name="T58" fmla="*/ 327 w 443"/>
                <a:gd name="T59" fmla="*/ 42 h 290"/>
                <a:gd name="T60" fmla="*/ 362 w 443"/>
                <a:gd name="T61" fmla="*/ 34 h 290"/>
                <a:gd name="T62" fmla="*/ 396 w 443"/>
                <a:gd name="T63" fmla="*/ 24 h 290"/>
                <a:gd name="T64" fmla="*/ 428 w 443"/>
                <a:gd name="T65" fmla="*/ 12 h 290"/>
                <a:gd name="T66" fmla="*/ 441 w 443"/>
                <a:gd name="T67" fmla="*/ 0 h 290"/>
                <a:gd name="T68" fmla="*/ 441 w 443"/>
                <a:gd name="T69" fmla="*/ 0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3"/>
                <a:gd name="T106" fmla="*/ 0 h 290"/>
                <a:gd name="T107" fmla="*/ 443 w 443"/>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3" h="290">
                  <a:moveTo>
                    <a:pt x="441" y="0"/>
                  </a:moveTo>
                  <a:lnTo>
                    <a:pt x="441" y="1"/>
                  </a:lnTo>
                  <a:lnTo>
                    <a:pt x="426" y="8"/>
                  </a:lnTo>
                  <a:lnTo>
                    <a:pt x="411" y="14"/>
                  </a:lnTo>
                  <a:lnTo>
                    <a:pt x="395" y="21"/>
                  </a:lnTo>
                  <a:lnTo>
                    <a:pt x="379" y="26"/>
                  </a:lnTo>
                  <a:lnTo>
                    <a:pt x="362" y="30"/>
                  </a:lnTo>
                  <a:lnTo>
                    <a:pt x="344" y="35"/>
                  </a:lnTo>
                  <a:lnTo>
                    <a:pt x="326" y="39"/>
                  </a:lnTo>
                  <a:lnTo>
                    <a:pt x="308" y="42"/>
                  </a:lnTo>
                  <a:lnTo>
                    <a:pt x="290" y="45"/>
                  </a:lnTo>
                  <a:lnTo>
                    <a:pt x="272" y="49"/>
                  </a:lnTo>
                  <a:lnTo>
                    <a:pt x="253" y="52"/>
                  </a:lnTo>
                  <a:lnTo>
                    <a:pt x="235" y="55"/>
                  </a:lnTo>
                  <a:lnTo>
                    <a:pt x="217" y="59"/>
                  </a:lnTo>
                  <a:lnTo>
                    <a:pt x="199" y="63"/>
                  </a:lnTo>
                  <a:lnTo>
                    <a:pt x="181" y="67"/>
                  </a:lnTo>
                  <a:lnTo>
                    <a:pt x="164" y="71"/>
                  </a:lnTo>
                  <a:lnTo>
                    <a:pt x="147" y="76"/>
                  </a:lnTo>
                  <a:lnTo>
                    <a:pt x="131" y="82"/>
                  </a:lnTo>
                  <a:lnTo>
                    <a:pt x="115" y="89"/>
                  </a:lnTo>
                  <a:lnTo>
                    <a:pt x="100" y="96"/>
                  </a:lnTo>
                  <a:lnTo>
                    <a:pt x="86" y="105"/>
                  </a:lnTo>
                  <a:lnTo>
                    <a:pt x="72" y="114"/>
                  </a:lnTo>
                  <a:lnTo>
                    <a:pt x="59" y="125"/>
                  </a:lnTo>
                  <a:lnTo>
                    <a:pt x="48" y="137"/>
                  </a:lnTo>
                  <a:lnTo>
                    <a:pt x="37" y="150"/>
                  </a:lnTo>
                  <a:lnTo>
                    <a:pt x="28" y="165"/>
                  </a:lnTo>
                  <a:lnTo>
                    <a:pt x="20" y="181"/>
                  </a:lnTo>
                  <a:lnTo>
                    <a:pt x="13" y="199"/>
                  </a:lnTo>
                  <a:lnTo>
                    <a:pt x="7" y="219"/>
                  </a:lnTo>
                  <a:lnTo>
                    <a:pt x="3" y="240"/>
                  </a:lnTo>
                  <a:lnTo>
                    <a:pt x="1" y="263"/>
                  </a:lnTo>
                  <a:lnTo>
                    <a:pt x="0" y="289"/>
                  </a:lnTo>
                  <a:lnTo>
                    <a:pt x="3" y="289"/>
                  </a:lnTo>
                  <a:lnTo>
                    <a:pt x="4" y="263"/>
                  </a:lnTo>
                  <a:lnTo>
                    <a:pt x="7" y="241"/>
                  </a:lnTo>
                  <a:lnTo>
                    <a:pt x="11" y="219"/>
                  </a:lnTo>
                  <a:lnTo>
                    <a:pt x="16" y="200"/>
                  </a:lnTo>
                  <a:lnTo>
                    <a:pt x="22" y="183"/>
                  </a:lnTo>
                  <a:lnTo>
                    <a:pt x="31" y="167"/>
                  </a:lnTo>
                  <a:lnTo>
                    <a:pt x="40" y="152"/>
                  </a:lnTo>
                  <a:lnTo>
                    <a:pt x="50" y="139"/>
                  </a:lnTo>
                  <a:lnTo>
                    <a:pt x="61" y="128"/>
                  </a:lnTo>
                  <a:lnTo>
                    <a:pt x="74" y="117"/>
                  </a:lnTo>
                  <a:lnTo>
                    <a:pt x="87" y="108"/>
                  </a:lnTo>
                  <a:lnTo>
                    <a:pt x="101" y="99"/>
                  </a:lnTo>
                  <a:lnTo>
                    <a:pt x="117" y="92"/>
                  </a:lnTo>
                  <a:lnTo>
                    <a:pt x="132" y="86"/>
                  </a:lnTo>
                  <a:lnTo>
                    <a:pt x="148" y="80"/>
                  </a:lnTo>
                  <a:lnTo>
                    <a:pt x="165" y="75"/>
                  </a:lnTo>
                  <a:lnTo>
                    <a:pt x="182" y="70"/>
                  </a:lnTo>
                  <a:lnTo>
                    <a:pt x="200" y="66"/>
                  </a:lnTo>
                  <a:lnTo>
                    <a:pt x="218" y="62"/>
                  </a:lnTo>
                  <a:lnTo>
                    <a:pt x="236" y="59"/>
                  </a:lnTo>
                  <a:lnTo>
                    <a:pt x="254" y="56"/>
                  </a:lnTo>
                  <a:lnTo>
                    <a:pt x="272" y="52"/>
                  </a:lnTo>
                  <a:lnTo>
                    <a:pt x="291" y="49"/>
                  </a:lnTo>
                  <a:lnTo>
                    <a:pt x="309" y="46"/>
                  </a:lnTo>
                  <a:lnTo>
                    <a:pt x="327" y="42"/>
                  </a:lnTo>
                  <a:lnTo>
                    <a:pt x="345" y="39"/>
                  </a:lnTo>
                  <a:lnTo>
                    <a:pt x="362" y="34"/>
                  </a:lnTo>
                  <a:lnTo>
                    <a:pt x="379" y="29"/>
                  </a:lnTo>
                  <a:lnTo>
                    <a:pt x="396" y="24"/>
                  </a:lnTo>
                  <a:lnTo>
                    <a:pt x="412" y="18"/>
                  </a:lnTo>
                  <a:lnTo>
                    <a:pt x="428" y="12"/>
                  </a:lnTo>
                  <a:lnTo>
                    <a:pt x="442" y="4"/>
                  </a:lnTo>
                  <a:lnTo>
                    <a:pt x="441" y="0"/>
                  </a:lnTo>
                  <a:lnTo>
                    <a:pt x="441" y="1"/>
                  </a:lnTo>
                  <a:lnTo>
                    <a:pt x="4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5" name="Freeform 73"/>
            <p:cNvSpPr>
              <a:spLocks/>
            </p:cNvSpPr>
            <p:nvPr/>
          </p:nvSpPr>
          <p:spPr bwMode="auto">
            <a:xfrm>
              <a:off x="1245" y="827"/>
              <a:ext cx="246" cy="150"/>
            </a:xfrm>
            <a:custGeom>
              <a:avLst/>
              <a:gdLst>
                <a:gd name="T0" fmla="*/ 245 w 246"/>
                <a:gd name="T1" fmla="*/ 147 h 150"/>
                <a:gd name="T2" fmla="*/ 235 w 246"/>
                <a:gd name="T3" fmla="*/ 121 h 150"/>
                <a:gd name="T4" fmla="*/ 223 w 246"/>
                <a:gd name="T5" fmla="*/ 97 h 150"/>
                <a:gd name="T6" fmla="*/ 212 w 246"/>
                <a:gd name="T7" fmla="*/ 77 h 150"/>
                <a:gd name="T8" fmla="*/ 198 w 246"/>
                <a:gd name="T9" fmla="*/ 60 h 150"/>
                <a:gd name="T10" fmla="*/ 184 w 246"/>
                <a:gd name="T11" fmla="*/ 45 h 150"/>
                <a:gd name="T12" fmla="*/ 170 w 246"/>
                <a:gd name="T13" fmla="*/ 33 h 150"/>
                <a:gd name="T14" fmla="*/ 154 w 246"/>
                <a:gd name="T15" fmla="*/ 23 h 150"/>
                <a:gd name="T16" fmla="*/ 139 w 246"/>
                <a:gd name="T17" fmla="*/ 15 h 150"/>
                <a:gd name="T18" fmla="*/ 122 w 246"/>
                <a:gd name="T19" fmla="*/ 9 h 150"/>
                <a:gd name="T20" fmla="*/ 105 w 246"/>
                <a:gd name="T21" fmla="*/ 4 h 150"/>
                <a:gd name="T22" fmla="*/ 88 w 246"/>
                <a:gd name="T23" fmla="*/ 2 h 150"/>
                <a:gd name="T24" fmla="*/ 70 w 246"/>
                <a:gd name="T25" fmla="*/ 0 h 150"/>
                <a:gd name="T26" fmla="*/ 53 w 246"/>
                <a:gd name="T27" fmla="*/ 0 h 150"/>
                <a:gd name="T28" fmla="*/ 35 w 246"/>
                <a:gd name="T29" fmla="*/ 1 h 150"/>
                <a:gd name="T30" fmla="*/ 18 w 246"/>
                <a:gd name="T31" fmla="*/ 3 h 150"/>
                <a:gd name="T32" fmla="*/ 0 w 246"/>
                <a:gd name="T33" fmla="*/ 5 h 150"/>
                <a:gd name="T34" fmla="*/ 9 w 246"/>
                <a:gd name="T35" fmla="*/ 7 h 150"/>
                <a:gd name="T36" fmla="*/ 27 w 246"/>
                <a:gd name="T37" fmla="*/ 6 h 150"/>
                <a:gd name="T38" fmla="*/ 44 w 246"/>
                <a:gd name="T39" fmla="*/ 4 h 150"/>
                <a:gd name="T40" fmla="*/ 62 w 246"/>
                <a:gd name="T41" fmla="*/ 4 h 150"/>
                <a:gd name="T42" fmla="*/ 79 w 246"/>
                <a:gd name="T43" fmla="*/ 4 h 150"/>
                <a:gd name="T44" fmla="*/ 96 w 246"/>
                <a:gd name="T45" fmla="*/ 6 h 150"/>
                <a:gd name="T46" fmla="*/ 113 w 246"/>
                <a:gd name="T47" fmla="*/ 10 h 150"/>
                <a:gd name="T48" fmla="*/ 129 w 246"/>
                <a:gd name="T49" fmla="*/ 15 h 150"/>
                <a:gd name="T50" fmla="*/ 145 w 246"/>
                <a:gd name="T51" fmla="*/ 22 h 150"/>
                <a:gd name="T52" fmla="*/ 160 w 246"/>
                <a:gd name="T53" fmla="*/ 30 h 150"/>
                <a:gd name="T54" fmla="*/ 175 w 246"/>
                <a:gd name="T55" fmla="*/ 42 h 150"/>
                <a:gd name="T56" fmla="*/ 190 w 246"/>
                <a:gd name="T57" fmla="*/ 55 h 150"/>
                <a:gd name="T58" fmla="*/ 203 w 246"/>
                <a:gd name="T59" fmla="*/ 71 h 150"/>
                <a:gd name="T60" fmla="*/ 215 w 246"/>
                <a:gd name="T61" fmla="*/ 89 h 150"/>
                <a:gd name="T62" fmla="*/ 227 w 246"/>
                <a:gd name="T63" fmla="*/ 111 h 150"/>
                <a:gd name="T64" fmla="*/ 236 w 246"/>
                <a:gd name="T65" fmla="*/ 135 h 150"/>
                <a:gd name="T66" fmla="*/ 245 w 246"/>
                <a:gd name="T67" fmla="*/ 147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150"/>
                <a:gd name="T104" fmla="*/ 246 w 246"/>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150">
                  <a:moveTo>
                    <a:pt x="245" y="147"/>
                  </a:moveTo>
                  <a:lnTo>
                    <a:pt x="245" y="147"/>
                  </a:lnTo>
                  <a:lnTo>
                    <a:pt x="240" y="134"/>
                  </a:lnTo>
                  <a:lnTo>
                    <a:pt x="235" y="121"/>
                  </a:lnTo>
                  <a:lnTo>
                    <a:pt x="229" y="109"/>
                  </a:lnTo>
                  <a:lnTo>
                    <a:pt x="223" y="97"/>
                  </a:lnTo>
                  <a:lnTo>
                    <a:pt x="218" y="87"/>
                  </a:lnTo>
                  <a:lnTo>
                    <a:pt x="212" y="77"/>
                  </a:lnTo>
                  <a:lnTo>
                    <a:pt x="205" y="69"/>
                  </a:lnTo>
                  <a:lnTo>
                    <a:pt x="198" y="60"/>
                  </a:lnTo>
                  <a:lnTo>
                    <a:pt x="192" y="52"/>
                  </a:lnTo>
                  <a:lnTo>
                    <a:pt x="184" y="45"/>
                  </a:lnTo>
                  <a:lnTo>
                    <a:pt x="177" y="39"/>
                  </a:lnTo>
                  <a:lnTo>
                    <a:pt x="170" y="33"/>
                  </a:lnTo>
                  <a:lnTo>
                    <a:pt x="162" y="27"/>
                  </a:lnTo>
                  <a:lnTo>
                    <a:pt x="154" y="23"/>
                  </a:lnTo>
                  <a:lnTo>
                    <a:pt x="147" y="18"/>
                  </a:lnTo>
                  <a:lnTo>
                    <a:pt x="139" y="15"/>
                  </a:lnTo>
                  <a:lnTo>
                    <a:pt x="131" y="11"/>
                  </a:lnTo>
                  <a:lnTo>
                    <a:pt x="122" y="9"/>
                  </a:lnTo>
                  <a:lnTo>
                    <a:pt x="113" y="6"/>
                  </a:lnTo>
                  <a:lnTo>
                    <a:pt x="105" y="4"/>
                  </a:lnTo>
                  <a:lnTo>
                    <a:pt x="97" y="3"/>
                  </a:lnTo>
                  <a:lnTo>
                    <a:pt x="88" y="2"/>
                  </a:lnTo>
                  <a:lnTo>
                    <a:pt x="79" y="1"/>
                  </a:lnTo>
                  <a:lnTo>
                    <a:pt x="70" y="0"/>
                  </a:lnTo>
                  <a:lnTo>
                    <a:pt x="62" y="0"/>
                  </a:lnTo>
                  <a:lnTo>
                    <a:pt x="53" y="0"/>
                  </a:lnTo>
                  <a:lnTo>
                    <a:pt x="44" y="0"/>
                  </a:lnTo>
                  <a:lnTo>
                    <a:pt x="35" y="1"/>
                  </a:lnTo>
                  <a:lnTo>
                    <a:pt x="27" y="2"/>
                  </a:lnTo>
                  <a:lnTo>
                    <a:pt x="18" y="3"/>
                  </a:lnTo>
                  <a:lnTo>
                    <a:pt x="9" y="4"/>
                  </a:lnTo>
                  <a:lnTo>
                    <a:pt x="0" y="5"/>
                  </a:lnTo>
                  <a:lnTo>
                    <a:pt x="1" y="9"/>
                  </a:lnTo>
                  <a:lnTo>
                    <a:pt x="9" y="7"/>
                  </a:lnTo>
                  <a:lnTo>
                    <a:pt x="18" y="6"/>
                  </a:lnTo>
                  <a:lnTo>
                    <a:pt x="27" y="6"/>
                  </a:lnTo>
                  <a:lnTo>
                    <a:pt x="35" y="4"/>
                  </a:lnTo>
                  <a:lnTo>
                    <a:pt x="44" y="4"/>
                  </a:lnTo>
                  <a:lnTo>
                    <a:pt x="53" y="4"/>
                  </a:lnTo>
                  <a:lnTo>
                    <a:pt x="62" y="4"/>
                  </a:lnTo>
                  <a:lnTo>
                    <a:pt x="70" y="4"/>
                  </a:lnTo>
                  <a:lnTo>
                    <a:pt x="79" y="4"/>
                  </a:lnTo>
                  <a:lnTo>
                    <a:pt x="88" y="5"/>
                  </a:lnTo>
                  <a:lnTo>
                    <a:pt x="96" y="6"/>
                  </a:lnTo>
                  <a:lnTo>
                    <a:pt x="105" y="8"/>
                  </a:lnTo>
                  <a:lnTo>
                    <a:pt x="113" y="10"/>
                  </a:lnTo>
                  <a:lnTo>
                    <a:pt x="121" y="12"/>
                  </a:lnTo>
                  <a:lnTo>
                    <a:pt x="129" y="15"/>
                  </a:lnTo>
                  <a:lnTo>
                    <a:pt x="137" y="18"/>
                  </a:lnTo>
                  <a:lnTo>
                    <a:pt x="145" y="22"/>
                  </a:lnTo>
                  <a:lnTo>
                    <a:pt x="153" y="26"/>
                  </a:lnTo>
                  <a:lnTo>
                    <a:pt x="160" y="30"/>
                  </a:lnTo>
                  <a:lnTo>
                    <a:pt x="168" y="36"/>
                  </a:lnTo>
                  <a:lnTo>
                    <a:pt x="175" y="42"/>
                  </a:lnTo>
                  <a:lnTo>
                    <a:pt x="182" y="48"/>
                  </a:lnTo>
                  <a:lnTo>
                    <a:pt x="190" y="55"/>
                  </a:lnTo>
                  <a:lnTo>
                    <a:pt x="196" y="62"/>
                  </a:lnTo>
                  <a:lnTo>
                    <a:pt x="203" y="71"/>
                  </a:lnTo>
                  <a:lnTo>
                    <a:pt x="209" y="80"/>
                  </a:lnTo>
                  <a:lnTo>
                    <a:pt x="215" y="89"/>
                  </a:lnTo>
                  <a:lnTo>
                    <a:pt x="221" y="100"/>
                  </a:lnTo>
                  <a:lnTo>
                    <a:pt x="227" y="111"/>
                  </a:lnTo>
                  <a:lnTo>
                    <a:pt x="232" y="122"/>
                  </a:lnTo>
                  <a:lnTo>
                    <a:pt x="236" y="135"/>
                  </a:lnTo>
                  <a:lnTo>
                    <a:pt x="241" y="149"/>
                  </a:lnTo>
                  <a:lnTo>
                    <a:pt x="245" y="14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6" name="Freeform 74"/>
            <p:cNvSpPr>
              <a:spLocks/>
            </p:cNvSpPr>
            <p:nvPr/>
          </p:nvSpPr>
          <p:spPr bwMode="auto">
            <a:xfrm>
              <a:off x="1486" y="974"/>
              <a:ext cx="42" cy="335"/>
            </a:xfrm>
            <a:custGeom>
              <a:avLst/>
              <a:gdLst>
                <a:gd name="T0" fmla="*/ 5 w 42"/>
                <a:gd name="T1" fmla="*/ 333 h 335"/>
                <a:gd name="T2" fmla="*/ 14 w 42"/>
                <a:gd name="T3" fmla="*/ 315 h 335"/>
                <a:gd name="T4" fmla="*/ 22 w 42"/>
                <a:gd name="T5" fmla="*/ 297 h 335"/>
                <a:gd name="T6" fmla="*/ 29 w 42"/>
                <a:gd name="T7" fmla="*/ 278 h 335"/>
                <a:gd name="T8" fmla="*/ 34 w 42"/>
                <a:gd name="T9" fmla="*/ 258 h 335"/>
                <a:gd name="T10" fmla="*/ 38 w 42"/>
                <a:gd name="T11" fmla="*/ 238 h 335"/>
                <a:gd name="T12" fmla="*/ 40 w 42"/>
                <a:gd name="T13" fmla="*/ 217 h 335"/>
                <a:gd name="T14" fmla="*/ 41 w 42"/>
                <a:gd name="T15" fmla="*/ 195 h 335"/>
                <a:gd name="T16" fmla="*/ 41 w 42"/>
                <a:gd name="T17" fmla="*/ 174 h 335"/>
                <a:gd name="T18" fmla="*/ 40 w 42"/>
                <a:gd name="T19" fmla="*/ 152 h 335"/>
                <a:gd name="T20" fmla="*/ 38 w 42"/>
                <a:gd name="T21" fmla="*/ 130 h 335"/>
                <a:gd name="T22" fmla="*/ 35 w 42"/>
                <a:gd name="T23" fmla="*/ 108 h 335"/>
                <a:gd name="T24" fmla="*/ 30 w 42"/>
                <a:gd name="T25" fmla="*/ 86 h 335"/>
                <a:gd name="T26" fmla="*/ 25 w 42"/>
                <a:gd name="T27" fmla="*/ 64 h 335"/>
                <a:gd name="T28" fmla="*/ 18 w 42"/>
                <a:gd name="T29" fmla="*/ 42 h 335"/>
                <a:gd name="T30" fmla="*/ 12 w 42"/>
                <a:gd name="T31" fmla="*/ 21 h 335"/>
                <a:gd name="T32" fmla="*/ 4 w 42"/>
                <a:gd name="T33" fmla="*/ 0 h 335"/>
                <a:gd name="T34" fmla="*/ 4 w 42"/>
                <a:gd name="T35" fmla="*/ 12 h 335"/>
                <a:gd name="T36" fmla="*/ 12 w 42"/>
                <a:gd name="T37" fmla="*/ 33 h 335"/>
                <a:gd name="T38" fmla="*/ 18 w 42"/>
                <a:gd name="T39" fmla="*/ 54 h 335"/>
                <a:gd name="T40" fmla="*/ 24 w 42"/>
                <a:gd name="T41" fmla="*/ 76 h 335"/>
                <a:gd name="T42" fmla="*/ 29 w 42"/>
                <a:gd name="T43" fmla="*/ 98 h 335"/>
                <a:gd name="T44" fmla="*/ 33 w 42"/>
                <a:gd name="T45" fmla="*/ 120 h 335"/>
                <a:gd name="T46" fmla="*/ 36 w 42"/>
                <a:gd name="T47" fmla="*/ 142 h 335"/>
                <a:gd name="T48" fmla="*/ 37 w 42"/>
                <a:gd name="T49" fmla="*/ 163 h 335"/>
                <a:gd name="T50" fmla="*/ 38 w 42"/>
                <a:gd name="T51" fmla="*/ 185 h 335"/>
                <a:gd name="T52" fmla="*/ 37 w 42"/>
                <a:gd name="T53" fmla="*/ 206 h 335"/>
                <a:gd name="T54" fmla="*/ 36 w 42"/>
                <a:gd name="T55" fmla="*/ 226 h 335"/>
                <a:gd name="T56" fmla="*/ 33 w 42"/>
                <a:gd name="T57" fmla="*/ 247 h 335"/>
                <a:gd name="T58" fmla="*/ 28 w 42"/>
                <a:gd name="T59" fmla="*/ 267 h 335"/>
                <a:gd name="T60" fmla="*/ 23 w 42"/>
                <a:gd name="T61" fmla="*/ 286 h 335"/>
                <a:gd name="T62" fmla="*/ 16 w 42"/>
                <a:gd name="T63" fmla="*/ 305 h 335"/>
                <a:gd name="T64" fmla="*/ 7 w 42"/>
                <a:gd name="T65" fmla="*/ 322 h 335"/>
                <a:gd name="T66" fmla="*/ 3 w 42"/>
                <a:gd name="T67" fmla="*/ 330 h 335"/>
                <a:gd name="T68" fmla="*/ 5 w 42"/>
                <a:gd name="T69" fmla="*/ 333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335"/>
                <a:gd name="T107" fmla="*/ 42 w 42"/>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335">
                  <a:moveTo>
                    <a:pt x="4" y="334"/>
                  </a:moveTo>
                  <a:lnTo>
                    <a:pt x="5" y="333"/>
                  </a:lnTo>
                  <a:lnTo>
                    <a:pt x="10" y="324"/>
                  </a:lnTo>
                  <a:lnTo>
                    <a:pt x="14" y="315"/>
                  </a:lnTo>
                  <a:lnTo>
                    <a:pt x="18" y="306"/>
                  </a:lnTo>
                  <a:lnTo>
                    <a:pt x="22" y="297"/>
                  </a:lnTo>
                  <a:lnTo>
                    <a:pt x="26" y="287"/>
                  </a:lnTo>
                  <a:lnTo>
                    <a:pt x="29" y="278"/>
                  </a:lnTo>
                  <a:lnTo>
                    <a:pt x="32" y="268"/>
                  </a:lnTo>
                  <a:lnTo>
                    <a:pt x="34" y="258"/>
                  </a:lnTo>
                  <a:lnTo>
                    <a:pt x="36" y="248"/>
                  </a:lnTo>
                  <a:lnTo>
                    <a:pt x="38" y="238"/>
                  </a:lnTo>
                  <a:lnTo>
                    <a:pt x="39" y="227"/>
                  </a:lnTo>
                  <a:lnTo>
                    <a:pt x="40" y="217"/>
                  </a:lnTo>
                  <a:lnTo>
                    <a:pt x="41" y="206"/>
                  </a:lnTo>
                  <a:lnTo>
                    <a:pt x="41" y="195"/>
                  </a:lnTo>
                  <a:lnTo>
                    <a:pt x="41" y="185"/>
                  </a:lnTo>
                  <a:lnTo>
                    <a:pt x="41" y="174"/>
                  </a:lnTo>
                  <a:lnTo>
                    <a:pt x="41" y="163"/>
                  </a:lnTo>
                  <a:lnTo>
                    <a:pt x="40" y="152"/>
                  </a:lnTo>
                  <a:lnTo>
                    <a:pt x="39" y="141"/>
                  </a:lnTo>
                  <a:lnTo>
                    <a:pt x="38" y="130"/>
                  </a:lnTo>
                  <a:lnTo>
                    <a:pt x="36" y="119"/>
                  </a:lnTo>
                  <a:lnTo>
                    <a:pt x="35" y="108"/>
                  </a:lnTo>
                  <a:lnTo>
                    <a:pt x="32" y="97"/>
                  </a:lnTo>
                  <a:lnTo>
                    <a:pt x="30" y="86"/>
                  </a:lnTo>
                  <a:lnTo>
                    <a:pt x="28" y="75"/>
                  </a:lnTo>
                  <a:lnTo>
                    <a:pt x="25" y="64"/>
                  </a:lnTo>
                  <a:lnTo>
                    <a:pt x="22" y="53"/>
                  </a:lnTo>
                  <a:lnTo>
                    <a:pt x="18" y="42"/>
                  </a:lnTo>
                  <a:lnTo>
                    <a:pt x="15" y="32"/>
                  </a:lnTo>
                  <a:lnTo>
                    <a:pt x="12" y="21"/>
                  </a:lnTo>
                  <a:lnTo>
                    <a:pt x="8" y="11"/>
                  </a:lnTo>
                  <a:lnTo>
                    <a:pt x="4" y="0"/>
                  </a:lnTo>
                  <a:lnTo>
                    <a:pt x="0" y="2"/>
                  </a:lnTo>
                  <a:lnTo>
                    <a:pt x="4" y="12"/>
                  </a:lnTo>
                  <a:lnTo>
                    <a:pt x="8" y="22"/>
                  </a:lnTo>
                  <a:lnTo>
                    <a:pt x="12" y="33"/>
                  </a:lnTo>
                  <a:lnTo>
                    <a:pt x="15" y="44"/>
                  </a:lnTo>
                  <a:lnTo>
                    <a:pt x="18" y="54"/>
                  </a:lnTo>
                  <a:lnTo>
                    <a:pt x="21" y="65"/>
                  </a:lnTo>
                  <a:lnTo>
                    <a:pt x="24" y="76"/>
                  </a:lnTo>
                  <a:lnTo>
                    <a:pt x="27" y="87"/>
                  </a:lnTo>
                  <a:lnTo>
                    <a:pt x="29" y="98"/>
                  </a:lnTo>
                  <a:lnTo>
                    <a:pt x="31" y="109"/>
                  </a:lnTo>
                  <a:lnTo>
                    <a:pt x="33" y="120"/>
                  </a:lnTo>
                  <a:lnTo>
                    <a:pt x="35" y="131"/>
                  </a:lnTo>
                  <a:lnTo>
                    <a:pt x="36" y="142"/>
                  </a:lnTo>
                  <a:lnTo>
                    <a:pt x="37" y="152"/>
                  </a:lnTo>
                  <a:lnTo>
                    <a:pt x="37" y="163"/>
                  </a:lnTo>
                  <a:lnTo>
                    <a:pt x="38" y="174"/>
                  </a:lnTo>
                  <a:lnTo>
                    <a:pt x="38" y="185"/>
                  </a:lnTo>
                  <a:lnTo>
                    <a:pt x="38" y="195"/>
                  </a:lnTo>
                  <a:lnTo>
                    <a:pt x="37" y="206"/>
                  </a:lnTo>
                  <a:lnTo>
                    <a:pt x="37" y="217"/>
                  </a:lnTo>
                  <a:lnTo>
                    <a:pt x="36" y="226"/>
                  </a:lnTo>
                  <a:lnTo>
                    <a:pt x="35" y="237"/>
                  </a:lnTo>
                  <a:lnTo>
                    <a:pt x="33" y="247"/>
                  </a:lnTo>
                  <a:lnTo>
                    <a:pt x="31" y="257"/>
                  </a:lnTo>
                  <a:lnTo>
                    <a:pt x="28" y="267"/>
                  </a:lnTo>
                  <a:lnTo>
                    <a:pt x="26" y="276"/>
                  </a:lnTo>
                  <a:lnTo>
                    <a:pt x="23" y="286"/>
                  </a:lnTo>
                  <a:lnTo>
                    <a:pt x="19" y="295"/>
                  </a:lnTo>
                  <a:lnTo>
                    <a:pt x="16" y="305"/>
                  </a:lnTo>
                  <a:lnTo>
                    <a:pt x="12" y="314"/>
                  </a:lnTo>
                  <a:lnTo>
                    <a:pt x="7" y="322"/>
                  </a:lnTo>
                  <a:lnTo>
                    <a:pt x="2" y="331"/>
                  </a:lnTo>
                  <a:lnTo>
                    <a:pt x="3" y="330"/>
                  </a:lnTo>
                  <a:lnTo>
                    <a:pt x="4" y="334"/>
                  </a:lnTo>
                  <a:lnTo>
                    <a:pt x="5" y="333"/>
                  </a:lnTo>
                  <a:lnTo>
                    <a:pt x="4" y="3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7" name="Freeform 75"/>
            <p:cNvSpPr>
              <a:spLocks/>
            </p:cNvSpPr>
            <p:nvPr/>
          </p:nvSpPr>
          <p:spPr bwMode="auto">
            <a:xfrm>
              <a:off x="804" y="1120"/>
              <a:ext cx="687" cy="228"/>
            </a:xfrm>
            <a:custGeom>
              <a:avLst/>
              <a:gdLst>
                <a:gd name="T0" fmla="*/ 0 w 687"/>
                <a:gd name="T1" fmla="*/ 1 h 228"/>
                <a:gd name="T2" fmla="*/ 11 w 687"/>
                <a:gd name="T3" fmla="*/ 48 h 228"/>
                <a:gd name="T4" fmla="*/ 30 w 687"/>
                <a:gd name="T5" fmla="*/ 88 h 228"/>
                <a:gd name="T6" fmla="*/ 58 w 687"/>
                <a:gd name="T7" fmla="*/ 123 h 228"/>
                <a:gd name="T8" fmla="*/ 92 w 687"/>
                <a:gd name="T9" fmla="*/ 152 h 228"/>
                <a:gd name="T10" fmla="*/ 132 w 687"/>
                <a:gd name="T11" fmla="*/ 176 h 228"/>
                <a:gd name="T12" fmla="*/ 177 w 687"/>
                <a:gd name="T13" fmla="*/ 195 h 228"/>
                <a:gd name="T14" fmla="*/ 226 w 687"/>
                <a:gd name="T15" fmla="*/ 209 h 228"/>
                <a:gd name="T16" fmla="*/ 278 w 687"/>
                <a:gd name="T17" fmla="*/ 219 h 228"/>
                <a:gd name="T18" fmla="*/ 332 w 687"/>
                <a:gd name="T19" fmla="*/ 225 h 228"/>
                <a:gd name="T20" fmla="*/ 387 w 687"/>
                <a:gd name="T21" fmla="*/ 227 h 228"/>
                <a:gd name="T22" fmla="*/ 442 w 687"/>
                <a:gd name="T23" fmla="*/ 227 h 228"/>
                <a:gd name="T24" fmla="*/ 496 w 687"/>
                <a:gd name="T25" fmla="*/ 223 h 228"/>
                <a:gd name="T26" fmla="*/ 549 w 687"/>
                <a:gd name="T27" fmla="*/ 217 h 228"/>
                <a:gd name="T28" fmla="*/ 599 w 687"/>
                <a:gd name="T29" fmla="*/ 209 h 228"/>
                <a:gd name="T30" fmla="*/ 645 w 687"/>
                <a:gd name="T31" fmla="*/ 199 h 228"/>
                <a:gd name="T32" fmla="*/ 686 w 687"/>
                <a:gd name="T33" fmla="*/ 188 h 228"/>
                <a:gd name="T34" fmla="*/ 665 w 687"/>
                <a:gd name="T35" fmla="*/ 190 h 228"/>
                <a:gd name="T36" fmla="*/ 622 w 687"/>
                <a:gd name="T37" fmla="*/ 201 h 228"/>
                <a:gd name="T38" fmla="*/ 574 w 687"/>
                <a:gd name="T39" fmla="*/ 210 h 228"/>
                <a:gd name="T40" fmla="*/ 523 w 687"/>
                <a:gd name="T41" fmla="*/ 217 h 228"/>
                <a:gd name="T42" fmla="*/ 469 w 687"/>
                <a:gd name="T43" fmla="*/ 222 h 228"/>
                <a:gd name="T44" fmla="*/ 415 w 687"/>
                <a:gd name="T45" fmla="*/ 224 h 228"/>
                <a:gd name="T46" fmla="*/ 360 w 687"/>
                <a:gd name="T47" fmla="*/ 223 h 228"/>
                <a:gd name="T48" fmla="*/ 305 w 687"/>
                <a:gd name="T49" fmla="*/ 219 h 228"/>
                <a:gd name="T50" fmla="*/ 252 w 687"/>
                <a:gd name="T51" fmla="*/ 211 h 228"/>
                <a:gd name="T52" fmla="*/ 202 w 687"/>
                <a:gd name="T53" fmla="*/ 199 h 228"/>
                <a:gd name="T54" fmla="*/ 155 w 687"/>
                <a:gd name="T55" fmla="*/ 183 h 228"/>
                <a:gd name="T56" fmla="*/ 113 w 687"/>
                <a:gd name="T57" fmla="*/ 162 h 228"/>
                <a:gd name="T58" fmla="*/ 76 w 687"/>
                <a:gd name="T59" fmla="*/ 136 h 228"/>
                <a:gd name="T60" fmla="*/ 46 w 687"/>
                <a:gd name="T61" fmla="*/ 104 h 228"/>
                <a:gd name="T62" fmla="*/ 22 w 687"/>
                <a:gd name="T63" fmla="*/ 67 h 228"/>
                <a:gd name="T64" fmla="*/ 8 w 687"/>
                <a:gd name="T65" fmla="*/ 24 h 228"/>
                <a:gd name="T66" fmla="*/ 3 w 687"/>
                <a:gd name="T67" fmla="*/ 1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7"/>
                <a:gd name="T103" fmla="*/ 0 h 228"/>
                <a:gd name="T104" fmla="*/ 687 w 687"/>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7" h="228">
                  <a:moveTo>
                    <a:pt x="0" y="1"/>
                  </a:moveTo>
                  <a:lnTo>
                    <a:pt x="0" y="1"/>
                  </a:lnTo>
                  <a:lnTo>
                    <a:pt x="4" y="25"/>
                  </a:lnTo>
                  <a:lnTo>
                    <a:pt x="11" y="48"/>
                  </a:lnTo>
                  <a:lnTo>
                    <a:pt x="20" y="69"/>
                  </a:lnTo>
                  <a:lnTo>
                    <a:pt x="30" y="88"/>
                  </a:lnTo>
                  <a:lnTo>
                    <a:pt x="43" y="106"/>
                  </a:lnTo>
                  <a:lnTo>
                    <a:pt x="58" y="123"/>
                  </a:lnTo>
                  <a:lnTo>
                    <a:pt x="74" y="138"/>
                  </a:lnTo>
                  <a:lnTo>
                    <a:pt x="92" y="152"/>
                  </a:lnTo>
                  <a:lnTo>
                    <a:pt x="112" y="165"/>
                  </a:lnTo>
                  <a:lnTo>
                    <a:pt x="132" y="176"/>
                  </a:lnTo>
                  <a:lnTo>
                    <a:pt x="154" y="186"/>
                  </a:lnTo>
                  <a:lnTo>
                    <a:pt x="177" y="195"/>
                  </a:lnTo>
                  <a:lnTo>
                    <a:pt x="201" y="202"/>
                  </a:lnTo>
                  <a:lnTo>
                    <a:pt x="226" y="209"/>
                  </a:lnTo>
                  <a:lnTo>
                    <a:pt x="252" y="214"/>
                  </a:lnTo>
                  <a:lnTo>
                    <a:pt x="278" y="219"/>
                  </a:lnTo>
                  <a:lnTo>
                    <a:pt x="305" y="222"/>
                  </a:lnTo>
                  <a:lnTo>
                    <a:pt x="332" y="225"/>
                  </a:lnTo>
                  <a:lnTo>
                    <a:pt x="360" y="227"/>
                  </a:lnTo>
                  <a:lnTo>
                    <a:pt x="387" y="227"/>
                  </a:lnTo>
                  <a:lnTo>
                    <a:pt x="415" y="227"/>
                  </a:lnTo>
                  <a:lnTo>
                    <a:pt x="442" y="227"/>
                  </a:lnTo>
                  <a:lnTo>
                    <a:pt x="469" y="225"/>
                  </a:lnTo>
                  <a:lnTo>
                    <a:pt x="496" y="223"/>
                  </a:lnTo>
                  <a:lnTo>
                    <a:pt x="523" y="220"/>
                  </a:lnTo>
                  <a:lnTo>
                    <a:pt x="549" y="217"/>
                  </a:lnTo>
                  <a:lnTo>
                    <a:pt x="574" y="213"/>
                  </a:lnTo>
                  <a:lnTo>
                    <a:pt x="599" y="209"/>
                  </a:lnTo>
                  <a:lnTo>
                    <a:pt x="622" y="204"/>
                  </a:lnTo>
                  <a:lnTo>
                    <a:pt x="645" y="199"/>
                  </a:lnTo>
                  <a:lnTo>
                    <a:pt x="666" y="193"/>
                  </a:lnTo>
                  <a:lnTo>
                    <a:pt x="686" y="188"/>
                  </a:lnTo>
                  <a:lnTo>
                    <a:pt x="685" y="184"/>
                  </a:lnTo>
                  <a:lnTo>
                    <a:pt x="665" y="190"/>
                  </a:lnTo>
                  <a:lnTo>
                    <a:pt x="644" y="195"/>
                  </a:lnTo>
                  <a:lnTo>
                    <a:pt x="622" y="201"/>
                  </a:lnTo>
                  <a:lnTo>
                    <a:pt x="598" y="206"/>
                  </a:lnTo>
                  <a:lnTo>
                    <a:pt x="574" y="210"/>
                  </a:lnTo>
                  <a:lnTo>
                    <a:pt x="549" y="214"/>
                  </a:lnTo>
                  <a:lnTo>
                    <a:pt x="523" y="217"/>
                  </a:lnTo>
                  <a:lnTo>
                    <a:pt x="496" y="219"/>
                  </a:lnTo>
                  <a:lnTo>
                    <a:pt x="469" y="222"/>
                  </a:lnTo>
                  <a:lnTo>
                    <a:pt x="442" y="223"/>
                  </a:lnTo>
                  <a:lnTo>
                    <a:pt x="415" y="224"/>
                  </a:lnTo>
                  <a:lnTo>
                    <a:pt x="387" y="224"/>
                  </a:lnTo>
                  <a:lnTo>
                    <a:pt x="360" y="223"/>
                  </a:lnTo>
                  <a:lnTo>
                    <a:pt x="332" y="221"/>
                  </a:lnTo>
                  <a:lnTo>
                    <a:pt x="305" y="219"/>
                  </a:lnTo>
                  <a:lnTo>
                    <a:pt x="279" y="215"/>
                  </a:lnTo>
                  <a:lnTo>
                    <a:pt x="252" y="211"/>
                  </a:lnTo>
                  <a:lnTo>
                    <a:pt x="227" y="205"/>
                  </a:lnTo>
                  <a:lnTo>
                    <a:pt x="202" y="199"/>
                  </a:lnTo>
                  <a:lnTo>
                    <a:pt x="178" y="191"/>
                  </a:lnTo>
                  <a:lnTo>
                    <a:pt x="155" y="183"/>
                  </a:lnTo>
                  <a:lnTo>
                    <a:pt x="134" y="172"/>
                  </a:lnTo>
                  <a:lnTo>
                    <a:pt x="113" y="162"/>
                  </a:lnTo>
                  <a:lnTo>
                    <a:pt x="94" y="149"/>
                  </a:lnTo>
                  <a:lnTo>
                    <a:pt x="76" y="136"/>
                  </a:lnTo>
                  <a:lnTo>
                    <a:pt x="60" y="121"/>
                  </a:lnTo>
                  <a:lnTo>
                    <a:pt x="46" y="104"/>
                  </a:lnTo>
                  <a:lnTo>
                    <a:pt x="33" y="86"/>
                  </a:lnTo>
                  <a:lnTo>
                    <a:pt x="22" y="67"/>
                  </a:lnTo>
                  <a:lnTo>
                    <a:pt x="14" y="47"/>
                  </a:lnTo>
                  <a:lnTo>
                    <a:pt x="8" y="24"/>
                  </a:lnTo>
                  <a:lnTo>
                    <a:pt x="3" y="0"/>
                  </a:lnTo>
                  <a:lnTo>
                    <a:pt x="3" y="1"/>
                  </a:lnTo>
                  <a:lnTo>
                    <a:pt x="0" y="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8" name="Freeform 76"/>
            <p:cNvSpPr>
              <a:spLocks/>
            </p:cNvSpPr>
            <p:nvPr/>
          </p:nvSpPr>
          <p:spPr bwMode="auto">
            <a:xfrm>
              <a:off x="393" y="1729"/>
              <a:ext cx="196" cy="347"/>
            </a:xfrm>
            <a:custGeom>
              <a:avLst/>
              <a:gdLst>
                <a:gd name="T0" fmla="*/ 55 w 196"/>
                <a:gd name="T1" fmla="*/ 10 h 347"/>
                <a:gd name="T2" fmla="*/ 82 w 196"/>
                <a:gd name="T3" fmla="*/ 3 h 347"/>
                <a:gd name="T4" fmla="*/ 114 w 196"/>
                <a:gd name="T5" fmla="*/ 0 h 347"/>
                <a:gd name="T6" fmla="*/ 141 w 196"/>
                <a:gd name="T7" fmla="*/ 4 h 347"/>
                <a:gd name="T8" fmla="*/ 157 w 196"/>
                <a:gd name="T9" fmla="*/ 19 h 347"/>
                <a:gd name="T10" fmla="*/ 161 w 196"/>
                <a:gd name="T11" fmla="*/ 41 h 347"/>
                <a:gd name="T12" fmla="*/ 168 w 196"/>
                <a:gd name="T13" fmla="*/ 57 h 347"/>
                <a:gd name="T14" fmla="*/ 172 w 196"/>
                <a:gd name="T15" fmla="*/ 73 h 347"/>
                <a:gd name="T16" fmla="*/ 173 w 196"/>
                <a:gd name="T17" fmla="*/ 82 h 347"/>
                <a:gd name="T18" fmla="*/ 169 w 196"/>
                <a:gd name="T19" fmla="*/ 91 h 347"/>
                <a:gd name="T20" fmla="*/ 167 w 196"/>
                <a:gd name="T21" fmla="*/ 97 h 347"/>
                <a:gd name="T22" fmla="*/ 176 w 196"/>
                <a:gd name="T23" fmla="*/ 117 h 347"/>
                <a:gd name="T24" fmla="*/ 187 w 196"/>
                <a:gd name="T25" fmla="*/ 135 h 347"/>
                <a:gd name="T26" fmla="*/ 183 w 196"/>
                <a:gd name="T27" fmla="*/ 143 h 347"/>
                <a:gd name="T28" fmla="*/ 177 w 196"/>
                <a:gd name="T29" fmla="*/ 147 h 347"/>
                <a:gd name="T30" fmla="*/ 175 w 196"/>
                <a:gd name="T31" fmla="*/ 157 h 347"/>
                <a:gd name="T32" fmla="*/ 174 w 196"/>
                <a:gd name="T33" fmla="*/ 163 h 347"/>
                <a:gd name="T34" fmla="*/ 171 w 196"/>
                <a:gd name="T35" fmla="*/ 167 h 347"/>
                <a:gd name="T36" fmla="*/ 173 w 196"/>
                <a:gd name="T37" fmla="*/ 172 h 347"/>
                <a:gd name="T38" fmla="*/ 170 w 196"/>
                <a:gd name="T39" fmla="*/ 176 h 347"/>
                <a:gd name="T40" fmla="*/ 169 w 196"/>
                <a:gd name="T41" fmla="*/ 189 h 347"/>
                <a:gd name="T42" fmla="*/ 166 w 196"/>
                <a:gd name="T43" fmla="*/ 204 h 347"/>
                <a:gd name="T44" fmla="*/ 141 w 196"/>
                <a:gd name="T45" fmla="*/ 206 h 347"/>
                <a:gd name="T46" fmla="*/ 133 w 196"/>
                <a:gd name="T47" fmla="*/ 208 h 347"/>
                <a:gd name="T48" fmla="*/ 132 w 196"/>
                <a:gd name="T49" fmla="*/ 216 h 347"/>
                <a:gd name="T50" fmla="*/ 136 w 196"/>
                <a:gd name="T51" fmla="*/ 224 h 347"/>
                <a:gd name="T52" fmla="*/ 145 w 196"/>
                <a:gd name="T53" fmla="*/ 237 h 347"/>
                <a:gd name="T54" fmla="*/ 147 w 196"/>
                <a:gd name="T55" fmla="*/ 250 h 347"/>
                <a:gd name="T56" fmla="*/ 152 w 196"/>
                <a:gd name="T57" fmla="*/ 259 h 347"/>
                <a:gd name="T58" fmla="*/ 163 w 196"/>
                <a:gd name="T59" fmla="*/ 279 h 347"/>
                <a:gd name="T60" fmla="*/ 176 w 196"/>
                <a:gd name="T61" fmla="*/ 303 h 347"/>
                <a:gd name="T62" fmla="*/ 187 w 196"/>
                <a:gd name="T63" fmla="*/ 327 h 347"/>
                <a:gd name="T64" fmla="*/ 194 w 196"/>
                <a:gd name="T65" fmla="*/ 343 h 347"/>
                <a:gd name="T66" fmla="*/ 189 w 196"/>
                <a:gd name="T67" fmla="*/ 346 h 347"/>
                <a:gd name="T68" fmla="*/ 156 w 196"/>
                <a:gd name="T69" fmla="*/ 336 h 347"/>
                <a:gd name="T70" fmla="*/ 108 w 196"/>
                <a:gd name="T71" fmla="*/ 318 h 347"/>
                <a:gd name="T72" fmla="*/ 57 w 196"/>
                <a:gd name="T73" fmla="*/ 294 h 347"/>
                <a:gd name="T74" fmla="*/ 16 w 196"/>
                <a:gd name="T75" fmla="*/ 268 h 347"/>
                <a:gd name="T76" fmla="*/ 0 w 196"/>
                <a:gd name="T77" fmla="*/ 244 h 347"/>
                <a:gd name="T78" fmla="*/ 9 w 196"/>
                <a:gd name="T79" fmla="*/ 227 h 347"/>
                <a:gd name="T80" fmla="*/ 27 w 196"/>
                <a:gd name="T81" fmla="*/ 213 h 347"/>
                <a:gd name="T82" fmla="*/ 37 w 196"/>
                <a:gd name="T83" fmla="*/ 209 h 347"/>
                <a:gd name="T84" fmla="*/ 41 w 196"/>
                <a:gd name="T85" fmla="*/ 201 h 347"/>
                <a:gd name="T86" fmla="*/ 47 w 196"/>
                <a:gd name="T87" fmla="*/ 194 h 347"/>
                <a:gd name="T88" fmla="*/ 51 w 196"/>
                <a:gd name="T89" fmla="*/ 190 h 347"/>
                <a:gd name="T90" fmla="*/ 52 w 196"/>
                <a:gd name="T91" fmla="*/ 184 h 347"/>
                <a:gd name="T92" fmla="*/ 51 w 196"/>
                <a:gd name="T93" fmla="*/ 173 h 347"/>
                <a:gd name="T94" fmla="*/ 46 w 196"/>
                <a:gd name="T95" fmla="*/ 164 h 347"/>
                <a:gd name="T96" fmla="*/ 33 w 196"/>
                <a:gd name="T97" fmla="*/ 151 h 347"/>
                <a:gd name="T98" fmla="*/ 21 w 196"/>
                <a:gd name="T99" fmla="*/ 133 h 347"/>
                <a:gd name="T100" fmla="*/ 15 w 196"/>
                <a:gd name="T101" fmla="*/ 113 h 347"/>
                <a:gd name="T102" fmla="*/ 13 w 196"/>
                <a:gd name="T103" fmla="*/ 93 h 347"/>
                <a:gd name="T104" fmla="*/ 14 w 196"/>
                <a:gd name="T105" fmla="*/ 73 h 347"/>
                <a:gd name="T106" fmla="*/ 17 w 196"/>
                <a:gd name="T107" fmla="*/ 58 h 347"/>
                <a:gd name="T108" fmla="*/ 14 w 196"/>
                <a:gd name="T109" fmla="*/ 59 h 347"/>
                <a:gd name="T110" fmla="*/ 22 w 196"/>
                <a:gd name="T111" fmla="*/ 39 h 347"/>
                <a:gd name="T112" fmla="*/ 34 w 196"/>
                <a:gd name="T113" fmla="*/ 22 h 347"/>
                <a:gd name="T114" fmla="*/ 46 w 196"/>
                <a:gd name="T115" fmla="*/ 17 h 347"/>
                <a:gd name="T116" fmla="*/ 43 w 196"/>
                <a:gd name="T117" fmla="*/ 15 h 3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347"/>
                <a:gd name="T179" fmla="*/ 196 w 196"/>
                <a:gd name="T180" fmla="*/ 347 h 3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347">
                  <a:moveTo>
                    <a:pt x="43" y="15"/>
                  </a:moveTo>
                  <a:lnTo>
                    <a:pt x="48" y="12"/>
                  </a:lnTo>
                  <a:lnTo>
                    <a:pt x="55" y="10"/>
                  </a:lnTo>
                  <a:lnTo>
                    <a:pt x="63" y="7"/>
                  </a:lnTo>
                  <a:lnTo>
                    <a:pt x="73" y="4"/>
                  </a:lnTo>
                  <a:lnTo>
                    <a:pt x="82" y="3"/>
                  </a:lnTo>
                  <a:lnTo>
                    <a:pt x="93" y="1"/>
                  </a:lnTo>
                  <a:lnTo>
                    <a:pt x="103" y="0"/>
                  </a:lnTo>
                  <a:lnTo>
                    <a:pt x="114" y="0"/>
                  </a:lnTo>
                  <a:lnTo>
                    <a:pt x="124" y="0"/>
                  </a:lnTo>
                  <a:lnTo>
                    <a:pt x="133" y="2"/>
                  </a:lnTo>
                  <a:lnTo>
                    <a:pt x="141" y="4"/>
                  </a:lnTo>
                  <a:lnTo>
                    <a:pt x="148" y="8"/>
                  </a:lnTo>
                  <a:lnTo>
                    <a:pt x="153" y="12"/>
                  </a:lnTo>
                  <a:lnTo>
                    <a:pt x="157" y="19"/>
                  </a:lnTo>
                  <a:lnTo>
                    <a:pt x="158" y="27"/>
                  </a:lnTo>
                  <a:lnTo>
                    <a:pt x="157" y="36"/>
                  </a:lnTo>
                  <a:lnTo>
                    <a:pt x="161" y="41"/>
                  </a:lnTo>
                  <a:lnTo>
                    <a:pt x="164" y="46"/>
                  </a:lnTo>
                  <a:lnTo>
                    <a:pt x="166" y="52"/>
                  </a:lnTo>
                  <a:lnTo>
                    <a:pt x="168" y="57"/>
                  </a:lnTo>
                  <a:lnTo>
                    <a:pt x="170" y="63"/>
                  </a:lnTo>
                  <a:lnTo>
                    <a:pt x="171" y="68"/>
                  </a:lnTo>
                  <a:lnTo>
                    <a:pt x="172" y="73"/>
                  </a:lnTo>
                  <a:lnTo>
                    <a:pt x="173" y="77"/>
                  </a:lnTo>
                  <a:lnTo>
                    <a:pt x="173" y="80"/>
                  </a:lnTo>
                  <a:lnTo>
                    <a:pt x="173" y="82"/>
                  </a:lnTo>
                  <a:lnTo>
                    <a:pt x="172" y="85"/>
                  </a:lnTo>
                  <a:lnTo>
                    <a:pt x="171" y="88"/>
                  </a:lnTo>
                  <a:lnTo>
                    <a:pt x="169" y="91"/>
                  </a:lnTo>
                  <a:lnTo>
                    <a:pt x="168" y="94"/>
                  </a:lnTo>
                  <a:lnTo>
                    <a:pt x="168" y="96"/>
                  </a:lnTo>
                  <a:lnTo>
                    <a:pt x="167" y="97"/>
                  </a:lnTo>
                  <a:lnTo>
                    <a:pt x="169" y="104"/>
                  </a:lnTo>
                  <a:lnTo>
                    <a:pt x="172" y="111"/>
                  </a:lnTo>
                  <a:lnTo>
                    <a:pt x="176" y="117"/>
                  </a:lnTo>
                  <a:lnTo>
                    <a:pt x="180" y="124"/>
                  </a:lnTo>
                  <a:lnTo>
                    <a:pt x="184" y="130"/>
                  </a:lnTo>
                  <a:lnTo>
                    <a:pt x="187" y="135"/>
                  </a:lnTo>
                  <a:lnTo>
                    <a:pt x="188" y="139"/>
                  </a:lnTo>
                  <a:lnTo>
                    <a:pt x="186" y="142"/>
                  </a:lnTo>
                  <a:lnTo>
                    <a:pt x="183" y="143"/>
                  </a:lnTo>
                  <a:lnTo>
                    <a:pt x="181" y="144"/>
                  </a:lnTo>
                  <a:lnTo>
                    <a:pt x="178" y="145"/>
                  </a:lnTo>
                  <a:lnTo>
                    <a:pt x="177" y="147"/>
                  </a:lnTo>
                  <a:lnTo>
                    <a:pt x="175" y="151"/>
                  </a:lnTo>
                  <a:lnTo>
                    <a:pt x="175" y="154"/>
                  </a:lnTo>
                  <a:lnTo>
                    <a:pt x="175" y="157"/>
                  </a:lnTo>
                  <a:lnTo>
                    <a:pt x="175" y="159"/>
                  </a:lnTo>
                  <a:lnTo>
                    <a:pt x="175" y="161"/>
                  </a:lnTo>
                  <a:lnTo>
                    <a:pt x="174" y="163"/>
                  </a:lnTo>
                  <a:lnTo>
                    <a:pt x="171" y="164"/>
                  </a:lnTo>
                  <a:lnTo>
                    <a:pt x="167" y="165"/>
                  </a:lnTo>
                  <a:lnTo>
                    <a:pt x="171" y="167"/>
                  </a:lnTo>
                  <a:lnTo>
                    <a:pt x="173" y="169"/>
                  </a:lnTo>
                  <a:lnTo>
                    <a:pt x="173" y="170"/>
                  </a:lnTo>
                  <a:lnTo>
                    <a:pt x="173" y="172"/>
                  </a:lnTo>
                  <a:lnTo>
                    <a:pt x="172" y="173"/>
                  </a:lnTo>
                  <a:lnTo>
                    <a:pt x="171" y="175"/>
                  </a:lnTo>
                  <a:lnTo>
                    <a:pt x="170" y="176"/>
                  </a:lnTo>
                  <a:lnTo>
                    <a:pt x="169" y="177"/>
                  </a:lnTo>
                  <a:lnTo>
                    <a:pt x="169" y="183"/>
                  </a:lnTo>
                  <a:lnTo>
                    <a:pt x="169" y="189"/>
                  </a:lnTo>
                  <a:lnTo>
                    <a:pt x="169" y="195"/>
                  </a:lnTo>
                  <a:lnTo>
                    <a:pt x="168" y="200"/>
                  </a:lnTo>
                  <a:lnTo>
                    <a:pt x="166" y="204"/>
                  </a:lnTo>
                  <a:lnTo>
                    <a:pt x="161" y="206"/>
                  </a:lnTo>
                  <a:lnTo>
                    <a:pt x="154" y="207"/>
                  </a:lnTo>
                  <a:lnTo>
                    <a:pt x="141" y="206"/>
                  </a:lnTo>
                  <a:lnTo>
                    <a:pt x="137" y="205"/>
                  </a:lnTo>
                  <a:lnTo>
                    <a:pt x="135" y="206"/>
                  </a:lnTo>
                  <a:lnTo>
                    <a:pt x="133" y="208"/>
                  </a:lnTo>
                  <a:lnTo>
                    <a:pt x="132" y="210"/>
                  </a:lnTo>
                  <a:lnTo>
                    <a:pt x="132" y="213"/>
                  </a:lnTo>
                  <a:lnTo>
                    <a:pt x="132" y="216"/>
                  </a:lnTo>
                  <a:lnTo>
                    <a:pt x="132" y="219"/>
                  </a:lnTo>
                  <a:lnTo>
                    <a:pt x="132" y="222"/>
                  </a:lnTo>
                  <a:lnTo>
                    <a:pt x="136" y="224"/>
                  </a:lnTo>
                  <a:lnTo>
                    <a:pt x="140" y="228"/>
                  </a:lnTo>
                  <a:lnTo>
                    <a:pt x="143" y="232"/>
                  </a:lnTo>
                  <a:lnTo>
                    <a:pt x="145" y="237"/>
                  </a:lnTo>
                  <a:lnTo>
                    <a:pt x="146" y="242"/>
                  </a:lnTo>
                  <a:lnTo>
                    <a:pt x="147" y="246"/>
                  </a:lnTo>
                  <a:lnTo>
                    <a:pt x="147" y="250"/>
                  </a:lnTo>
                  <a:lnTo>
                    <a:pt x="147" y="252"/>
                  </a:lnTo>
                  <a:lnTo>
                    <a:pt x="149" y="255"/>
                  </a:lnTo>
                  <a:lnTo>
                    <a:pt x="152" y="259"/>
                  </a:lnTo>
                  <a:lnTo>
                    <a:pt x="155" y="265"/>
                  </a:lnTo>
                  <a:lnTo>
                    <a:pt x="159" y="272"/>
                  </a:lnTo>
                  <a:lnTo>
                    <a:pt x="163" y="279"/>
                  </a:lnTo>
                  <a:lnTo>
                    <a:pt x="167" y="287"/>
                  </a:lnTo>
                  <a:lnTo>
                    <a:pt x="172" y="295"/>
                  </a:lnTo>
                  <a:lnTo>
                    <a:pt x="176" y="303"/>
                  </a:lnTo>
                  <a:lnTo>
                    <a:pt x="180" y="311"/>
                  </a:lnTo>
                  <a:lnTo>
                    <a:pt x="184" y="319"/>
                  </a:lnTo>
                  <a:lnTo>
                    <a:pt x="187" y="327"/>
                  </a:lnTo>
                  <a:lnTo>
                    <a:pt x="190" y="333"/>
                  </a:lnTo>
                  <a:lnTo>
                    <a:pt x="193" y="339"/>
                  </a:lnTo>
                  <a:lnTo>
                    <a:pt x="194" y="343"/>
                  </a:lnTo>
                  <a:lnTo>
                    <a:pt x="195" y="345"/>
                  </a:lnTo>
                  <a:lnTo>
                    <a:pt x="195" y="346"/>
                  </a:lnTo>
                  <a:lnTo>
                    <a:pt x="189" y="346"/>
                  </a:lnTo>
                  <a:lnTo>
                    <a:pt x="181" y="344"/>
                  </a:lnTo>
                  <a:lnTo>
                    <a:pt x="170" y="340"/>
                  </a:lnTo>
                  <a:lnTo>
                    <a:pt x="156" y="336"/>
                  </a:lnTo>
                  <a:lnTo>
                    <a:pt x="141" y="331"/>
                  </a:lnTo>
                  <a:lnTo>
                    <a:pt x="125" y="325"/>
                  </a:lnTo>
                  <a:lnTo>
                    <a:pt x="108" y="318"/>
                  </a:lnTo>
                  <a:lnTo>
                    <a:pt x="90" y="310"/>
                  </a:lnTo>
                  <a:lnTo>
                    <a:pt x="73" y="302"/>
                  </a:lnTo>
                  <a:lnTo>
                    <a:pt x="57" y="294"/>
                  </a:lnTo>
                  <a:lnTo>
                    <a:pt x="41" y="285"/>
                  </a:lnTo>
                  <a:lnTo>
                    <a:pt x="28" y="276"/>
                  </a:lnTo>
                  <a:lnTo>
                    <a:pt x="16" y="268"/>
                  </a:lnTo>
                  <a:lnTo>
                    <a:pt x="8" y="260"/>
                  </a:lnTo>
                  <a:lnTo>
                    <a:pt x="2" y="251"/>
                  </a:lnTo>
                  <a:lnTo>
                    <a:pt x="0" y="244"/>
                  </a:lnTo>
                  <a:lnTo>
                    <a:pt x="1" y="238"/>
                  </a:lnTo>
                  <a:lnTo>
                    <a:pt x="4" y="233"/>
                  </a:lnTo>
                  <a:lnTo>
                    <a:pt x="9" y="227"/>
                  </a:lnTo>
                  <a:lnTo>
                    <a:pt x="15" y="222"/>
                  </a:lnTo>
                  <a:lnTo>
                    <a:pt x="21" y="217"/>
                  </a:lnTo>
                  <a:lnTo>
                    <a:pt x="27" y="213"/>
                  </a:lnTo>
                  <a:lnTo>
                    <a:pt x="33" y="211"/>
                  </a:lnTo>
                  <a:lnTo>
                    <a:pt x="37" y="211"/>
                  </a:lnTo>
                  <a:lnTo>
                    <a:pt x="37" y="209"/>
                  </a:lnTo>
                  <a:lnTo>
                    <a:pt x="37" y="207"/>
                  </a:lnTo>
                  <a:lnTo>
                    <a:pt x="39" y="204"/>
                  </a:lnTo>
                  <a:lnTo>
                    <a:pt x="41" y="201"/>
                  </a:lnTo>
                  <a:lnTo>
                    <a:pt x="43" y="199"/>
                  </a:lnTo>
                  <a:lnTo>
                    <a:pt x="45" y="196"/>
                  </a:lnTo>
                  <a:lnTo>
                    <a:pt x="47" y="194"/>
                  </a:lnTo>
                  <a:lnTo>
                    <a:pt x="48" y="192"/>
                  </a:lnTo>
                  <a:lnTo>
                    <a:pt x="50" y="191"/>
                  </a:lnTo>
                  <a:lnTo>
                    <a:pt x="51" y="190"/>
                  </a:lnTo>
                  <a:lnTo>
                    <a:pt x="52" y="190"/>
                  </a:lnTo>
                  <a:lnTo>
                    <a:pt x="52" y="187"/>
                  </a:lnTo>
                  <a:lnTo>
                    <a:pt x="52" y="184"/>
                  </a:lnTo>
                  <a:lnTo>
                    <a:pt x="52" y="180"/>
                  </a:lnTo>
                  <a:lnTo>
                    <a:pt x="52" y="177"/>
                  </a:lnTo>
                  <a:lnTo>
                    <a:pt x="51" y="173"/>
                  </a:lnTo>
                  <a:lnTo>
                    <a:pt x="50" y="170"/>
                  </a:lnTo>
                  <a:lnTo>
                    <a:pt x="48" y="167"/>
                  </a:lnTo>
                  <a:lnTo>
                    <a:pt x="46" y="164"/>
                  </a:lnTo>
                  <a:lnTo>
                    <a:pt x="44" y="162"/>
                  </a:lnTo>
                  <a:lnTo>
                    <a:pt x="38" y="157"/>
                  </a:lnTo>
                  <a:lnTo>
                    <a:pt x="33" y="151"/>
                  </a:lnTo>
                  <a:lnTo>
                    <a:pt x="28" y="146"/>
                  </a:lnTo>
                  <a:lnTo>
                    <a:pt x="24" y="139"/>
                  </a:lnTo>
                  <a:lnTo>
                    <a:pt x="21" y="133"/>
                  </a:lnTo>
                  <a:lnTo>
                    <a:pt x="18" y="127"/>
                  </a:lnTo>
                  <a:lnTo>
                    <a:pt x="16" y="120"/>
                  </a:lnTo>
                  <a:lnTo>
                    <a:pt x="15" y="113"/>
                  </a:lnTo>
                  <a:lnTo>
                    <a:pt x="13" y="107"/>
                  </a:lnTo>
                  <a:lnTo>
                    <a:pt x="13" y="100"/>
                  </a:lnTo>
                  <a:lnTo>
                    <a:pt x="13" y="93"/>
                  </a:lnTo>
                  <a:lnTo>
                    <a:pt x="13" y="86"/>
                  </a:lnTo>
                  <a:lnTo>
                    <a:pt x="13" y="79"/>
                  </a:lnTo>
                  <a:lnTo>
                    <a:pt x="14" y="73"/>
                  </a:lnTo>
                  <a:lnTo>
                    <a:pt x="15" y="66"/>
                  </a:lnTo>
                  <a:lnTo>
                    <a:pt x="17" y="60"/>
                  </a:lnTo>
                  <a:lnTo>
                    <a:pt x="17" y="58"/>
                  </a:lnTo>
                  <a:lnTo>
                    <a:pt x="16" y="58"/>
                  </a:lnTo>
                  <a:lnTo>
                    <a:pt x="15" y="59"/>
                  </a:lnTo>
                  <a:lnTo>
                    <a:pt x="14" y="59"/>
                  </a:lnTo>
                  <a:lnTo>
                    <a:pt x="16" y="53"/>
                  </a:lnTo>
                  <a:lnTo>
                    <a:pt x="18" y="46"/>
                  </a:lnTo>
                  <a:lnTo>
                    <a:pt x="22" y="39"/>
                  </a:lnTo>
                  <a:lnTo>
                    <a:pt x="25" y="33"/>
                  </a:lnTo>
                  <a:lnTo>
                    <a:pt x="30" y="27"/>
                  </a:lnTo>
                  <a:lnTo>
                    <a:pt x="34" y="22"/>
                  </a:lnTo>
                  <a:lnTo>
                    <a:pt x="40" y="19"/>
                  </a:lnTo>
                  <a:lnTo>
                    <a:pt x="47" y="18"/>
                  </a:lnTo>
                  <a:lnTo>
                    <a:pt x="46" y="17"/>
                  </a:lnTo>
                  <a:lnTo>
                    <a:pt x="45" y="16"/>
                  </a:lnTo>
                  <a:lnTo>
                    <a:pt x="44" y="15"/>
                  </a:lnTo>
                  <a:lnTo>
                    <a:pt x="43" y="1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69" name="Freeform 77"/>
            <p:cNvSpPr>
              <a:spLocks/>
            </p:cNvSpPr>
            <p:nvPr/>
          </p:nvSpPr>
          <p:spPr bwMode="auto">
            <a:xfrm>
              <a:off x="393" y="1729"/>
              <a:ext cx="196" cy="347"/>
            </a:xfrm>
            <a:custGeom>
              <a:avLst/>
              <a:gdLst>
                <a:gd name="T0" fmla="*/ 48 w 196"/>
                <a:gd name="T1" fmla="*/ 12 h 347"/>
                <a:gd name="T2" fmla="*/ 73 w 196"/>
                <a:gd name="T3" fmla="*/ 4 h 347"/>
                <a:gd name="T4" fmla="*/ 103 w 196"/>
                <a:gd name="T5" fmla="*/ 0 h 347"/>
                <a:gd name="T6" fmla="*/ 133 w 196"/>
                <a:gd name="T7" fmla="*/ 2 h 347"/>
                <a:gd name="T8" fmla="*/ 153 w 196"/>
                <a:gd name="T9" fmla="*/ 12 h 347"/>
                <a:gd name="T10" fmla="*/ 157 w 196"/>
                <a:gd name="T11" fmla="*/ 36 h 347"/>
                <a:gd name="T12" fmla="*/ 166 w 196"/>
                <a:gd name="T13" fmla="*/ 52 h 347"/>
                <a:gd name="T14" fmla="*/ 171 w 196"/>
                <a:gd name="T15" fmla="*/ 68 h 347"/>
                <a:gd name="T16" fmla="*/ 173 w 196"/>
                <a:gd name="T17" fmla="*/ 80 h 347"/>
                <a:gd name="T18" fmla="*/ 171 w 196"/>
                <a:gd name="T19" fmla="*/ 88 h 347"/>
                <a:gd name="T20" fmla="*/ 168 w 196"/>
                <a:gd name="T21" fmla="*/ 96 h 347"/>
                <a:gd name="T22" fmla="*/ 172 w 196"/>
                <a:gd name="T23" fmla="*/ 111 h 347"/>
                <a:gd name="T24" fmla="*/ 184 w 196"/>
                <a:gd name="T25" fmla="*/ 130 h 347"/>
                <a:gd name="T26" fmla="*/ 186 w 196"/>
                <a:gd name="T27" fmla="*/ 142 h 347"/>
                <a:gd name="T28" fmla="*/ 178 w 196"/>
                <a:gd name="T29" fmla="*/ 145 h 347"/>
                <a:gd name="T30" fmla="*/ 175 w 196"/>
                <a:gd name="T31" fmla="*/ 154 h 347"/>
                <a:gd name="T32" fmla="*/ 175 w 196"/>
                <a:gd name="T33" fmla="*/ 161 h 347"/>
                <a:gd name="T34" fmla="*/ 167 w 196"/>
                <a:gd name="T35" fmla="*/ 165 h 347"/>
                <a:gd name="T36" fmla="*/ 173 w 196"/>
                <a:gd name="T37" fmla="*/ 170 h 347"/>
                <a:gd name="T38" fmla="*/ 171 w 196"/>
                <a:gd name="T39" fmla="*/ 175 h 347"/>
                <a:gd name="T40" fmla="*/ 169 w 196"/>
                <a:gd name="T41" fmla="*/ 183 h 347"/>
                <a:gd name="T42" fmla="*/ 168 w 196"/>
                <a:gd name="T43" fmla="*/ 200 h 347"/>
                <a:gd name="T44" fmla="*/ 154 w 196"/>
                <a:gd name="T45" fmla="*/ 207 h 347"/>
                <a:gd name="T46" fmla="*/ 135 w 196"/>
                <a:gd name="T47" fmla="*/ 206 h 347"/>
                <a:gd name="T48" fmla="*/ 132 w 196"/>
                <a:gd name="T49" fmla="*/ 213 h 347"/>
                <a:gd name="T50" fmla="*/ 132 w 196"/>
                <a:gd name="T51" fmla="*/ 222 h 347"/>
                <a:gd name="T52" fmla="*/ 143 w 196"/>
                <a:gd name="T53" fmla="*/ 232 h 347"/>
                <a:gd name="T54" fmla="*/ 147 w 196"/>
                <a:gd name="T55" fmla="*/ 246 h 347"/>
                <a:gd name="T56" fmla="*/ 149 w 196"/>
                <a:gd name="T57" fmla="*/ 255 h 347"/>
                <a:gd name="T58" fmla="*/ 159 w 196"/>
                <a:gd name="T59" fmla="*/ 272 h 347"/>
                <a:gd name="T60" fmla="*/ 172 w 196"/>
                <a:gd name="T61" fmla="*/ 295 h 347"/>
                <a:gd name="T62" fmla="*/ 184 w 196"/>
                <a:gd name="T63" fmla="*/ 319 h 347"/>
                <a:gd name="T64" fmla="*/ 193 w 196"/>
                <a:gd name="T65" fmla="*/ 339 h 347"/>
                <a:gd name="T66" fmla="*/ 195 w 196"/>
                <a:gd name="T67" fmla="*/ 346 h 347"/>
                <a:gd name="T68" fmla="*/ 170 w 196"/>
                <a:gd name="T69" fmla="*/ 340 h 347"/>
                <a:gd name="T70" fmla="*/ 125 w 196"/>
                <a:gd name="T71" fmla="*/ 325 h 347"/>
                <a:gd name="T72" fmla="*/ 73 w 196"/>
                <a:gd name="T73" fmla="*/ 302 h 347"/>
                <a:gd name="T74" fmla="*/ 28 w 196"/>
                <a:gd name="T75" fmla="*/ 276 h 347"/>
                <a:gd name="T76" fmla="*/ 2 w 196"/>
                <a:gd name="T77" fmla="*/ 251 h 347"/>
                <a:gd name="T78" fmla="*/ 4 w 196"/>
                <a:gd name="T79" fmla="*/ 233 h 347"/>
                <a:gd name="T80" fmla="*/ 21 w 196"/>
                <a:gd name="T81" fmla="*/ 217 h 347"/>
                <a:gd name="T82" fmla="*/ 37 w 196"/>
                <a:gd name="T83" fmla="*/ 211 h 347"/>
                <a:gd name="T84" fmla="*/ 39 w 196"/>
                <a:gd name="T85" fmla="*/ 204 h 347"/>
                <a:gd name="T86" fmla="*/ 45 w 196"/>
                <a:gd name="T87" fmla="*/ 196 h 347"/>
                <a:gd name="T88" fmla="*/ 50 w 196"/>
                <a:gd name="T89" fmla="*/ 191 h 347"/>
                <a:gd name="T90" fmla="*/ 52 w 196"/>
                <a:gd name="T91" fmla="*/ 187 h 347"/>
                <a:gd name="T92" fmla="*/ 52 w 196"/>
                <a:gd name="T93" fmla="*/ 177 h 347"/>
                <a:gd name="T94" fmla="*/ 48 w 196"/>
                <a:gd name="T95" fmla="*/ 167 h 347"/>
                <a:gd name="T96" fmla="*/ 38 w 196"/>
                <a:gd name="T97" fmla="*/ 157 h 347"/>
                <a:gd name="T98" fmla="*/ 24 w 196"/>
                <a:gd name="T99" fmla="*/ 139 h 347"/>
                <a:gd name="T100" fmla="*/ 16 w 196"/>
                <a:gd name="T101" fmla="*/ 120 h 347"/>
                <a:gd name="T102" fmla="*/ 13 w 196"/>
                <a:gd name="T103" fmla="*/ 100 h 347"/>
                <a:gd name="T104" fmla="*/ 13 w 196"/>
                <a:gd name="T105" fmla="*/ 79 h 347"/>
                <a:gd name="T106" fmla="*/ 17 w 196"/>
                <a:gd name="T107" fmla="*/ 60 h 347"/>
                <a:gd name="T108" fmla="*/ 15 w 196"/>
                <a:gd name="T109" fmla="*/ 59 h 347"/>
                <a:gd name="T110" fmla="*/ 18 w 196"/>
                <a:gd name="T111" fmla="*/ 46 h 347"/>
                <a:gd name="T112" fmla="*/ 30 w 196"/>
                <a:gd name="T113" fmla="*/ 27 h 347"/>
                <a:gd name="T114" fmla="*/ 47 w 196"/>
                <a:gd name="T115" fmla="*/ 18 h 347"/>
                <a:gd name="T116" fmla="*/ 44 w 196"/>
                <a:gd name="T117" fmla="*/ 15 h 3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347"/>
                <a:gd name="T179" fmla="*/ 196 w 196"/>
                <a:gd name="T180" fmla="*/ 347 h 3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347">
                  <a:moveTo>
                    <a:pt x="43" y="15"/>
                  </a:moveTo>
                  <a:lnTo>
                    <a:pt x="43" y="15"/>
                  </a:lnTo>
                  <a:lnTo>
                    <a:pt x="48" y="12"/>
                  </a:lnTo>
                  <a:lnTo>
                    <a:pt x="55" y="10"/>
                  </a:lnTo>
                  <a:lnTo>
                    <a:pt x="63" y="7"/>
                  </a:lnTo>
                  <a:lnTo>
                    <a:pt x="73" y="4"/>
                  </a:lnTo>
                  <a:lnTo>
                    <a:pt x="82" y="3"/>
                  </a:lnTo>
                  <a:lnTo>
                    <a:pt x="93" y="1"/>
                  </a:lnTo>
                  <a:lnTo>
                    <a:pt x="103" y="0"/>
                  </a:lnTo>
                  <a:lnTo>
                    <a:pt x="114" y="0"/>
                  </a:lnTo>
                  <a:lnTo>
                    <a:pt x="124" y="0"/>
                  </a:lnTo>
                  <a:lnTo>
                    <a:pt x="133" y="2"/>
                  </a:lnTo>
                  <a:lnTo>
                    <a:pt x="141" y="4"/>
                  </a:lnTo>
                  <a:lnTo>
                    <a:pt x="148" y="8"/>
                  </a:lnTo>
                  <a:lnTo>
                    <a:pt x="153" y="12"/>
                  </a:lnTo>
                  <a:lnTo>
                    <a:pt x="157" y="19"/>
                  </a:lnTo>
                  <a:lnTo>
                    <a:pt x="158" y="27"/>
                  </a:lnTo>
                  <a:lnTo>
                    <a:pt x="157" y="36"/>
                  </a:lnTo>
                  <a:lnTo>
                    <a:pt x="161" y="41"/>
                  </a:lnTo>
                  <a:lnTo>
                    <a:pt x="164" y="46"/>
                  </a:lnTo>
                  <a:lnTo>
                    <a:pt x="166" y="52"/>
                  </a:lnTo>
                  <a:lnTo>
                    <a:pt x="168" y="57"/>
                  </a:lnTo>
                  <a:lnTo>
                    <a:pt x="170" y="63"/>
                  </a:lnTo>
                  <a:lnTo>
                    <a:pt x="171" y="68"/>
                  </a:lnTo>
                  <a:lnTo>
                    <a:pt x="172" y="73"/>
                  </a:lnTo>
                  <a:lnTo>
                    <a:pt x="173" y="77"/>
                  </a:lnTo>
                  <a:lnTo>
                    <a:pt x="173" y="80"/>
                  </a:lnTo>
                  <a:lnTo>
                    <a:pt x="173" y="82"/>
                  </a:lnTo>
                  <a:lnTo>
                    <a:pt x="172" y="85"/>
                  </a:lnTo>
                  <a:lnTo>
                    <a:pt x="171" y="88"/>
                  </a:lnTo>
                  <a:lnTo>
                    <a:pt x="169" y="91"/>
                  </a:lnTo>
                  <a:lnTo>
                    <a:pt x="168" y="94"/>
                  </a:lnTo>
                  <a:lnTo>
                    <a:pt x="168" y="96"/>
                  </a:lnTo>
                  <a:lnTo>
                    <a:pt x="167" y="97"/>
                  </a:lnTo>
                  <a:lnTo>
                    <a:pt x="169" y="104"/>
                  </a:lnTo>
                  <a:lnTo>
                    <a:pt x="172" y="111"/>
                  </a:lnTo>
                  <a:lnTo>
                    <a:pt x="176" y="117"/>
                  </a:lnTo>
                  <a:lnTo>
                    <a:pt x="180" y="124"/>
                  </a:lnTo>
                  <a:lnTo>
                    <a:pt x="184" y="130"/>
                  </a:lnTo>
                  <a:lnTo>
                    <a:pt x="187" y="135"/>
                  </a:lnTo>
                  <a:lnTo>
                    <a:pt x="188" y="139"/>
                  </a:lnTo>
                  <a:lnTo>
                    <a:pt x="186" y="142"/>
                  </a:lnTo>
                  <a:lnTo>
                    <a:pt x="183" y="143"/>
                  </a:lnTo>
                  <a:lnTo>
                    <a:pt x="181" y="144"/>
                  </a:lnTo>
                  <a:lnTo>
                    <a:pt x="178" y="145"/>
                  </a:lnTo>
                  <a:lnTo>
                    <a:pt x="177" y="147"/>
                  </a:lnTo>
                  <a:lnTo>
                    <a:pt x="175" y="151"/>
                  </a:lnTo>
                  <a:lnTo>
                    <a:pt x="175" y="154"/>
                  </a:lnTo>
                  <a:lnTo>
                    <a:pt x="175" y="157"/>
                  </a:lnTo>
                  <a:lnTo>
                    <a:pt x="175" y="159"/>
                  </a:lnTo>
                  <a:lnTo>
                    <a:pt x="175" y="161"/>
                  </a:lnTo>
                  <a:lnTo>
                    <a:pt x="174" y="163"/>
                  </a:lnTo>
                  <a:lnTo>
                    <a:pt x="171" y="164"/>
                  </a:lnTo>
                  <a:lnTo>
                    <a:pt x="167" y="165"/>
                  </a:lnTo>
                  <a:lnTo>
                    <a:pt x="171" y="167"/>
                  </a:lnTo>
                  <a:lnTo>
                    <a:pt x="173" y="169"/>
                  </a:lnTo>
                  <a:lnTo>
                    <a:pt x="173" y="170"/>
                  </a:lnTo>
                  <a:lnTo>
                    <a:pt x="173" y="172"/>
                  </a:lnTo>
                  <a:lnTo>
                    <a:pt x="172" y="173"/>
                  </a:lnTo>
                  <a:lnTo>
                    <a:pt x="171" y="175"/>
                  </a:lnTo>
                  <a:lnTo>
                    <a:pt x="170" y="176"/>
                  </a:lnTo>
                  <a:lnTo>
                    <a:pt x="169" y="177"/>
                  </a:lnTo>
                  <a:lnTo>
                    <a:pt x="169" y="183"/>
                  </a:lnTo>
                  <a:lnTo>
                    <a:pt x="169" y="189"/>
                  </a:lnTo>
                  <a:lnTo>
                    <a:pt x="169" y="195"/>
                  </a:lnTo>
                  <a:lnTo>
                    <a:pt x="168" y="200"/>
                  </a:lnTo>
                  <a:lnTo>
                    <a:pt x="166" y="204"/>
                  </a:lnTo>
                  <a:lnTo>
                    <a:pt x="161" y="206"/>
                  </a:lnTo>
                  <a:lnTo>
                    <a:pt x="154" y="207"/>
                  </a:lnTo>
                  <a:lnTo>
                    <a:pt x="141" y="206"/>
                  </a:lnTo>
                  <a:lnTo>
                    <a:pt x="137" y="205"/>
                  </a:lnTo>
                  <a:lnTo>
                    <a:pt x="135" y="206"/>
                  </a:lnTo>
                  <a:lnTo>
                    <a:pt x="133" y="208"/>
                  </a:lnTo>
                  <a:lnTo>
                    <a:pt x="132" y="210"/>
                  </a:lnTo>
                  <a:lnTo>
                    <a:pt x="132" y="213"/>
                  </a:lnTo>
                  <a:lnTo>
                    <a:pt x="132" y="216"/>
                  </a:lnTo>
                  <a:lnTo>
                    <a:pt x="132" y="219"/>
                  </a:lnTo>
                  <a:lnTo>
                    <a:pt x="132" y="222"/>
                  </a:lnTo>
                  <a:lnTo>
                    <a:pt x="136" y="224"/>
                  </a:lnTo>
                  <a:lnTo>
                    <a:pt x="140" y="228"/>
                  </a:lnTo>
                  <a:lnTo>
                    <a:pt x="143" y="232"/>
                  </a:lnTo>
                  <a:lnTo>
                    <a:pt x="145" y="237"/>
                  </a:lnTo>
                  <a:lnTo>
                    <a:pt x="146" y="242"/>
                  </a:lnTo>
                  <a:lnTo>
                    <a:pt x="147" y="246"/>
                  </a:lnTo>
                  <a:lnTo>
                    <a:pt x="147" y="250"/>
                  </a:lnTo>
                  <a:lnTo>
                    <a:pt x="147" y="252"/>
                  </a:lnTo>
                  <a:lnTo>
                    <a:pt x="149" y="255"/>
                  </a:lnTo>
                  <a:lnTo>
                    <a:pt x="152" y="259"/>
                  </a:lnTo>
                  <a:lnTo>
                    <a:pt x="155" y="265"/>
                  </a:lnTo>
                  <a:lnTo>
                    <a:pt x="159" y="272"/>
                  </a:lnTo>
                  <a:lnTo>
                    <a:pt x="163" y="279"/>
                  </a:lnTo>
                  <a:lnTo>
                    <a:pt x="167" y="287"/>
                  </a:lnTo>
                  <a:lnTo>
                    <a:pt x="172" y="295"/>
                  </a:lnTo>
                  <a:lnTo>
                    <a:pt x="176" y="303"/>
                  </a:lnTo>
                  <a:lnTo>
                    <a:pt x="180" y="311"/>
                  </a:lnTo>
                  <a:lnTo>
                    <a:pt x="184" y="319"/>
                  </a:lnTo>
                  <a:lnTo>
                    <a:pt x="187" y="327"/>
                  </a:lnTo>
                  <a:lnTo>
                    <a:pt x="190" y="333"/>
                  </a:lnTo>
                  <a:lnTo>
                    <a:pt x="193" y="339"/>
                  </a:lnTo>
                  <a:lnTo>
                    <a:pt x="194" y="343"/>
                  </a:lnTo>
                  <a:lnTo>
                    <a:pt x="195" y="345"/>
                  </a:lnTo>
                  <a:lnTo>
                    <a:pt x="195" y="346"/>
                  </a:lnTo>
                  <a:lnTo>
                    <a:pt x="189" y="346"/>
                  </a:lnTo>
                  <a:lnTo>
                    <a:pt x="181" y="344"/>
                  </a:lnTo>
                  <a:lnTo>
                    <a:pt x="170" y="340"/>
                  </a:lnTo>
                  <a:lnTo>
                    <a:pt x="156" y="336"/>
                  </a:lnTo>
                  <a:lnTo>
                    <a:pt x="141" y="331"/>
                  </a:lnTo>
                  <a:lnTo>
                    <a:pt x="125" y="325"/>
                  </a:lnTo>
                  <a:lnTo>
                    <a:pt x="108" y="318"/>
                  </a:lnTo>
                  <a:lnTo>
                    <a:pt x="90" y="310"/>
                  </a:lnTo>
                  <a:lnTo>
                    <a:pt x="73" y="302"/>
                  </a:lnTo>
                  <a:lnTo>
                    <a:pt x="57" y="294"/>
                  </a:lnTo>
                  <a:lnTo>
                    <a:pt x="41" y="285"/>
                  </a:lnTo>
                  <a:lnTo>
                    <a:pt x="28" y="276"/>
                  </a:lnTo>
                  <a:lnTo>
                    <a:pt x="16" y="268"/>
                  </a:lnTo>
                  <a:lnTo>
                    <a:pt x="8" y="260"/>
                  </a:lnTo>
                  <a:lnTo>
                    <a:pt x="2" y="251"/>
                  </a:lnTo>
                  <a:lnTo>
                    <a:pt x="0" y="244"/>
                  </a:lnTo>
                  <a:lnTo>
                    <a:pt x="1" y="238"/>
                  </a:lnTo>
                  <a:lnTo>
                    <a:pt x="4" y="233"/>
                  </a:lnTo>
                  <a:lnTo>
                    <a:pt x="9" y="227"/>
                  </a:lnTo>
                  <a:lnTo>
                    <a:pt x="15" y="222"/>
                  </a:lnTo>
                  <a:lnTo>
                    <a:pt x="21" y="217"/>
                  </a:lnTo>
                  <a:lnTo>
                    <a:pt x="27" y="213"/>
                  </a:lnTo>
                  <a:lnTo>
                    <a:pt x="33" y="211"/>
                  </a:lnTo>
                  <a:lnTo>
                    <a:pt x="37" y="211"/>
                  </a:lnTo>
                  <a:lnTo>
                    <a:pt x="37" y="209"/>
                  </a:lnTo>
                  <a:lnTo>
                    <a:pt x="37" y="207"/>
                  </a:lnTo>
                  <a:lnTo>
                    <a:pt x="39" y="204"/>
                  </a:lnTo>
                  <a:lnTo>
                    <a:pt x="41" y="201"/>
                  </a:lnTo>
                  <a:lnTo>
                    <a:pt x="43" y="199"/>
                  </a:lnTo>
                  <a:lnTo>
                    <a:pt x="45" y="196"/>
                  </a:lnTo>
                  <a:lnTo>
                    <a:pt x="47" y="194"/>
                  </a:lnTo>
                  <a:lnTo>
                    <a:pt x="48" y="192"/>
                  </a:lnTo>
                  <a:lnTo>
                    <a:pt x="50" y="191"/>
                  </a:lnTo>
                  <a:lnTo>
                    <a:pt x="51" y="190"/>
                  </a:lnTo>
                  <a:lnTo>
                    <a:pt x="52" y="190"/>
                  </a:lnTo>
                  <a:lnTo>
                    <a:pt x="52" y="187"/>
                  </a:lnTo>
                  <a:lnTo>
                    <a:pt x="52" y="184"/>
                  </a:lnTo>
                  <a:lnTo>
                    <a:pt x="52" y="180"/>
                  </a:lnTo>
                  <a:lnTo>
                    <a:pt x="52" y="177"/>
                  </a:lnTo>
                  <a:lnTo>
                    <a:pt x="51" y="173"/>
                  </a:lnTo>
                  <a:lnTo>
                    <a:pt x="50" y="170"/>
                  </a:lnTo>
                  <a:lnTo>
                    <a:pt x="48" y="167"/>
                  </a:lnTo>
                  <a:lnTo>
                    <a:pt x="46" y="164"/>
                  </a:lnTo>
                  <a:lnTo>
                    <a:pt x="44" y="162"/>
                  </a:lnTo>
                  <a:lnTo>
                    <a:pt x="38" y="157"/>
                  </a:lnTo>
                  <a:lnTo>
                    <a:pt x="33" y="151"/>
                  </a:lnTo>
                  <a:lnTo>
                    <a:pt x="28" y="146"/>
                  </a:lnTo>
                  <a:lnTo>
                    <a:pt x="24" y="139"/>
                  </a:lnTo>
                  <a:lnTo>
                    <a:pt x="21" y="133"/>
                  </a:lnTo>
                  <a:lnTo>
                    <a:pt x="18" y="127"/>
                  </a:lnTo>
                  <a:lnTo>
                    <a:pt x="16" y="120"/>
                  </a:lnTo>
                  <a:lnTo>
                    <a:pt x="15" y="113"/>
                  </a:lnTo>
                  <a:lnTo>
                    <a:pt x="13" y="107"/>
                  </a:lnTo>
                  <a:lnTo>
                    <a:pt x="13" y="100"/>
                  </a:lnTo>
                  <a:lnTo>
                    <a:pt x="13" y="93"/>
                  </a:lnTo>
                  <a:lnTo>
                    <a:pt x="13" y="86"/>
                  </a:lnTo>
                  <a:lnTo>
                    <a:pt x="13" y="79"/>
                  </a:lnTo>
                  <a:lnTo>
                    <a:pt x="14" y="73"/>
                  </a:lnTo>
                  <a:lnTo>
                    <a:pt x="15" y="66"/>
                  </a:lnTo>
                  <a:lnTo>
                    <a:pt x="17" y="60"/>
                  </a:lnTo>
                  <a:lnTo>
                    <a:pt x="17" y="58"/>
                  </a:lnTo>
                  <a:lnTo>
                    <a:pt x="16" y="58"/>
                  </a:lnTo>
                  <a:lnTo>
                    <a:pt x="15" y="59"/>
                  </a:lnTo>
                  <a:lnTo>
                    <a:pt x="14" y="59"/>
                  </a:lnTo>
                  <a:lnTo>
                    <a:pt x="16" y="53"/>
                  </a:lnTo>
                  <a:lnTo>
                    <a:pt x="18" y="46"/>
                  </a:lnTo>
                  <a:lnTo>
                    <a:pt x="22" y="39"/>
                  </a:lnTo>
                  <a:lnTo>
                    <a:pt x="25" y="33"/>
                  </a:lnTo>
                  <a:lnTo>
                    <a:pt x="30" y="27"/>
                  </a:lnTo>
                  <a:lnTo>
                    <a:pt x="34" y="22"/>
                  </a:lnTo>
                  <a:lnTo>
                    <a:pt x="40" y="19"/>
                  </a:lnTo>
                  <a:lnTo>
                    <a:pt x="47" y="18"/>
                  </a:lnTo>
                  <a:lnTo>
                    <a:pt x="46" y="17"/>
                  </a:lnTo>
                  <a:lnTo>
                    <a:pt x="45" y="16"/>
                  </a:lnTo>
                  <a:lnTo>
                    <a:pt x="44" y="15"/>
                  </a:lnTo>
                  <a:lnTo>
                    <a:pt x="43" y="15"/>
                  </a:lnTo>
                </a:path>
              </a:pathLst>
            </a:custGeom>
            <a:solidFill>
              <a:srgbClr val="FFCCCC"/>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70" name="Freeform 78"/>
            <p:cNvSpPr>
              <a:spLocks/>
            </p:cNvSpPr>
            <p:nvPr/>
          </p:nvSpPr>
          <p:spPr bwMode="auto">
            <a:xfrm>
              <a:off x="393" y="999"/>
              <a:ext cx="196" cy="348"/>
            </a:xfrm>
            <a:custGeom>
              <a:avLst/>
              <a:gdLst>
                <a:gd name="T0" fmla="*/ 55 w 196"/>
                <a:gd name="T1" fmla="*/ 10 h 348"/>
                <a:gd name="T2" fmla="*/ 82 w 196"/>
                <a:gd name="T3" fmla="*/ 3 h 348"/>
                <a:gd name="T4" fmla="*/ 114 w 196"/>
                <a:gd name="T5" fmla="*/ 0 h 348"/>
                <a:gd name="T6" fmla="*/ 141 w 196"/>
                <a:gd name="T7" fmla="*/ 5 h 348"/>
                <a:gd name="T8" fmla="*/ 157 w 196"/>
                <a:gd name="T9" fmla="*/ 20 h 348"/>
                <a:gd name="T10" fmla="*/ 161 w 196"/>
                <a:gd name="T11" fmla="*/ 42 h 348"/>
                <a:gd name="T12" fmla="*/ 168 w 196"/>
                <a:gd name="T13" fmla="*/ 58 h 348"/>
                <a:gd name="T14" fmla="*/ 172 w 196"/>
                <a:gd name="T15" fmla="*/ 73 h 348"/>
                <a:gd name="T16" fmla="*/ 173 w 196"/>
                <a:gd name="T17" fmla="*/ 83 h 348"/>
                <a:gd name="T18" fmla="*/ 169 w 196"/>
                <a:gd name="T19" fmla="*/ 92 h 348"/>
                <a:gd name="T20" fmla="*/ 167 w 196"/>
                <a:gd name="T21" fmla="*/ 98 h 348"/>
                <a:gd name="T22" fmla="*/ 176 w 196"/>
                <a:gd name="T23" fmla="*/ 118 h 348"/>
                <a:gd name="T24" fmla="*/ 187 w 196"/>
                <a:gd name="T25" fmla="*/ 135 h 348"/>
                <a:gd name="T26" fmla="*/ 183 w 196"/>
                <a:gd name="T27" fmla="*/ 143 h 348"/>
                <a:gd name="T28" fmla="*/ 177 w 196"/>
                <a:gd name="T29" fmla="*/ 147 h 348"/>
                <a:gd name="T30" fmla="*/ 175 w 196"/>
                <a:gd name="T31" fmla="*/ 157 h 348"/>
                <a:gd name="T32" fmla="*/ 174 w 196"/>
                <a:gd name="T33" fmla="*/ 163 h 348"/>
                <a:gd name="T34" fmla="*/ 171 w 196"/>
                <a:gd name="T35" fmla="*/ 168 h 348"/>
                <a:gd name="T36" fmla="*/ 173 w 196"/>
                <a:gd name="T37" fmla="*/ 172 h 348"/>
                <a:gd name="T38" fmla="*/ 170 w 196"/>
                <a:gd name="T39" fmla="*/ 177 h 348"/>
                <a:gd name="T40" fmla="*/ 169 w 196"/>
                <a:gd name="T41" fmla="*/ 190 h 348"/>
                <a:gd name="T42" fmla="*/ 166 w 196"/>
                <a:gd name="T43" fmla="*/ 204 h 348"/>
                <a:gd name="T44" fmla="*/ 141 w 196"/>
                <a:gd name="T45" fmla="*/ 206 h 348"/>
                <a:gd name="T46" fmla="*/ 133 w 196"/>
                <a:gd name="T47" fmla="*/ 208 h 348"/>
                <a:gd name="T48" fmla="*/ 132 w 196"/>
                <a:gd name="T49" fmla="*/ 216 h 348"/>
                <a:gd name="T50" fmla="*/ 136 w 196"/>
                <a:gd name="T51" fmla="*/ 225 h 348"/>
                <a:gd name="T52" fmla="*/ 145 w 196"/>
                <a:gd name="T53" fmla="*/ 238 h 348"/>
                <a:gd name="T54" fmla="*/ 147 w 196"/>
                <a:gd name="T55" fmla="*/ 250 h 348"/>
                <a:gd name="T56" fmla="*/ 152 w 196"/>
                <a:gd name="T57" fmla="*/ 260 h 348"/>
                <a:gd name="T58" fmla="*/ 163 w 196"/>
                <a:gd name="T59" fmla="*/ 279 h 348"/>
                <a:gd name="T60" fmla="*/ 176 w 196"/>
                <a:gd name="T61" fmla="*/ 304 h 348"/>
                <a:gd name="T62" fmla="*/ 187 w 196"/>
                <a:gd name="T63" fmla="*/ 327 h 348"/>
                <a:gd name="T64" fmla="*/ 194 w 196"/>
                <a:gd name="T65" fmla="*/ 343 h 348"/>
                <a:gd name="T66" fmla="*/ 189 w 196"/>
                <a:gd name="T67" fmla="*/ 346 h 348"/>
                <a:gd name="T68" fmla="*/ 156 w 196"/>
                <a:gd name="T69" fmla="*/ 336 h 348"/>
                <a:gd name="T70" fmla="*/ 108 w 196"/>
                <a:gd name="T71" fmla="*/ 318 h 348"/>
                <a:gd name="T72" fmla="*/ 57 w 196"/>
                <a:gd name="T73" fmla="*/ 294 h 348"/>
                <a:gd name="T74" fmla="*/ 16 w 196"/>
                <a:gd name="T75" fmla="*/ 269 h 348"/>
                <a:gd name="T76" fmla="*/ 0 w 196"/>
                <a:gd name="T77" fmla="*/ 244 h 348"/>
                <a:gd name="T78" fmla="*/ 9 w 196"/>
                <a:gd name="T79" fmla="*/ 227 h 348"/>
                <a:gd name="T80" fmla="*/ 27 w 196"/>
                <a:gd name="T81" fmla="*/ 214 h 348"/>
                <a:gd name="T82" fmla="*/ 37 w 196"/>
                <a:gd name="T83" fmla="*/ 210 h 348"/>
                <a:gd name="T84" fmla="*/ 41 w 196"/>
                <a:gd name="T85" fmla="*/ 202 h 348"/>
                <a:gd name="T86" fmla="*/ 47 w 196"/>
                <a:gd name="T87" fmla="*/ 194 h 348"/>
                <a:gd name="T88" fmla="*/ 51 w 196"/>
                <a:gd name="T89" fmla="*/ 191 h 348"/>
                <a:gd name="T90" fmla="*/ 52 w 196"/>
                <a:gd name="T91" fmla="*/ 184 h 348"/>
                <a:gd name="T92" fmla="*/ 51 w 196"/>
                <a:gd name="T93" fmla="*/ 174 h 348"/>
                <a:gd name="T94" fmla="*/ 46 w 196"/>
                <a:gd name="T95" fmla="*/ 165 h 348"/>
                <a:gd name="T96" fmla="*/ 33 w 196"/>
                <a:gd name="T97" fmla="*/ 152 h 348"/>
                <a:gd name="T98" fmla="*/ 21 w 196"/>
                <a:gd name="T99" fmla="*/ 134 h 348"/>
                <a:gd name="T100" fmla="*/ 15 w 196"/>
                <a:gd name="T101" fmla="*/ 114 h 348"/>
                <a:gd name="T102" fmla="*/ 13 w 196"/>
                <a:gd name="T103" fmla="*/ 93 h 348"/>
                <a:gd name="T104" fmla="*/ 14 w 196"/>
                <a:gd name="T105" fmla="*/ 73 h 348"/>
                <a:gd name="T106" fmla="*/ 17 w 196"/>
                <a:gd name="T107" fmla="*/ 58 h 348"/>
                <a:gd name="T108" fmla="*/ 14 w 196"/>
                <a:gd name="T109" fmla="*/ 60 h 348"/>
                <a:gd name="T110" fmla="*/ 22 w 196"/>
                <a:gd name="T111" fmla="*/ 40 h 348"/>
                <a:gd name="T112" fmla="*/ 34 w 196"/>
                <a:gd name="T113" fmla="*/ 22 h 348"/>
                <a:gd name="T114" fmla="*/ 46 w 196"/>
                <a:gd name="T115" fmla="*/ 17 h 348"/>
                <a:gd name="T116" fmla="*/ 43 w 196"/>
                <a:gd name="T117" fmla="*/ 15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348"/>
                <a:gd name="T179" fmla="*/ 196 w 196"/>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348">
                  <a:moveTo>
                    <a:pt x="43" y="15"/>
                  </a:moveTo>
                  <a:lnTo>
                    <a:pt x="48" y="13"/>
                  </a:lnTo>
                  <a:lnTo>
                    <a:pt x="55" y="10"/>
                  </a:lnTo>
                  <a:lnTo>
                    <a:pt x="63" y="7"/>
                  </a:lnTo>
                  <a:lnTo>
                    <a:pt x="73" y="5"/>
                  </a:lnTo>
                  <a:lnTo>
                    <a:pt x="82" y="3"/>
                  </a:lnTo>
                  <a:lnTo>
                    <a:pt x="93" y="2"/>
                  </a:lnTo>
                  <a:lnTo>
                    <a:pt x="103" y="1"/>
                  </a:lnTo>
                  <a:lnTo>
                    <a:pt x="114" y="0"/>
                  </a:lnTo>
                  <a:lnTo>
                    <a:pt x="124" y="1"/>
                  </a:lnTo>
                  <a:lnTo>
                    <a:pt x="133" y="2"/>
                  </a:lnTo>
                  <a:lnTo>
                    <a:pt x="141" y="5"/>
                  </a:lnTo>
                  <a:lnTo>
                    <a:pt x="148" y="8"/>
                  </a:lnTo>
                  <a:lnTo>
                    <a:pt x="153" y="13"/>
                  </a:lnTo>
                  <a:lnTo>
                    <a:pt x="157" y="20"/>
                  </a:lnTo>
                  <a:lnTo>
                    <a:pt x="158" y="27"/>
                  </a:lnTo>
                  <a:lnTo>
                    <a:pt x="157" y="37"/>
                  </a:lnTo>
                  <a:lnTo>
                    <a:pt x="161" y="42"/>
                  </a:lnTo>
                  <a:lnTo>
                    <a:pt x="164" y="47"/>
                  </a:lnTo>
                  <a:lnTo>
                    <a:pt x="166" y="52"/>
                  </a:lnTo>
                  <a:lnTo>
                    <a:pt x="168" y="58"/>
                  </a:lnTo>
                  <a:lnTo>
                    <a:pt x="170" y="63"/>
                  </a:lnTo>
                  <a:lnTo>
                    <a:pt x="171" y="68"/>
                  </a:lnTo>
                  <a:lnTo>
                    <a:pt x="172" y="73"/>
                  </a:lnTo>
                  <a:lnTo>
                    <a:pt x="173" y="77"/>
                  </a:lnTo>
                  <a:lnTo>
                    <a:pt x="173" y="80"/>
                  </a:lnTo>
                  <a:lnTo>
                    <a:pt x="173" y="83"/>
                  </a:lnTo>
                  <a:lnTo>
                    <a:pt x="172" y="86"/>
                  </a:lnTo>
                  <a:lnTo>
                    <a:pt x="171" y="89"/>
                  </a:lnTo>
                  <a:lnTo>
                    <a:pt x="169" y="92"/>
                  </a:lnTo>
                  <a:lnTo>
                    <a:pt x="168" y="94"/>
                  </a:lnTo>
                  <a:lnTo>
                    <a:pt x="168" y="96"/>
                  </a:lnTo>
                  <a:lnTo>
                    <a:pt x="167" y="98"/>
                  </a:lnTo>
                  <a:lnTo>
                    <a:pt x="169" y="105"/>
                  </a:lnTo>
                  <a:lnTo>
                    <a:pt x="172" y="111"/>
                  </a:lnTo>
                  <a:lnTo>
                    <a:pt x="176" y="118"/>
                  </a:lnTo>
                  <a:lnTo>
                    <a:pt x="180" y="125"/>
                  </a:lnTo>
                  <a:lnTo>
                    <a:pt x="184" y="130"/>
                  </a:lnTo>
                  <a:lnTo>
                    <a:pt x="187" y="135"/>
                  </a:lnTo>
                  <a:lnTo>
                    <a:pt x="188" y="139"/>
                  </a:lnTo>
                  <a:lnTo>
                    <a:pt x="186" y="142"/>
                  </a:lnTo>
                  <a:lnTo>
                    <a:pt x="183" y="143"/>
                  </a:lnTo>
                  <a:lnTo>
                    <a:pt x="181" y="144"/>
                  </a:lnTo>
                  <a:lnTo>
                    <a:pt x="178" y="145"/>
                  </a:lnTo>
                  <a:lnTo>
                    <a:pt x="177" y="147"/>
                  </a:lnTo>
                  <a:lnTo>
                    <a:pt x="175" y="151"/>
                  </a:lnTo>
                  <a:lnTo>
                    <a:pt x="175" y="154"/>
                  </a:lnTo>
                  <a:lnTo>
                    <a:pt x="175" y="157"/>
                  </a:lnTo>
                  <a:lnTo>
                    <a:pt x="175" y="160"/>
                  </a:lnTo>
                  <a:lnTo>
                    <a:pt x="175" y="162"/>
                  </a:lnTo>
                  <a:lnTo>
                    <a:pt x="174" y="163"/>
                  </a:lnTo>
                  <a:lnTo>
                    <a:pt x="171" y="165"/>
                  </a:lnTo>
                  <a:lnTo>
                    <a:pt x="167" y="166"/>
                  </a:lnTo>
                  <a:lnTo>
                    <a:pt x="171" y="168"/>
                  </a:lnTo>
                  <a:lnTo>
                    <a:pt x="173" y="169"/>
                  </a:lnTo>
                  <a:lnTo>
                    <a:pt x="173" y="171"/>
                  </a:lnTo>
                  <a:lnTo>
                    <a:pt x="173" y="172"/>
                  </a:lnTo>
                  <a:lnTo>
                    <a:pt x="172" y="174"/>
                  </a:lnTo>
                  <a:lnTo>
                    <a:pt x="171" y="175"/>
                  </a:lnTo>
                  <a:lnTo>
                    <a:pt x="170" y="177"/>
                  </a:lnTo>
                  <a:lnTo>
                    <a:pt x="169" y="178"/>
                  </a:lnTo>
                  <a:lnTo>
                    <a:pt x="169" y="184"/>
                  </a:lnTo>
                  <a:lnTo>
                    <a:pt x="169" y="190"/>
                  </a:lnTo>
                  <a:lnTo>
                    <a:pt x="169" y="195"/>
                  </a:lnTo>
                  <a:lnTo>
                    <a:pt x="168" y="200"/>
                  </a:lnTo>
                  <a:lnTo>
                    <a:pt x="166" y="204"/>
                  </a:lnTo>
                  <a:lnTo>
                    <a:pt x="161" y="207"/>
                  </a:lnTo>
                  <a:lnTo>
                    <a:pt x="154" y="208"/>
                  </a:lnTo>
                  <a:lnTo>
                    <a:pt x="141" y="206"/>
                  </a:lnTo>
                  <a:lnTo>
                    <a:pt x="137" y="205"/>
                  </a:lnTo>
                  <a:lnTo>
                    <a:pt x="135" y="206"/>
                  </a:lnTo>
                  <a:lnTo>
                    <a:pt x="133" y="208"/>
                  </a:lnTo>
                  <a:lnTo>
                    <a:pt x="132" y="210"/>
                  </a:lnTo>
                  <a:lnTo>
                    <a:pt x="132" y="213"/>
                  </a:lnTo>
                  <a:lnTo>
                    <a:pt x="132" y="216"/>
                  </a:lnTo>
                  <a:lnTo>
                    <a:pt x="132" y="220"/>
                  </a:lnTo>
                  <a:lnTo>
                    <a:pt x="132" y="223"/>
                  </a:lnTo>
                  <a:lnTo>
                    <a:pt x="136" y="225"/>
                  </a:lnTo>
                  <a:lnTo>
                    <a:pt x="140" y="228"/>
                  </a:lnTo>
                  <a:lnTo>
                    <a:pt x="143" y="232"/>
                  </a:lnTo>
                  <a:lnTo>
                    <a:pt x="145" y="238"/>
                  </a:lnTo>
                  <a:lnTo>
                    <a:pt x="146" y="242"/>
                  </a:lnTo>
                  <a:lnTo>
                    <a:pt x="147" y="247"/>
                  </a:lnTo>
                  <a:lnTo>
                    <a:pt x="147" y="250"/>
                  </a:lnTo>
                  <a:lnTo>
                    <a:pt x="147" y="253"/>
                  </a:lnTo>
                  <a:lnTo>
                    <a:pt x="149" y="256"/>
                  </a:lnTo>
                  <a:lnTo>
                    <a:pt x="152" y="260"/>
                  </a:lnTo>
                  <a:lnTo>
                    <a:pt x="155" y="266"/>
                  </a:lnTo>
                  <a:lnTo>
                    <a:pt x="159" y="272"/>
                  </a:lnTo>
                  <a:lnTo>
                    <a:pt x="163" y="279"/>
                  </a:lnTo>
                  <a:lnTo>
                    <a:pt x="167" y="287"/>
                  </a:lnTo>
                  <a:lnTo>
                    <a:pt x="172" y="296"/>
                  </a:lnTo>
                  <a:lnTo>
                    <a:pt x="176" y="304"/>
                  </a:lnTo>
                  <a:lnTo>
                    <a:pt x="180" y="312"/>
                  </a:lnTo>
                  <a:lnTo>
                    <a:pt x="184" y="320"/>
                  </a:lnTo>
                  <a:lnTo>
                    <a:pt x="187" y="327"/>
                  </a:lnTo>
                  <a:lnTo>
                    <a:pt x="190" y="334"/>
                  </a:lnTo>
                  <a:lnTo>
                    <a:pt x="193" y="339"/>
                  </a:lnTo>
                  <a:lnTo>
                    <a:pt x="194" y="343"/>
                  </a:lnTo>
                  <a:lnTo>
                    <a:pt x="195" y="346"/>
                  </a:lnTo>
                  <a:lnTo>
                    <a:pt x="195" y="347"/>
                  </a:lnTo>
                  <a:lnTo>
                    <a:pt x="189" y="346"/>
                  </a:lnTo>
                  <a:lnTo>
                    <a:pt x="181" y="344"/>
                  </a:lnTo>
                  <a:lnTo>
                    <a:pt x="170" y="341"/>
                  </a:lnTo>
                  <a:lnTo>
                    <a:pt x="156" y="336"/>
                  </a:lnTo>
                  <a:lnTo>
                    <a:pt x="141" y="331"/>
                  </a:lnTo>
                  <a:lnTo>
                    <a:pt x="125" y="325"/>
                  </a:lnTo>
                  <a:lnTo>
                    <a:pt x="108" y="318"/>
                  </a:lnTo>
                  <a:lnTo>
                    <a:pt x="90" y="310"/>
                  </a:lnTo>
                  <a:lnTo>
                    <a:pt x="73" y="302"/>
                  </a:lnTo>
                  <a:lnTo>
                    <a:pt x="57" y="294"/>
                  </a:lnTo>
                  <a:lnTo>
                    <a:pt x="41" y="286"/>
                  </a:lnTo>
                  <a:lnTo>
                    <a:pt x="28" y="277"/>
                  </a:lnTo>
                  <a:lnTo>
                    <a:pt x="16" y="269"/>
                  </a:lnTo>
                  <a:lnTo>
                    <a:pt x="8" y="260"/>
                  </a:lnTo>
                  <a:lnTo>
                    <a:pt x="2" y="252"/>
                  </a:lnTo>
                  <a:lnTo>
                    <a:pt x="0" y="244"/>
                  </a:lnTo>
                  <a:lnTo>
                    <a:pt x="1" y="239"/>
                  </a:lnTo>
                  <a:lnTo>
                    <a:pt x="4" y="233"/>
                  </a:lnTo>
                  <a:lnTo>
                    <a:pt x="9" y="227"/>
                  </a:lnTo>
                  <a:lnTo>
                    <a:pt x="15" y="222"/>
                  </a:lnTo>
                  <a:lnTo>
                    <a:pt x="21" y="217"/>
                  </a:lnTo>
                  <a:lnTo>
                    <a:pt x="27" y="214"/>
                  </a:lnTo>
                  <a:lnTo>
                    <a:pt x="33" y="212"/>
                  </a:lnTo>
                  <a:lnTo>
                    <a:pt x="37" y="211"/>
                  </a:lnTo>
                  <a:lnTo>
                    <a:pt x="37" y="210"/>
                  </a:lnTo>
                  <a:lnTo>
                    <a:pt x="37" y="208"/>
                  </a:lnTo>
                  <a:lnTo>
                    <a:pt x="39" y="205"/>
                  </a:lnTo>
                  <a:lnTo>
                    <a:pt x="41" y="202"/>
                  </a:lnTo>
                  <a:lnTo>
                    <a:pt x="43" y="199"/>
                  </a:lnTo>
                  <a:lnTo>
                    <a:pt x="45" y="196"/>
                  </a:lnTo>
                  <a:lnTo>
                    <a:pt x="47" y="194"/>
                  </a:lnTo>
                  <a:lnTo>
                    <a:pt x="48" y="193"/>
                  </a:lnTo>
                  <a:lnTo>
                    <a:pt x="50" y="192"/>
                  </a:lnTo>
                  <a:lnTo>
                    <a:pt x="51" y="191"/>
                  </a:lnTo>
                  <a:lnTo>
                    <a:pt x="52" y="190"/>
                  </a:lnTo>
                  <a:lnTo>
                    <a:pt x="52" y="188"/>
                  </a:lnTo>
                  <a:lnTo>
                    <a:pt x="52" y="184"/>
                  </a:lnTo>
                  <a:lnTo>
                    <a:pt x="52" y="181"/>
                  </a:lnTo>
                  <a:lnTo>
                    <a:pt x="52" y="177"/>
                  </a:lnTo>
                  <a:lnTo>
                    <a:pt x="51" y="174"/>
                  </a:lnTo>
                  <a:lnTo>
                    <a:pt x="50" y="170"/>
                  </a:lnTo>
                  <a:lnTo>
                    <a:pt x="48" y="168"/>
                  </a:lnTo>
                  <a:lnTo>
                    <a:pt x="46" y="165"/>
                  </a:lnTo>
                  <a:lnTo>
                    <a:pt x="44" y="162"/>
                  </a:lnTo>
                  <a:lnTo>
                    <a:pt x="38" y="157"/>
                  </a:lnTo>
                  <a:lnTo>
                    <a:pt x="33" y="152"/>
                  </a:lnTo>
                  <a:lnTo>
                    <a:pt x="28" y="146"/>
                  </a:lnTo>
                  <a:lnTo>
                    <a:pt x="24" y="140"/>
                  </a:lnTo>
                  <a:lnTo>
                    <a:pt x="21" y="134"/>
                  </a:lnTo>
                  <a:lnTo>
                    <a:pt x="18" y="127"/>
                  </a:lnTo>
                  <a:lnTo>
                    <a:pt x="16" y="121"/>
                  </a:lnTo>
                  <a:lnTo>
                    <a:pt x="15" y="114"/>
                  </a:lnTo>
                  <a:lnTo>
                    <a:pt x="13" y="107"/>
                  </a:lnTo>
                  <a:lnTo>
                    <a:pt x="13" y="100"/>
                  </a:lnTo>
                  <a:lnTo>
                    <a:pt x="13" y="93"/>
                  </a:lnTo>
                  <a:lnTo>
                    <a:pt x="13" y="86"/>
                  </a:lnTo>
                  <a:lnTo>
                    <a:pt x="13" y="80"/>
                  </a:lnTo>
                  <a:lnTo>
                    <a:pt x="14" y="73"/>
                  </a:lnTo>
                  <a:lnTo>
                    <a:pt x="15" y="67"/>
                  </a:lnTo>
                  <a:lnTo>
                    <a:pt x="17" y="60"/>
                  </a:lnTo>
                  <a:lnTo>
                    <a:pt x="17" y="58"/>
                  </a:lnTo>
                  <a:lnTo>
                    <a:pt x="16" y="58"/>
                  </a:lnTo>
                  <a:lnTo>
                    <a:pt x="15" y="59"/>
                  </a:lnTo>
                  <a:lnTo>
                    <a:pt x="14" y="60"/>
                  </a:lnTo>
                  <a:lnTo>
                    <a:pt x="16" y="53"/>
                  </a:lnTo>
                  <a:lnTo>
                    <a:pt x="18" y="47"/>
                  </a:lnTo>
                  <a:lnTo>
                    <a:pt x="22" y="40"/>
                  </a:lnTo>
                  <a:lnTo>
                    <a:pt x="25" y="33"/>
                  </a:lnTo>
                  <a:lnTo>
                    <a:pt x="30" y="27"/>
                  </a:lnTo>
                  <a:lnTo>
                    <a:pt x="34" y="22"/>
                  </a:lnTo>
                  <a:lnTo>
                    <a:pt x="40" y="20"/>
                  </a:lnTo>
                  <a:lnTo>
                    <a:pt x="47" y="19"/>
                  </a:lnTo>
                  <a:lnTo>
                    <a:pt x="46" y="17"/>
                  </a:lnTo>
                  <a:lnTo>
                    <a:pt x="45" y="16"/>
                  </a:lnTo>
                  <a:lnTo>
                    <a:pt x="44" y="16"/>
                  </a:lnTo>
                  <a:lnTo>
                    <a:pt x="43" y="15"/>
                  </a:lnTo>
                </a:path>
              </a:pathLst>
            </a:custGeom>
            <a:solidFill>
              <a:srgbClr val="B2B2B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71" name="Freeform 79"/>
            <p:cNvSpPr>
              <a:spLocks/>
            </p:cNvSpPr>
            <p:nvPr/>
          </p:nvSpPr>
          <p:spPr bwMode="auto">
            <a:xfrm>
              <a:off x="393" y="999"/>
              <a:ext cx="196" cy="348"/>
            </a:xfrm>
            <a:custGeom>
              <a:avLst/>
              <a:gdLst>
                <a:gd name="T0" fmla="*/ 48 w 196"/>
                <a:gd name="T1" fmla="*/ 13 h 348"/>
                <a:gd name="T2" fmla="*/ 73 w 196"/>
                <a:gd name="T3" fmla="*/ 5 h 348"/>
                <a:gd name="T4" fmla="*/ 103 w 196"/>
                <a:gd name="T5" fmla="*/ 1 h 348"/>
                <a:gd name="T6" fmla="*/ 133 w 196"/>
                <a:gd name="T7" fmla="*/ 2 h 348"/>
                <a:gd name="T8" fmla="*/ 153 w 196"/>
                <a:gd name="T9" fmla="*/ 13 h 348"/>
                <a:gd name="T10" fmla="*/ 157 w 196"/>
                <a:gd name="T11" fmla="*/ 37 h 348"/>
                <a:gd name="T12" fmla="*/ 166 w 196"/>
                <a:gd name="T13" fmla="*/ 52 h 348"/>
                <a:gd name="T14" fmla="*/ 171 w 196"/>
                <a:gd name="T15" fmla="*/ 68 h 348"/>
                <a:gd name="T16" fmla="*/ 173 w 196"/>
                <a:gd name="T17" fmla="*/ 80 h 348"/>
                <a:gd name="T18" fmla="*/ 171 w 196"/>
                <a:gd name="T19" fmla="*/ 89 h 348"/>
                <a:gd name="T20" fmla="*/ 168 w 196"/>
                <a:gd name="T21" fmla="*/ 96 h 348"/>
                <a:gd name="T22" fmla="*/ 172 w 196"/>
                <a:gd name="T23" fmla="*/ 111 h 348"/>
                <a:gd name="T24" fmla="*/ 184 w 196"/>
                <a:gd name="T25" fmla="*/ 130 h 348"/>
                <a:gd name="T26" fmla="*/ 186 w 196"/>
                <a:gd name="T27" fmla="*/ 142 h 348"/>
                <a:gd name="T28" fmla="*/ 178 w 196"/>
                <a:gd name="T29" fmla="*/ 145 h 348"/>
                <a:gd name="T30" fmla="*/ 175 w 196"/>
                <a:gd name="T31" fmla="*/ 154 h 348"/>
                <a:gd name="T32" fmla="*/ 175 w 196"/>
                <a:gd name="T33" fmla="*/ 162 h 348"/>
                <a:gd name="T34" fmla="*/ 167 w 196"/>
                <a:gd name="T35" fmla="*/ 166 h 348"/>
                <a:gd name="T36" fmla="*/ 173 w 196"/>
                <a:gd name="T37" fmla="*/ 171 h 348"/>
                <a:gd name="T38" fmla="*/ 171 w 196"/>
                <a:gd name="T39" fmla="*/ 175 h 348"/>
                <a:gd name="T40" fmla="*/ 169 w 196"/>
                <a:gd name="T41" fmla="*/ 184 h 348"/>
                <a:gd name="T42" fmla="*/ 168 w 196"/>
                <a:gd name="T43" fmla="*/ 200 h 348"/>
                <a:gd name="T44" fmla="*/ 154 w 196"/>
                <a:gd name="T45" fmla="*/ 208 h 348"/>
                <a:gd name="T46" fmla="*/ 135 w 196"/>
                <a:gd name="T47" fmla="*/ 206 h 348"/>
                <a:gd name="T48" fmla="*/ 132 w 196"/>
                <a:gd name="T49" fmla="*/ 213 h 348"/>
                <a:gd name="T50" fmla="*/ 132 w 196"/>
                <a:gd name="T51" fmla="*/ 223 h 348"/>
                <a:gd name="T52" fmla="*/ 143 w 196"/>
                <a:gd name="T53" fmla="*/ 232 h 348"/>
                <a:gd name="T54" fmla="*/ 147 w 196"/>
                <a:gd name="T55" fmla="*/ 247 h 348"/>
                <a:gd name="T56" fmla="*/ 149 w 196"/>
                <a:gd name="T57" fmla="*/ 256 h 348"/>
                <a:gd name="T58" fmla="*/ 159 w 196"/>
                <a:gd name="T59" fmla="*/ 272 h 348"/>
                <a:gd name="T60" fmla="*/ 172 w 196"/>
                <a:gd name="T61" fmla="*/ 296 h 348"/>
                <a:gd name="T62" fmla="*/ 184 w 196"/>
                <a:gd name="T63" fmla="*/ 320 h 348"/>
                <a:gd name="T64" fmla="*/ 193 w 196"/>
                <a:gd name="T65" fmla="*/ 339 h 348"/>
                <a:gd name="T66" fmla="*/ 195 w 196"/>
                <a:gd name="T67" fmla="*/ 347 h 348"/>
                <a:gd name="T68" fmla="*/ 170 w 196"/>
                <a:gd name="T69" fmla="*/ 341 h 348"/>
                <a:gd name="T70" fmla="*/ 125 w 196"/>
                <a:gd name="T71" fmla="*/ 325 h 348"/>
                <a:gd name="T72" fmla="*/ 73 w 196"/>
                <a:gd name="T73" fmla="*/ 302 h 348"/>
                <a:gd name="T74" fmla="*/ 28 w 196"/>
                <a:gd name="T75" fmla="*/ 277 h 348"/>
                <a:gd name="T76" fmla="*/ 2 w 196"/>
                <a:gd name="T77" fmla="*/ 252 h 348"/>
                <a:gd name="T78" fmla="*/ 4 w 196"/>
                <a:gd name="T79" fmla="*/ 233 h 348"/>
                <a:gd name="T80" fmla="*/ 21 w 196"/>
                <a:gd name="T81" fmla="*/ 217 h 348"/>
                <a:gd name="T82" fmla="*/ 37 w 196"/>
                <a:gd name="T83" fmla="*/ 211 h 348"/>
                <a:gd name="T84" fmla="*/ 39 w 196"/>
                <a:gd name="T85" fmla="*/ 205 h 348"/>
                <a:gd name="T86" fmla="*/ 45 w 196"/>
                <a:gd name="T87" fmla="*/ 196 h 348"/>
                <a:gd name="T88" fmla="*/ 50 w 196"/>
                <a:gd name="T89" fmla="*/ 192 h 348"/>
                <a:gd name="T90" fmla="*/ 52 w 196"/>
                <a:gd name="T91" fmla="*/ 188 h 348"/>
                <a:gd name="T92" fmla="*/ 52 w 196"/>
                <a:gd name="T93" fmla="*/ 177 h 348"/>
                <a:gd name="T94" fmla="*/ 48 w 196"/>
                <a:gd name="T95" fmla="*/ 168 h 348"/>
                <a:gd name="T96" fmla="*/ 38 w 196"/>
                <a:gd name="T97" fmla="*/ 157 h 348"/>
                <a:gd name="T98" fmla="*/ 24 w 196"/>
                <a:gd name="T99" fmla="*/ 140 h 348"/>
                <a:gd name="T100" fmla="*/ 16 w 196"/>
                <a:gd name="T101" fmla="*/ 121 h 348"/>
                <a:gd name="T102" fmla="*/ 13 w 196"/>
                <a:gd name="T103" fmla="*/ 100 h 348"/>
                <a:gd name="T104" fmla="*/ 13 w 196"/>
                <a:gd name="T105" fmla="*/ 80 h 348"/>
                <a:gd name="T106" fmla="*/ 17 w 196"/>
                <a:gd name="T107" fmla="*/ 60 h 348"/>
                <a:gd name="T108" fmla="*/ 15 w 196"/>
                <a:gd name="T109" fmla="*/ 59 h 348"/>
                <a:gd name="T110" fmla="*/ 18 w 196"/>
                <a:gd name="T111" fmla="*/ 47 h 348"/>
                <a:gd name="T112" fmla="*/ 30 w 196"/>
                <a:gd name="T113" fmla="*/ 27 h 348"/>
                <a:gd name="T114" fmla="*/ 47 w 196"/>
                <a:gd name="T115" fmla="*/ 19 h 348"/>
                <a:gd name="T116" fmla="*/ 44 w 196"/>
                <a:gd name="T117" fmla="*/ 16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348"/>
                <a:gd name="T179" fmla="*/ 196 w 196"/>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348">
                  <a:moveTo>
                    <a:pt x="43" y="15"/>
                  </a:moveTo>
                  <a:lnTo>
                    <a:pt x="43" y="15"/>
                  </a:lnTo>
                  <a:lnTo>
                    <a:pt x="48" y="13"/>
                  </a:lnTo>
                  <a:lnTo>
                    <a:pt x="55" y="10"/>
                  </a:lnTo>
                  <a:lnTo>
                    <a:pt x="63" y="7"/>
                  </a:lnTo>
                  <a:lnTo>
                    <a:pt x="73" y="5"/>
                  </a:lnTo>
                  <a:lnTo>
                    <a:pt x="82" y="3"/>
                  </a:lnTo>
                  <a:lnTo>
                    <a:pt x="93" y="2"/>
                  </a:lnTo>
                  <a:lnTo>
                    <a:pt x="103" y="1"/>
                  </a:lnTo>
                  <a:lnTo>
                    <a:pt x="114" y="0"/>
                  </a:lnTo>
                  <a:lnTo>
                    <a:pt x="124" y="1"/>
                  </a:lnTo>
                  <a:lnTo>
                    <a:pt x="133" y="2"/>
                  </a:lnTo>
                  <a:lnTo>
                    <a:pt x="141" y="5"/>
                  </a:lnTo>
                  <a:lnTo>
                    <a:pt x="148" y="8"/>
                  </a:lnTo>
                  <a:lnTo>
                    <a:pt x="153" y="13"/>
                  </a:lnTo>
                  <a:lnTo>
                    <a:pt x="157" y="20"/>
                  </a:lnTo>
                  <a:lnTo>
                    <a:pt x="158" y="27"/>
                  </a:lnTo>
                  <a:lnTo>
                    <a:pt x="157" y="37"/>
                  </a:lnTo>
                  <a:lnTo>
                    <a:pt x="161" y="42"/>
                  </a:lnTo>
                  <a:lnTo>
                    <a:pt x="164" y="47"/>
                  </a:lnTo>
                  <a:lnTo>
                    <a:pt x="166" y="52"/>
                  </a:lnTo>
                  <a:lnTo>
                    <a:pt x="168" y="58"/>
                  </a:lnTo>
                  <a:lnTo>
                    <a:pt x="170" y="63"/>
                  </a:lnTo>
                  <a:lnTo>
                    <a:pt x="171" y="68"/>
                  </a:lnTo>
                  <a:lnTo>
                    <a:pt x="172" y="73"/>
                  </a:lnTo>
                  <a:lnTo>
                    <a:pt x="173" y="77"/>
                  </a:lnTo>
                  <a:lnTo>
                    <a:pt x="173" y="80"/>
                  </a:lnTo>
                  <a:lnTo>
                    <a:pt x="173" y="83"/>
                  </a:lnTo>
                  <a:lnTo>
                    <a:pt x="172" y="86"/>
                  </a:lnTo>
                  <a:lnTo>
                    <a:pt x="171" y="89"/>
                  </a:lnTo>
                  <a:lnTo>
                    <a:pt x="169" y="92"/>
                  </a:lnTo>
                  <a:lnTo>
                    <a:pt x="168" y="94"/>
                  </a:lnTo>
                  <a:lnTo>
                    <a:pt x="168" y="96"/>
                  </a:lnTo>
                  <a:lnTo>
                    <a:pt x="167" y="98"/>
                  </a:lnTo>
                  <a:lnTo>
                    <a:pt x="169" y="105"/>
                  </a:lnTo>
                  <a:lnTo>
                    <a:pt x="172" y="111"/>
                  </a:lnTo>
                  <a:lnTo>
                    <a:pt x="176" y="118"/>
                  </a:lnTo>
                  <a:lnTo>
                    <a:pt x="180" y="125"/>
                  </a:lnTo>
                  <a:lnTo>
                    <a:pt x="184" y="130"/>
                  </a:lnTo>
                  <a:lnTo>
                    <a:pt x="187" y="135"/>
                  </a:lnTo>
                  <a:lnTo>
                    <a:pt x="188" y="139"/>
                  </a:lnTo>
                  <a:lnTo>
                    <a:pt x="186" y="142"/>
                  </a:lnTo>
                  <a:lnTo>
                    <a:pt x="183" y="143"/>
                  </a:lnTo>
                  <a:lnTo>
                    <a:pt x="181" y="144"/>
                  </a:lnTo>
                  <a:lnTo>
                    <a:pt x="178" y="145"/>
                  </a:lnTo>
                  <a:lnTo>
                    <a:pt x="177" y="147"/>
                  </a:lnTo>
                  <a:lnTo>
                    <a:pt x="175" y="151"/>
                  </a:lnTo>
                  <a:lnTo>
                    <a:pt x="175" y="154"/>
                  </a:lnTo>
                  <a:lnTo>
                    <a:pt x="175" y="157"/>
                  </a:lnTo>
                  <a:lnTo>
                    <a:pt x="175" y="160"/>
                  </a:lnTo>
                  <a:lnTo>
                    <a:pt x="175" y="162"/>
                  </a:lnTo>
                  <a:lnTo>
                    <a:pt x="174" y="163"/>
                  </a:lnTo>
                  <a:lnTo>
                    <a:pt x="171" y="165"/>
                  </a:lnTo>
                  <a:lnTo>
                    <a:pt x="167" y="166"/>
                  </a:lnTo>
                  <a:lnTo>
                    <a:pt x="171" y="168"/>
                  </a:lnTo>
                  <a:lnTo>
                    <a:pt x="173" y="169"/>
                  </a:lnTo>
                  <a:lnTo>
                    <a:pt x="173" y="171"/>
                  </a:lnTo>
                  <a:lnTo>
                    <a:pt x="173" y="172"/>
                  </a:lnTo>
                  <a:lnTo>
                    <a:pt x="172" y="174"/>
                  </a:lnTo>
                  <a:lnTo>
                    <a:pt x="171" y="175"/>
                  </a:lnTo>
                  <a:lnTo>
                    <a:pt x="170" y="177"/>
                  </a:lnTo>
                  <a:lnTo>
                    <a:pt x="169" y="178"/>
                  </a:lnTo>
                  <a:lnTo>
                    <a:pt x="169" y="184"/>
                  </a:lnTo>
                  <a:lnTo>
                    <a:pt x="169" y="190"/>
                  </a:lnTo>
                  <a:lnTo>
                    <a:pt x="169" y="195"/>
                  </a:lnTo>
                  <a:lnTo>
                    <a:pt x="168" y="200"/>
                  </a:lnTo>
                  <a:lnTo>
                    <a:pt x="166" y="204"/>
                  </a:lnTo>
                  <a:lnTo>
                    <a:pt x="161" y="207"/>
                  </a:lnTo>
                  <a:lnTo>
                    <a:pt x="154" y="208"/>
                  </a:lnTo>
                  <a:lnTo>
                    <a:pt x="141" y="206"/>
                  </a:lnTo>
                  <a:lnTo>
                    <a:pt x="137" y="205"/>
                  </a:lnTo>
                  <a:lnTo>
                    <a:pt x="135" y="206"/>
                  </a:lnTo>
                  <a:lnTo>
                    <a:pt x="133" y="208"/>
                  </a:lnTo>
                  <a:lnTo>
                    <a:pt x="132" y="210"/>
                  </a:lnTo>
                  <a:lnTo>
                    <a:pt x="132" y="213"/>
                  </a:lnTo>
                  <a:lnTo>
                    <a:pt x="132" y="216"/>
                  </a:lnTo>
                  <a:lnTo>
                    <a:pt x="132" y="220"/>
                  </a:lnTo>
                  <a:lnTo>
                    <a:pt x="132" y="223"/>
                  </a:lnTo>
                  <a:lnTo>
                    <a:pt x="136" y="225"/>
                  </a:lnTo>
                  <a:lnTo>
                    <a:pt x="140" y="228"/>
                  </a:lnTo>
                  <a:lnTo>
                    <a:pt x="143" y="232"/>
                  </a:lnTo>
                  <a:lnTo>
                    <a:pt x="145" y="238"/>
                  </a:lnTo>
                  <a:lnTo>
                    <a:pt x="146" y="242"/>
                  </a:lnTo>
                  <a:lnTo>
                    <a:pt x="147" y="247"/>
                  </a:lnTo>
                  <a:lnTo>
                    <a:pt x="147" y="250"/>
                  </a:lnTo>
                  <a:lnTo>
                    <a:pt x="147" y="253"/>
                  </a:lnTo>
                  <a:lnTo>
                    <a:pt x="149" y="256"/>
                  </a:lnTo>
                  <a:lnTo>
                    <a:pt x="152" y="260"/>
                  </a:lnTo>
                  <a:lnTo>
                    <a:pt x="155" y="266"/>
                  </a:lnTo>
                  <a:lnTo>
                    <a:pt x="159" y="272"/>
                  </a:lnTo>
                  <a:lnTo>
                    <a:pt x="163" y="279"/>
                  </a:lnTo>
                  <a:lnTo>
                    <a:pt x="167" y="287"/>
                  </a:lnTo>
                  <a:lnTo>
                    <a:pt x="172" y="296"/>
                  </a:lnTo>
                  <a:lnTo>
                    <a:pt x="176" y="304"/>
                  </a:lnTo>
                  <a:lnTo>
                    <a:pt x="180" y="312"/>
                  </a:lnTo>
                  <a:lnTo>
                    <a:pt x="184" y="320"/>
                  </a:lnTo>
                  <a:lnTo>
                    <a:pt x="187" y="327"/>
                  </a:lnTo>
                  <a:lnTo>
                    <a:pt x="190" y="334"/>
                  </a:lnTo>
                  <a:lnTo>
                    <a:pt x="193" y="339"/>
                  </a:lnTo>
                  <a:lnTo>
                    <a:pt x="194" y="343"/>
                  </a:lnTo>
                  <a:lnTo>
                    <a:pt x="195" y="346"/>
                  </a:lnTo>
                  <a:lnTo>
                    <a:pt x="195" y="347"/>
                  </a:lnTo>
                  <a:lnTo>
                    <a:pt x="189" y="346"/>
                  </a:lnTo>
                  <a:lnTo>
                    <a:pt x="181" y="344"/>
                  </a:lnTo>
                  <a:lnTo>
                    <a:pt x="170" y="341"/>
                  </a:lnTo>
                  <a:lnTo>
                    <a:pt x="156" y="336"/>
                  </a:lnTo>
                  <a:lnTo>
                    <a:pt x="141" y="331"/>
                  </a:lnTo>
                  <a:lnTo>
                    <a:pt x="125" y="325"/>
                  </a:lnTo>
                  <a:lnTo>
                    <a:pt x="108" y="318"/>
                  </a:lnTo>
                  <a:lnTo>
                    <a:pt x="90" y="310"/>
                  </a:lnTo>
                  <a:lnTo>
                    <a:pt x="73" y="302"/>
                  </a:lnTo>
                  <a:lnTo>
                    <a:pt x="57" y="294"/>
                  </a:lnTo>
                  <a:lnTo>
                    <a:pt x="41" y="286"/>
                  </a:lnTo>
                  <a:lnTo>
                    <a:pt x="28" y="277"/>
                  </a:lnTo>
                  <a:lnTo>
                    <a:pt x="16" y="269"/>
                  </a:lnTo>
                  <a:lnTo>
                    <a:pt x="8" y="260"/>
                  </a:lnTo>
                  <a:lnTo>
                    <a:pt x="2" y="252"/>
                  </a:lnTo>
                  <a:lnTo>
                    <a:pt x="0" y="244"/>
                  </a:lnTo>
                  <a:lnTo>
                    <a:pt x="1" y="239"/>
                  </a:lnTo>
                  <a:lnTo>
                    <a:pt x="4" y="233"/>
                  </a:lnTo>
                  <a:lnTo>
                    <a:pt x="9" y="227"/>
                  </a:lnTo>
                  <a:lnTo>
                    <a:pt x="15" y="222"/>
                  </a:lnTo>
                  <a:lnTo>
                    <a:pt x="21" y="217"/>
                  </a:lnTo>
                  <a:lnTo>
                    <a:pt x="27" y="214"/>
                  </a:lnTo>
                  <a:lnTo>
                    <a:pt x="33" y="212"/>
                  </a:lnTo>
                  <a:lnTo>
                    <a:pt x="37" y="211"/>
                  </a:lnTo>
                  <a:lnTo>
                    <a:pt x="37" y="210"/>
                  </a:lnTo>
                  <a:lnTo>
                    <a:pt x="37" y="208"/>
                  </a:lnTo>
                  <a:lnTo>
                    <a:pt x="39" y="205"/>
                  </a:lnTo>
                  <a:lnTo>
                    <a:pt x="41" y="202"/>
                  </a:lnTo>
                  <a:lnTo>
                    <a:pt x="43" y="199"/>
                  </a:lnTo>
                  <a:lnTo>
                    <a:pt x="45" y="196"/>
                  </a:lnTo>
                  <a:lnTo>
                    <a:pt x="47" y="194"/>
                  </a:lnTo>
                  <a:lnTo>
                    <a:pt x="48" y="193"/>
                  </a:lnTo>
                  <a:lnTo>
                    <a:pt x="50" y="192"/>
                  </a:lnTo>
                  <a:lnTo>
                    <a:pt x="51" y="191"/>
                  </a:lnTo>
                  <a:lnTo>
                    <a:pt x="52" y="190"/>
                  </a:lnTo>
                  <a:lnTo>
                    <a:pt x="52" y="188"/>
                  </a:lnTo>
                  <a:lnTo>
                    <a:pt x="52" y="184"/>
                  </a:lnTo>
                  <a:lnTo>
                    <a:pt x="52" y="181"/>
                  </a:lnTo>
                  <a:lnTo>
                    <a:pt x="52" y="177"/>
                  </a:lnTo>
                  <a:lnTo>
                    <a:pt x="51" y="174"/>
                  </a:lnTo>
                  <a:lnTo>
                    <a:pt x="50" y="170"/>
                  </a:lnTo>
                  <a:lnTo>
                    <a:pt x="48" y="168"/>
                  </a:lnTo>
                  <a:lnTo>
                    <a:pt x="46" y="165"/>
                  </a:lnTo>
                  <a:lnTo>
                    <a:pt x="44" y="162"/>
                  </a:lnTo>
                  <a:lnTo>
                    <a:pt x="38" y="157"/>
                  </a:lnTo>
                  <a:lnTo>
                    <a:pt x="33" y="152"/>
                  </a:lnTo>
                  <a:lnTo>
                    <a:pt x="28" y="146"/>
                  </a:lnTo>
                  <a:lnTo>
                    <a:pt x="24" y="140"/>
                  </a:lnTo>
                  <a:lnTo>
                    <a:pt x="21" y="134"/>
                  </a:lnTo>
                  <a:lnTo>
                    <a:pt x="18" y="127"/>
                  </a:lnTo>
                  <a:lnTo>
                    <a:pt x="16" y="121"/>
                  </a:lnTo>
                  <a:lnTo>
                    <a:pt x="15" y="114"/>
                  </a:lnTo>
                  <a:lnTo>
                    <a:pt x="13" y="107"/>
                  </a:lnTo>
                  <a:lnTo>
                    <a:pt x="13" y="100"/>
                  </a:lnTo>
                  <a:lnTo>
                    <a:pt x="13" y="93"/>
                  </a:lnTo>
                  <a:lnTo>
                    <a:pt x="13" y="86"/>
                  </a:lnTo>
                  <a:lnTo>
                    <a:pt x="13" y="80"/>
                  </a:lnTo>
                  <a:lnTo>
                    <a:pt x="14" y="73"/>
                  </a:lnTo>
                  <a:lnTo>
                    <a:pt x="15" y="67"/>
                  </a:lnTo>
                  <a:lnTo>
                    <a:pt x="17" y="60"/>
                  </a:lnTo>
                  <a:lnTo>
                    <a:pt x="17" y="58"/>
                  </a:lnTo>
                  <a:lnTo>
                    <a:pt x="16" y="58"/>
                  </a:lnTo>
                  <a:lnTo>
                    <a:pt x="15" y="59"/>
                  </a:lnTo>
                  <a:lnTo>
                    <a:pt x="14" y="60"/>
                  </a:lnTo>
                  <a:lnTo>
                    <a:pt x="16" y="53"/>
                  </a:lnTo>
                  <a:lnTo>
                    <a:pt x="18" y="47"/>
                  </a:lnTo>
                  <a:lnTo>
                    <a:pt x="22" y="40"/>
                  </a:lnTo>
                  <a:lnTo>
                    <a:pt x="25" y="33"/>
                  </a:lnTo>
                  <a:lnTo>
                    <a:pt x="30" y="27"/>
                  </a:lnTo>
                  <a:lnTo>
                    <a:pt x="34" y="22"/>
                  </a:lnTo>
                  <a:lnTo>
                    <a:pt x="40" y="20"/>
                  </a:lnTo>
                  <a:lnTo>
                    <a:pt x="47" y="19"/>
                  </a:lnTo>
                  <a:lnTo>
                    <a:pt x="46" y="17"/>
                  </a:lnTo>
                  <a:lnTo>
                    <a:pt x="45" y="16"/>
                  </a:lnTo>
                  <a:lnTo>
                    <a:pt x="44" y="16"/>
                  </a:lnTo>
                  <a:lnTo>
                    <a:pt x="43" y="15"/>
                  </a:lnTo>
                </a:path>
              </a:pathLst>
            </a:custGeom>
            <a:solidFill>
              <a:srgbClr val="FFCCCC"/>
            </a:solidFill>
            <a:ln w="12700" cap="rnd">
              <a:solidFill>
                <a:srgbClr val="003399"/>
              </a:solidFill>
              <a:round/>
              <a:headEnd type="none" w="sm" len="sm"/>
              <a:tailEnd type="none" w="sm" len="sm"/>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p>
          </p:txBody>
        </p:sp>
        <p:sp>
          <p:nvSpPr>
            <p:cNvPr id="37972" name="Line 80"/>
            <p:cNvSpPr>
              <a:spLocks noChangeShapeType="1"/>
            </p:cNvSpPr>
            <p:nvPr/>
          </p:nvSpPr>
          <p:spPr bwMode="auto">
            <a:xfrm flipV="1">
              <a:off x="568" y="1584"/>
              <a:ext cx="680" cy="240"/>
            </a:xfrm>
            <a:prstGeom prst="line">
              <a:avLst/>
            </a:prstGeom>
            <a:noFill/>
            <a:ln w="12700">
              <a:solidFill>
                <a:srgbClr val="A5002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37973" name="Line 81"/>
            <p:cNvSpPr>
              <a:spLocks noChangeShapeType="1"/>
            </p:cNvSpPr>
            <p:nvPr/>
          </p:nvSpPr>
          <p:spPr bwMode="auto">
            <a:xfrm flipV="1">
              <a:off x="567" y="784"/>
              <a:ext cx="635" cy="310"/>
            </a:xfrm>
            <a:prstGeom prst="line">
              <a:avLst/>
            </a:prstGeom>
            <a:noFill/>
            <a:ln w="12700">
              <a:solidFill>
                <a:srgbClr val="A5002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37974" name="Line 82"/>
            <p:cNvSpPr>
              <a:spLocks noChangeShapeType="1"/>
            </p:cNvSpPr>
            <p:nvPr/>
          </p:nvSpPr>
          <p:spPr bwMode="auto">
            <a:xfrm>
              <a:off x="569" y="1825"/>
              <a:ext cx="391" cy="287"/>
            </a:xfrm>
            <a:prstGeom prst="line">
              <a:avLst/>
            </a:prstGeom>
            <a:noFill/>
            <a:ln w="12700">
              <a:solidFill>
                <a:srgbClr val="A5002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37975" name="Line 83"/>
            <p:cNvSpPr>
              <a:spLocks noChangeShapeType="1"/>
            </p:cNvSpPr>
            <p:nvPr/>
          </p:nvSpPr>
          <p:spPr bwMode="auto">
            <a:xfrm>
              <a:off x="569" y="1095"/>
              <a:ext cx="376" cy="217"/>
            </a:xfrm>
            <a:prstGeom prst="line">
              <a:avLst/>
            </a:prstGeom>
            <a:noFill/>
            <a:ln w="12700">
              <a:solidFill>
                <a:srgbClr val="A5002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37976" name="Rectangle 84"/>
            <p:cNvSpPr>
              <a:spLocks noChangeArrowheads="1"/>
            </p:cNvSpPr>
            <p:nvPr/>
          </p:nvSpPr>
          <p:spPr bwMode="auto">
            <a:xfrm>
              <a:off x="1471" y="2056"/>
              <a:ext cx="10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a:r>
                <a:rPr lang="en-US" altLang="ar-SY">
                  <a:solidFill>
                    <a:srgbClr val="000000"/>
                  </a:solidFill>
                  <a:cs typeface="Arabic Transparent" panose="020B0604020202020204" pitchFamily="34" charset="0"/>
                </a:rPr>
                <a:t> </a:t>
              </a:r>
            </a:p>
          </p:txBody>
        </p:sp>
      </p:grpSp>
      <p:sp>
        <p:nvSpPr>
          <p:cNvPr id="1006677" name="AutoShape 85"/>
          <p:cNvSpPr>
            <a:spLocks noChangeArrowheads="1"/>
          </p:cNvSpPr>
          <p:nvPr/>
        </p:nvSpPr>
        <p:spPr bwMode="auto">
          <a:xfrm>
            <a:off x="3733800" y="2057400"/>
            <a:ext cx="4953000" cy="7620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buClr>
                <a:schemeClr val="bg2"/>
              </a:buClr>
              <a:buSzPct val="70000"/>
              <a:buFont typeface="Wingdings" panose="05000000000000000000" pitchFamily="2" charset="2"/>
              <a:buNone/>
            </a:pPr>
            <a:r>
              <a:rPr lang="ar-SA" altLang="ar-SY" sz="2800" b="1">
                <a:solidFill>
                  <a:srgbClr val="990033"/>
                </a:solidFill>
              </a:rPr>
              <a:t>للرؤية الاستراتيجية أربعة عناصر :</a:t>
            </a:r>
          </a:p>
        </p:txBody>
      </p:sp>
    </p:spTree>
    <p:extLst>
      <p:ext uri="{BB962C8B-B14F-4D97-AF65-F5344CB8AC3E}">
        <p14:creationId xmlns:p14="http://schemas.microsoft.com/office/powerpoint/2010/main" val="1218024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6677"/>
                                        </p:tgtEl>
                                        <p:attrNameLst>
                                          <p:attrName>style.visibility</p:attrName>
                                        </p:attrNameLst>
                                      </p:cBhvr>
                                      <p:to>
                                        <p:strVal val="visible"/>
                                      </p:to>
                                    </p:set>
                                    <p:animEffect transition="in" filter="wipe(down)">
                                      <p:cBhvr>
                                        <p:cTn id="7" dur="500"/>
                                        <p:tgtEl>
                                          <p:spTgt spid="100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67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pPr>
              <a:defRPr/>
            </a:pPr>
            <a:r>
              <a:rPr lang="ar-SA"/>
              <a:t>التخطيط الاستراتيجي   د/عبدالله المفلح                                     جميع الحقوق محفوظة   2009</a:t>
            </a:r>
            <a:endParaRPr lang="en-US"/>
          </a:p>
        </p:txBody>
      </p:sp>
      <p:sp>
        <p:nvSpPr>
          <p:cNvPr id="9" name="Slide Number Placeholder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7C65F69-424A-44BB-AEC9-D458D7E3AA35}" type="slidenum">
              <a:rPr lang="ar-SA" altLang="ar-SY">
                <a:latin typeface="Arial" panose="020B0604020202020204" pitchFamily="34" charset="0"/>
                <a:cs typeface="Arial" panose="020B0604020202020204" pitchFamily="34" charset="0"/>
              </a:rPr>
              <a:pPr eaLnBrk="1" hangingPunct="1"/>
              <a:t>74</a:t>
            </a:fld>
            <a:endParaRPr lang="en-US" altLang="ar-SY">
              <a:latin typeface="Arial" panose="020B0604020202020204" pitchFamily="34" charset="0"/>
              <a:cs typeface="Arial" panose="020B0604020202020204" pitchFamily="34" charset="0"/>
            </a:endParaRPr>
          </a:p>
        </p:txBody>
      </p:sp>
      <p:sp>
        <p:nvSpPr>
          <p:cNvPr id="38916" name="Rectangle 9"/>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4000" dirty="0">
                <a:solidFill>
                  <a:schemeClr val="accent1"/>
                </a:solidFill>
                <a:latin typeface="Tahoma" panose="020B0604030504040204" pitchFamily="34" charset="0"/>
                <a:cs typeface="Tahoma" panose="020B0604030504040204" pitchFamily="34" charset="0"/>
              </a:rPr>
              <a:t>مفهوم الرؤية</a:t>
            </a:r>
            <a:endParaRPr lang="en-US" altLang="ar-SY" sz="4000" dirty="0">
              <a:solidFill>
                <a:schemeClr val="accent1"/>
              </a:solidFill>
              <a:latin typeface="Tahoma" panose="020B0604030504040204" pitchFamily="34" charset="0"/>
              <a:cs typeface="Tahoma" panose="020B0604030504040204" pitchFamily="34" charset="0"/>
            </a:endParaRPr>
          </a:p>
        </p:txBody>
      </p:sp>
      <p:sp>
        <p:nvSpPr>
          <p:cNvPr id="948234" name="AutoShape 10"/>
          <p:cNvSpPr>
            <a:spLocks noChangeArrowheads="1"/>
          </p:cNvSpPr>
          <p:nvPr/>
        </p:nvSpPr>
        <p:spPr bwMode="auto">
          <a:xfrm>
            <a:off x="304800" y="2438400"/>
            <a:ext cx="8610600" cy="533400"/>
          </a:xfrm>
          <a:prstGeom prst="roundRect">
            <a:avLst>
              <a:gd name="adj" fmla="val 16667"/>
            </a:avLst>
          </a:prstGeom>
          <a:solidFill>
            <a:schemeClr val="tx2"/>
          </a:solidFill>
          <a:ln w="9525">
            <a:solidFill>
              <a:schemeClr val="tx2"/>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ar-SY" sz="2800">
                <a:solidFill>
                  <a:schemeClr val="bg1"/>
                </a:solidFill>
              </a:rPr>
              <a:t>هي النموذج الذهني لحالة مستقبلية لعملية أو مجموعة أو منظمة ما. بناء عليها</a:t>
            </a:r>
            <a:endParaRPr lang="ar-SA" altLang="en-US" sz="2800">
              <a:solidFill>
                <a:schemeClr val="bg1"/>
              </a:solidFill>
            </a:endParaRPr>
          </a:p>
        </p:txBody>
      </p:sp>
      <p:sp>
        <p:nvSpPr>
          <p:cNvPr id="948235" name="Rectangle 11"/>
          <p:cNvSpPr>
            <a:spLocks noChangeArrowheads="1"/>
          </p:cNvSpPr>
          <p:nvPr/>
        </p:nvSpPr>
        <p:spPr bwMode="auto">
          <a:xfrm>
            <a:off x="304800" y="3276600"/>
            <a:ext cx="8610600" cy="3276600"/>
          </a:xfrm>
          <a:prstGeom prst="rect">
            <a:avLst/>
          </a:prstGeom>
          <a:solidFill>
            <a:srgbClr val="EE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2800">
                <a:solidFill>
                  <a:schemeClr val="folHlink"/>
                </a:solidFill>
                <a:cs typeface="Arial" panose="020B0604020202020204" pitchFamily="34" charset="0"/>
              </a:rPr>
              <a:t>تتعامل الرؤية مع عالم موجود في الخيال والتصور فقط مبني على التخمين والتوقع المعقول.</a:t>
            </a:r>
          </a:p>
          <a:p>
            <a:pPr eaLnBrk="1" hangingPunct="1">
              <a:spcBef>
                <a:spcPct val="20000"/>
              </a:spcBef>
              <a:buClr>
                <a:schemeClr val="bg2"/>
              </a:buClr>
              <a:buSzPct val="70000"/>
              <a:buFont typeface="Wingdings" panose="05000000000000000000" pitchFamily="2" charset="2"/>
              <a:buChar char="o"/>
            </a:pPr>
            <a:r>
              <a:rPr lang="ar-SA" altLang="ar-SY" sz="2800">
                <a:solidFill>
                  <a:schemeClr val="folHlink"/>
                </a:solidFill>
                <a:cs typeface="Arial" panose="020B0604020202020204" pitchFamily="34" charset="0"/>
              </a:rPr>
              <a:t>تتكون مما نرجو أن يكون فهي افتراضات معقولة بالنسبة للمستقبل الذي يتلون ويتأثر بأحكامنا الشخصية المتعلقة بما هو جدير أو ممكن.</a:t>
            </a:r>
          </a:p>
          <a:p>
            <a:pPr eaLnBrk="1" hangingPunct="1">
              <a:spcBef>
                <a:spcPct val="20000"/>
              </a:spcBef>
              <a:buClr>
                <a:schemeClr val="bg2"/>
              </a:buClr>
              <a:buSzPct val="70000"/>
              <a:buFont typeface="Wingdings" panose="05000000000000000000" pitchFamily="2" charset="2"/>
              <a:buChar char="o"/>
            </a:pPr>
            <a:r>
              <a:rPr lang="ar-SA" altLang="ar-SY" sz="2800">
                <a:solidFill>
                  <a:schemeClr val="folHlink"/>
                </a:solidFill>
                <a:cs typeface="Arial" panose="020B0604020202020204" pitchFamily="34" charset="0"/>
              </a:rPr>
              <a:t>تعكس الرؤية صورة خيالية للعالم الذي لا يمكن ملاحظته أو التحقق منه سابقاً والذي لا يمكن أن يصبح فعلياً حقيقة وواقعاً إلا بعد  الإيمان والاعتقاد بإمكانية تحقيقه.</a:t>
            </a:r>
          </a:p>
        </p:txBody>
      </p:sp>
      <p:sp>
        <p:nvSpPr>
          <p:cNvPr id="948236" name="AutoShape 12"/>
          <p:cNvSpPr>
            <a:spLocks noChangeArrowheads="1"/>
          </p:cNvSpPr>
          <p:nvPr/>
        </p:nvSpPr>
        <p:spPr bwMode="auto">
          <a:xfrm>
            <a:off x="6858000" y="1828800"/>
            <a:ext cx="2057400" cy="533400"/>
          </a:xfrm>
          <a:prstGeom prst="roundRect">
            <a:avLst>
              <a:gd name="adj" fmla="val 16667"/>
            </a:avLst>
          </a:prstGeom>
          <a:solidFill>
            <a:srgbClr val="EAE9B8"/>
          </a:solidFill>
          <a:ln w="9525">
            <a:solidFill>
              <a:schemeClr val="tx2"/>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3200" b="1">
                <a:solidFill>
                  <a:schemeClr val="tx2"/>
                </a:solidFill>
              </a:rPr>
              <a:t>مفهومها</a:t>
            </a:r>
          </a:p>
        </p:txBody>
      </p:sp>
    </p:spTree>
    <p:extLst>
      <p:ext uri="{BB962C8B-B14F-4D97-AF65-F5344CB8AC3E}">
        <p14:creationId xmlns:p14="http://schemas.microsoft.com/office/powerpoint/2010/main" val="3388585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8234"/>
                                        </p:tgtEl>
                                        <p:attrNameLst>
                                          <p:attrName>style.visibility</p:attrName>
                                        </p:attrNameLst>
                                      </p:cBhvr>
                                      <p:to>
                                        <p:strVal val="visible"/>
                                      </p:to>
                                    </p:set>
                                    <p:anim calcmode="lin" valueType="num">
                                      <p:cBhvr additive="base">
                                        <p:cTn id="7" dur="500" fill="hold"/>
                                        <p:tgtEl>
                                          <p:spTgt spid="948234"/>
                                        </p:tgtEl>
                                        <p:attrNameLst>
                                          <p:attrName>ppt_x</p:attrName>
                                        </p:attrNameLst>
                                      </p:cBhvr>
                                      <p:tavLst>
                                        <p:tav tm="0">
                                          <p:val>
                                            <p:strVal val="#ppt_x"/>
                                          </p:val>
                                        </p:tav>
                                        <p:tav tm="100000">
                                          <p:val>
                                            <p:strVal val="#ppt_x"/>
                                          </p:val>
                                        </p:tav>
                                      </p:tavLst>
                                    </p:anim>
                                    <p:anim calcmode="lin" valueType="num">
                                      <p:cBhvr additive="base">
                                        <p:cTn id="8" dur="500" fill="hold"/>
                                        <p:tgtEl>
                                          <p:spTgt spid="9482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2" presetClass="entr" presetSubtype="0" fill="hold" grpId="0" nodeType="afterEffect">
                                  <p:stCondLst>
                                    <p:cond delay="0"/>
                                  </p:stCondLst>
                                  <p:iterate type="wd">
                                    <p:tmPct val="10000"/>
                                  </p:iterate>
                                  <p:childTnLst>
                                    <p:set>
                                      <p:cBhvr>
                                        <p:cTn id="11" dur="1" fill="hold">
                                          <p:stCondLst>
                                            <p:cond delay="0"/>
                                          </p:stCondLst>
                                        </p:cTn>
                                        <p:tgtEl>
                                          <p:spTgt spid="948235">
                                            <p:bg/>
                                          </p:spTgt>
                                        </p:tgtEl>
                                        <p:attrNameLst>
                                          <p:attrName>style.visibility</p:attrName>
                                        </p:attrNameLst>
                                      </p:cBhvr>
                                      <p:to>
                                        <p:strVal val="visible"/>
                                      </p:to>
                                    </p:set>
                                    <p:animScale>
                                      <p:cBhvr>
                                        <p:cTn id="12" dur="1000" decel="50000" fill="hold">
                                          <p:stCondLst>
                                            <p:cond delay="0"/>
                                          </p:stCondLst>
                                        </p:cTn>
                                        <p:tgtEl>
                                          <p:spTgt spid="94823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48235">
                                            <p:bg/>
                                          </p:spTgt>
                                        </p:tgtEl>
                                        <p:attrNameLst>
                                          <p:attrName>ppt_x</p:attrName>
                                          <p:attrName>ppt_y</p:attrName>
                                        </p:attrNameLst>
                                      </p:cBhvr>
                                    </p:animMotion>
                                    <p:animEffect transition="in" filter="fade">
                                      <p:cBhvr>
                                        <p:cTn id="14" dur="1000"/>
                                        <p:tgtEl>
                                          <p:spTgt spid="948235">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iterate type="wd">
                                    <p:tmPct val="10000"/>
                                  </p:iterate>
                                  <p:childTnLst>
                                    <p:set>
                                      <p:cBhvr>
                                        <p:cTn id="18" dur="1" fill="hold">
                                          <p:stCondLst>
                                            <p:cond delay="0"/>
                                          </p:stCondLst>
                                        </p:cTn>
                                        <p:tgtEl>
                                          <p:spTgt spid="948235">
                                            <p:txEl>
                                              <p:pRg st="0" end="0"/>
                                            </p:txEl>
                                          </p:spTgt>
                                        </p:tgtEl>
                                        <p:attrNameLst>
                                          <p:attrName>style.visibility</p:attrName>
                                        </p:attrNameLst>
                                      </p:cBhvr>
                                      <p:to>
                                        <p:strVal val="visible"/>
                                      </p:to>
                                    </p:set>
                                    <p:animScale>
                                      <p:cBhvr>
                                        <p:cTn id="19" dur="1000" decel="50000" fill="hold">
                                          <p:stCondLst>
                                            <p:cond delay="0"/>
                                          </p:stCondLst>
                                        </p:cTn>
                                        <p:tgtEl>
                                          <p:spTgt spid="9482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48235">
                                            <p:txEl>
                                              <p:pRg st="0" end="0"/>
                                            </p:txEl>
                                          </p:spTgt>
                                        </p:tgtEl>
                                        <p:attrNameLst>
                                          <p:attrName>ppt_x</p:attrName>
                                          <p:attrName>ppt_y</p:attrName>
                                        </p:attrNameLst>
                                      </p:cBhvr>
                                    </p:animMotion>
                                    <p:animEffect transition="in" filter="fade">
                                      <p:cBhvr>
                                        <p:cTn id="21" dur="1000"/>
                                        <p:tgtEl>
                                          <p:spTgt spid="94823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grpId="0" nodeType="clickEffect">
                                  <p:stCondLst>
                                    <p:cond delay="0"/>
                                  </p:stCondLst>
                                  <p:iterate type="wd">
                                    <p:tmPct val="10000"/>
                                  </p:iterate>
                                  <p:childTnLst>
                                    <p:set>
                                      <p:cBhvr>
                                        <p:cTn id="25" dur="1" fill="hold">
                                          <p:stCondLst>
                                            <p:cond delay="0"/>
                                          </p:stCondLst>
                                        </p:cTn>
                                        <p:tgtEl>
                                          <p:spTgt spid="948235">
                                            <p:txEl>
                                              <p:pRg st="1" end="1"/>
                                            </p:txEl>
                                          </p:spTgt>
                                        </p:tgtEl>
                                        <p:attrNameLst>
                                          <p:attrName>style.visibility</p:attrName>
                                        </p:attrNameLst>
                                      </p:cBhvr>
                                      <p:to>
                                        <p:strVal val="visible"/>
                                      </p:to>
                                    </p:set>
                                    <p:animScale>
                                      <p:cBhvr>
                                        <p:cTn id="26" dur="1000" decel="50000" fill="hold">
                                          <p:stCondLst>
                                            <p:cond delay="0"/>
                                          </p:stCondLst>
                                        </p:cTn>
                                        <p:tgtEl>
                                          <p:spTgt spid="9482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48235">
                                            <p:txEl>
                                              <p:pRg st="1" end="1"/>
                                            </p:txEl>
                                          </p:spTgt>
                                        </p:tgtEl>
                                        <p:attrNameLst>
                                          <p:attrName>ppt_x</p:attrName>
                                          <p:attrName>ppt_y</p:attrName>
                                        </p:attrNameLst>
                                      </p:cBhvr>
                                    </p:animMotion>
                                    <p:animEffect transition="in" filter="fade">
                                      <p:cBhvr>
                                        <p:cTn id="28" dur="1000"/>
                                        <p:tgtEl>
                                          <p:spTgt spid="94823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grpId="0" nodeType="clickEffect">
                                  <p:stCondLst>
                                    <p:cond delay="0"/>
                                  </p:stCondLst>
                                  <p:iterate type="wd">
                                    <p:tmPct val="10000"/>
                                  </p:iterate>
                                  <p:childTnLst>
                                    <p:set>
                                      <p:cBhvr>
                                        <p:cTn id="32" dur="1" fill="hold">
                                          <p:stCondLst>
                                            <p:cond delay="0"/>
                                          </p:stCondLst>
                                        </p:cTn>
                                        <p:tgtEl>
                                          <p:spTgt spid="948235">
                                            <p:txEl>
                                              <p:pRg st="2" end="2"/>
                                            </p:txEl>
                                          </p:spTgt>
                                        </p:tgtEl>
                                        <p:attrNameLst>
                                          <p:attrName>style.visibility</p:attrName>
                                        </p:attrNameLst>
                                      </p:cBhvr>
                                      <p:to>
                                        <p:strVal val="visible"/>
                                      </p:to>
                                    </p:set>
                                    <p:animScale>
                                      <p:cBhvr>
                                        <p:cTn id="33" dur="1000" decel="50000" fill="hold">
                                          <p:stCondLst>
                                            <p:cond delay="0"/>
                                          </p:stCondLst>
                                        </p:cTn>
                                        <p:tgtEl>
                                          <p:spTgt spid="9482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48235">
                                            <p:txEl>
                                              <p:pRg st="2" end="2"/>
                                            </p:txEl>
                                          </p:spTgt>
                                        </p:tgtEl>
                                        <p:attrNameLst>
                                          <p:attrName>ppt_x</p:attrName>
                                          <p:attrName>ppt_y</p:attrName>
                                        </p:attrNameLst>
                                      </p:cBhvr>
                                    </p:animMotion>
                                    <p:animEffect transition="in" filter="fade">
                                      <p:cBhvr>
                                        <p:cTn id="35" dur="1000"/>
                                        <p:tgtEl>
                                          <p:spTgt spid="948235">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48236"/>
                                        </p:tgtEl>
                                        <p:attrNameLst>
                                          <p:attrName>style.visibility</p:attrName>
                                        </p:attrNameLst>
                                      </p:cBhvr>
                                      <p:to>
                                        <p:strVal val="visible"/>
                                      </p:to>
                                    </p:set>
                                    <p:anim calcmode="lin" valueType="num">
                                      <p:cBhvr additive="base">
                                        <p:cTn id="40" dur="500" fill="hold"/>
                                        <p:tgtEl>
                                          <p:spTgt spid="948236"/>
                                        </p:tgtEl>
                                        <p:attrNameLst>
                                          <p:attrName>ppt_x</p:attrName>
                                        </p:attrNameLst>
                                      </p:cBhvr>
                                      <p:tavLst>
                                        <p:tav tm="0">
                                          <p:val>
                                            <p:strVal val="#ppt_x"/>
                                          </p:val>
                                        </p:tav>
                                        <p:tav tm="100000">
                                          <p:val>
                                            <p:strVal val="#ppt_x"/>
                                          </p:val>
                                        </p:tav>
                                      </p:tavLst>
                                    </p:anim>
                                    <p:anim calcmode="lin" valueType="num">
                                      <p:cBhvr additive="base">
                                        <p:cTn id="41" dur="500" fill="hold"/>
                                        <p:tgtEl>
                                          <p:spTgt spid="948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4" grpId="0" animBg="1"/>
      <p:bldP spid="948235" grpId="0" build="p" animBg="1"/>
      <p:bldP spid="94823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ar-SA"/>
              <a:t>التخطيط الاستراتيجي   د/عبدالله المفلح                                     جميع الحقوق محفوظة   2009</a:t>
            </a:r>
            <a:endParaRPr lang="en-US"/>
          </a:p>
        </p:txBody>
      </p:sp>
      <p:sp>
        <p:nvSpPr>
          <p:cNvPr id="7" name="Slide Number Placeholder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FAC45591-4723-4E10-9874-18103125353E}" type="slidenum">
              <a:rPr lang="ar-SA" altLang="ar-SY">
                <a:latin typeface="Arial" panose="020B0604020202020204" pitchFamily="34" charset="0"/>
                <a:cs typeface="Arial" panose="020B0604020202020204" pitchFamily="34" charset="0"/>
              </a:rPr>
              <a:pPr eaLnBrk="1" hangingPunct="1"/>
              <a:t>75</a:t>
            </a:fld>
            <a:endParaRPr lang="en-US" altLang="ar-SY">
              <a:latin typeface="Arial" panose="020B0604020202020204" pitchFamily="34" charset="0"/>
              <a:cs typeface="Arial" panose="020B0604020202020204" pitchFamily="34" charset="0"/>
            </a:endParaRPr>
          </a:p>
        </p:txBody>
      </p:sp>
      <p:sp>
        <p:nvSpPr>
          <p:cNvPr id="39940"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4000" dirty="0">
                <a:solidFill>
                  <a:schemeClr val="accent1"/>
                </a:solidFill>
                <a:latin typeface="Tahoma" panose="020B0604030504040204" pitchFamily="34" charset="0"/>
                <a:cs typeface="Tahoma" panose="020B0604030504040204" pitchFamily="34" charset="0"/>
              </a:rPr>
              <a:t>مفهوم الرؤية</a:t>
            </a:r>
            <a:endParaRPr lang="en-US" altLang="ar-SY" sz="4000" dirty="0">
              <a:solidFill>
                <a:schemeClr val="accent1"/>
              </a:solidFill>
              <a:latin typeface="Tahoma" panose="020B0604030504040204" pitchFamily="34" charset="0"/>
              <a:cs typeface="Tahoma" panose="020B0604030504040204" pitchFamily="34" charset="0"/>
            </a:endParaRPr>
          </a:p>
        </p:txBody>
      </p:sp>
      <p:sp>
        <p:nvSpPr>
          <p:cNvPr id="989188" name="Rectangle 4"/>
          <p:cNvSpPr>
            <a:spLocks noChangeArrowheads="1"/>
          </p:cNvSpPr>
          <p:nvPr/>
        </p:nvSpPr>
        <p:spPr bwMode="auto">
          <a:xfrm>
            <a:off x="304800" y="1905000"/>
            <a:ext cx="8610600" cy="4648200"/>
          </a:xfrm>
          <a:prstGeom prst="rect">
            <a:avLst/>
          </a:prstGeom>
          <a:solidFill>
            <a:srgbClr val="EE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3200">
                <a:solidFill>
                  <a:schemeClr val="folHlink"/>
                </a:solidFill>
                <a:cs typeface="Arial" panose="020B0604020202020204" pitchFamily="34" charset="0"/>
              </a:rPr>
              <a:t>تقوم الرؤية غالباً برفض الوضع الحاضر لاقتراح وجهة نظر مختلفة بالنسبة لكيفية ملاءمة المنظمة مع بيئتها المحيطة. </a:t>
            </a:r>
          </a:p>
          <a:p>
            <a:pPr eaLnBrk="1" hangingPunct="1">
              <a:spcBef>
                <a:spcPct val="20000"/>
              </a:spcBef>
              <a:buClr>
                <a:schemeClr val="bg2"/>
              </a:buClr>
              <a:buSzPct val="70000"/>
              <a:buFont typeface="Wingdings" panose="05000000000000000000" pitchFamily="2" charset="2"/>
              <a:buChar char="o"/>
            </a:pPr>
            <a:r>
              <a:rPr lang="ar-SA" altLang="ar-SY" sz="3200">
                <a:solidFill>
                  <a:schemeClr val="folHlink"/>
                </a:solidFill>
                <a:cs typeface="Arial" panose="020B0604020202020204" pitchFamily="34" charset="0"/>
              </a:rPr>
              <a:t>تُظهر الصورة التنفيذية المتخيلة لبيئة مستقبلية ما لتمثل ما يفضله الشخص بشأن كيفية ملاءمة وتكييف المنظمة مع البيئة.</a:t>
            </a:r>
          </a:p>
          <a:p>
            <a:pPr eaLnBrk="1" hangingPunct="1">
              <a:spcBef>
                <a:spcPct val="20000"/>
              </a:spcBef>
              <a:buClr>
                <a:schemeClr val="bg2"/>
              </a:buClr>
              <a:buSzPct val="70000"/>
              <a:buFont typeface="Wingdings" panose="05000000000000000000" pitchFamily="2" charset="2"/>
              <a:buChar char="o"/>
            </a:pPr>
            <a:r>
              <a:rPr lang="ar-SA" altLang="ar-SY" sz="3200">
                <a:solidFill>
                  <a:schemeClr val="folHlink"/>
                </a:solidFill>
                <a:cs typeface="Arial" panose="020B0604020202020204" pitchFamily="34" charset="0"/>
              </a:rPr>
              <a:t>تعكس الرؤية عامة مدة زمنية أطول من الاستراتيجية وتحدد الزمن في إطار يمتد ما بين 3- 20 سنة. </a:t>
            </a:r>
          </a:p>
          <a:p>
            <a:pPr eaLnBrk="1" hangingPunct="1">
              <a:spcBef>
                <a:spcPct val="20000"/>
              </a:spcBef>
              <a:buClr>
                <a:schemeClr val="bg2"/>
              </a:buClr>
              <a:buSzPct val="70000"/>
              <a:buFont typeface="Wingdings" panose="05000000000000000000" pitchFamily="2" charset="2"/>
              <a:buChar char="o"/>
            </a:pPr>
            <a:r>
              <a:rPr lang="ar-SA" altLang="ar-SY" sz="3200">
                <a:solidFill>
                  <a:schemeClr val="folHlink"/>
                </a:solidFill>
                <a:cs typeface="Arial" panose="020B0604020202020204" pitchFamily="34" charset="0"/>
              </a:rPr>
              <a:t>تستخدم الرؤية غالباً للمباشرة في إحداث تغييرات في بيئة المنظمة وثقافتها </a:t>
            </a:r>
          </a:p>
        </p:txBody>
      </p:sp>
    </p:spTree>
    <p:extLst>
      <p:ext uri="{BB962C8B-B14F-4D97-AF65-F5344CB8AC3E}">
        <p14:creationId xmlns:p14="http://schemas.microsoft.com/office/powerpoint/2010/main" val="12411435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iterate type="wd">
                                    <p:tmPct val="10000"/>
                                  </p:iterate>
                                  <p:childTnLst>
                                    <p:set>
                                      <p:cBhvr>
                                        <p:cTn id="6" dur="1" fill="hold">
                                          <p:stCondLst>
                                            <p:cond delay="0"/>
                                          </p:stCondLst>
                                        </p:cTn>
                                        <p:tgtEl>
                                          <p:spTgt spid="989188">
                                            <p:bg/>
                                          </p:spTgt>
                                        </p:tgtEl>
                                        <p:attrNameLst>
                                          <p:attrName>style.visibility</p:attrName>
                                        </p:attrNameLst>
                                      </p:cBhvr>
                                      <p:to>
                                        <p:strVal val="visible"/>
                                      </p:to>
                                    </p:set>
                                    <p:animScale>
                                      <p:cBhvr>
                                        <p:cTn id="7" dur="1000" decel="50000" fill="hold">
                                          <p:stCondLst>
                                            <p:cond delay="0"/>
                                          </p:stCondLst>
                                        </p:cTn>
                                        <p:tgtEl>
                                          <p:spTgt spid="98918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89188">
                                            <p:bg/>
                                          </p:spTgt>
                                        </p:tgtEl>
                                        <p:attrNameLst>
                                          <p:attrName>ppt_x</p:attrName>
                                          <p:attrName>ppt_y</p:attrName>
                                        </p:attrNameLst>
                                      </p:cBhvr>
                                    </p:animMotion>
                                    <p:animEffect transition="in" filter="fade">
                                      <p:cBhvr>
                                        <p:cTn id="9" dur="1000"/>
                                        <p:tgtEl>
                                          <p:spTgt spid="989188">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989188">
                                            <p:txEl>
                                              <p:pRg st="0" end="0"/>
                                            </p:txEl>
                                          </p:spTgt>
                                        </p:tgtEl>
                                        <p:attrNameLst>
                                          <p:attrName>style.visibility</p:attrName>
                                        </p:attrNameLst>
                                      </p:cBhvr>
                                      <p:to>
                                        <p:strVal val="visible"/>
                                      </p:to>
                                    </p:set>
                                    <p:animScale>
                                      <p:cBhvr>
                                        <p:cTn id="14" dur="1000" decel="50000" fill="hold">
                                          <p:stCondLst>
                                            <p:cond delay="0"/>
                                          </p:stCondLst>
                                        </p:cTn>
                                        <p:tgtEl>
                                          <p:spTgt spid="98918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89188">
                                            <p:txEl>
                                              <p:pRg st="0" end="0"/>
                                            </p:txEl>
                                          </p:spTgt>
                                        </p:tgtEl>
                                        <p:attrNameLst>
                                          <p:attrName>ppt_x</p:attrName>
                                          <p:attrName>ppt_y</p:attrName>
                                        </p:attrNameLst>
                                      </p:cBhvr>
                                    </p:animMotion>
                                    <p:animEffect transition="in" filter="fade">
                                      <p:cBhvr>
                                        <p:cTn id="16" dur="1000"/>
                                        <p:tgtEl>
                                          <p:spTgt spid="989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8"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a:xfrm>
            <a:off x="3124200" y="6418617"/>
            <a:ext cx="2895600" cy="365125"/>
          </a:xfrm>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13"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A99D8B8C-F90A-42B7-AFFF-1873A8D2F343}" type="slidenum">
              <a:rPr lang="ar-SA" altLang="ar-SY">
                <a:latin typeface="Arial" panose="020B0604020202020204" pitchFamily="34" charset="0"/>
                <a:cs typeface="Arial" panose="020B0604020202020204" pitchFamily="34" charset="0"/>
              </a:rPr>
              <a:pPr eaLnBrk="1" hangingPunct="1"/>
              <a:t>76</a:t>
            </a:fld>
            <a:endParaRPr lang="en-US" altLang="ar-SY">
              <a:latin typeface="Arial" panose="020B0604020202020204" pitchFamily="34" charset="0"/>
              <a:cs typeface="Arial" panose="020B0604020202020204" pitchFamily="34" charset="0"/>
            </a:endParaRPr>
          </a:p>
        </p:txBody>
      </p:sp>
      <p:sp>
        <p:nvSpPr>
          <p:cNvPr id="40964" name="Rectangle 2"/>
          <p:cNvSpPr>
            <a:spLocks noGrp="1" noChangeArrowheads="1"/>
          </p:cNvSpPr>
          <p:nvPr>
            <p:ph type="title"/>
          </p:nvPr>
        </p:nvSpPr>
        <p:spPr>
          <a:xfrm>
            <a:off x="457200" y="685800"/>
            <a:ext cx="8229600" cy="838200"/>
          </a:xfrm>
        </p:spPr>
        <p:txBody>
          <a:bodyP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سمات الرؤية الفعالة</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986115" name="AutoShape 3"/>
          <p:cNvSpPr>
            <a:spLocks noChangeArrowheads="1"/>
          </p:cNvSpPr>
          <p:nvPr/>
        </p:nvSpPr>
        <p:spPr bwMode="auto">
          <a:xfrm>
            <a:off x="1524000" y="1905000"/>
            <a:ext cx="63246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en-US" sz="2800" b="1" dirty="0">
                <a:solidFill>
                  <a:schemeClr val="accent1"/>
                </a:solidFill>
              </a:rPr>
              <a:t>تعكس نوايا استراتيجية: (إلى أين .. وليس كيف؟)</a:t>
            </a:r>
          </a:p>
        </p:txBody>
      </p:sp>
      <p:sp>
        <p:nvSpPr>
          <p:cNvPr id="986118" name="AutoShape 6"/>
          <p:cNvSpPr>
            <a:spLocks noChangeArrowheads="1"/>
          </p:cNvSpPr>
          <p:nvPr/>
        </p:nvSpPr>
        <p:spPr bwMode="auto">
          <a:xfrm>
            <a:off x="1524000" y="2590800"/>
            <a:ext cx="6324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90000"/>
              </a:lnSpc>
              <a:spcBef>
                <a:spcPct val="45000"/>
              </a:spcBef>
              <a:buClr>
                <a:schemeClr val="bg2"/>
              </a:buClr>
              <a:buSzPct val="70000"/>
              <a:buFont typeface="Wingdings" panose="05000000000000000000" pitchFamily="2" charset="2"/>
              <a:buNone/>
            </a:pPr>
            <a:r>
              <a:rPr lang="ar-SA" altLang="en-US" sz="2800" b="1" dirty="0">
                <a:solidFill>
                  <a:schemeClr val="accent1"/>
                </a:solidFill>
              </a:rPr>
              <a:t>تركز على العملاء وأصحاب المصالح</a:t>
            </a:r>
          </a:p>
        </p:txBody>
      </p:sp>
      <p:sp>
        <p:nvSpPr>
          <p:cNvPr id="986119" name="AutoShape 7"/>
          <p:cNvSpPr>
            <a:spLocks noChangeArrowheads="1"/>
          </p:cNvSpPr>
          <p:nvPr/>
        </p:nvSpPr>
        <p:spPr bwMode="auto">
          <a:xfrm>
            <a:off x="1524000" y="3200400"/>
            <a:ext cx="63246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45000"/>
              </a:spcBef>
              <a:buClr>
                <a:schemeClr val="bg2"/>
              </a:buClr>
              <a:buSzPct val="70000"/>
              <a:buFont typeface="Wingdings" panose="05000000000000000000" pitchFamily="2" charset="2"/>
              <a:buNone/>
            </a:pPr>
            <a:r>
              <a:rPr lang="ar-SA" altLang="en-US" sz="2800" b="1" dirty="0">
                <a:solidFill>
                  <a:schemeClr val="accent1"/>
                </a:solidFill>
              </a:rPr>
              <a:t>أصيلة وفريدة وتميز المؤسسة عن قريناتها</a:t>
            </a:r>
            <a:endParaRPr lang="ar-SA" altLang="ar-SA" sz="2800" b="1" dirty="0">
              <a:solidFill>
                <a:schemeClr val="accent1"/>
              </a:solidFill>
            </a:endParaRPr>
          </a:p>
        </p:txBody>
      </p:sp>
      <p:sp>
        <p:nvSpPr>
          <p:cNvPr id="986122" name="AutoShape 10"/>
          <p:cNvSpPr>
            <a:spLocks noChangeArrowheads="1"/>
          </p:cNvSpPr>
          <p:nvPr/>
        </p:nvSpPr>
        <p:spPr bwMode="auto">
          <a:xfrm>
            <a:off x="1524000" y="3886200"/>
            <a:ext cx="6324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45000"/>
              </a:spcBef>
              <a:buClr>
                <a:schemeClr val="bg2"/>
              </a:buClr>
              <a:buSzPct val="70000"/>
              <a:buFont typeface="Wingdings" panose="05000000000000000000" pitchFamily="2" charset="2"/>
              <a:buNone/>
            </a:pPr>
            <a:r>
              <a:rPr lang="ar-SA" altLang="en-US" sz="2800" b="1" dirty="0">
                <a:solidFill>
                  <a:schemeClr val="accent1"/>
                </a:solidFill>
              </a:rPr>
              <a:t>   تشكل تحديا وتعطي إحساساَ بالمصير الواحد	</a:t>
            </a:r>
            <a:endParaRPr lang="ar-SA" altLang="ar-SA" sz="2800" b="1" dirty="0">
              <a:solidFill>
                <a:schemeClr val="accent1"/>
              </a:solidFill>
            </a:endParaRPr>
          </a:p>
        </p:txBody>
      </p:sp>
      <p:sp>
        <p:nvSpPr>
          <p:cNvPr id="986125" name="AutoShape 13"/>
          <p:cNvSpPr>
            <a:spLocks noChangeArrowheads="1"/>
          </p:cNvSpPr>
          <p:nvPr/>
        </p:nvSpPr>
        <p:spPr bwMode="auto">
          <a:xfrm>
            <a:off x="1524000" y="4495800"/>
            <a:ext cx="6324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2800" b="1" dirty="0">
                <a:solidFill>
                  <a:schemeClr val="accent1"/>
                </a:solidFill>
              </a:rPr>
              <a:t>قفزة إلى الأمام ومن الحاضر إلى المستقبل</a:t>
            </a:r>
          </a:p>
        </p:txBody>
      </p:sp>
      <p:sp>
        <p:nvSpPr>
          <p:cNvPr id="986126" name="AutoShape 14"/>
          <p:cNvSpPr>
            <a:spLocks noChangeArrowheads="1"/>
          </p:cNvSpPr>
          <p:nvPr/>
        </p:nvSpPr>
        <p:spPr bwMode="auto">
          <a:xfrm>
            <a:off x="1524000" y="5181600"/>
            <a:ext cx="6324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257300" indent="-3429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rgbClr val="003399"/>
              </a:buClr>
              <a:buSzPct val="65000"/>
              <a:buFont typeface="Wingdings" panose="05000000000000000000" pitchFamily="2" charset="2"/>
              <a:buNone/>
            </a:pPr>
            <a:r>
              <a:rPr lang="ar-SA" altLang="en-US" sz="2800" b="1" dirty="0">
                <a:solidFill>
                  <a:schemeClr val="accent1"/>
                </a:solidFill>
              </a:rPr>
              <a:t>لها منظور مستقبلي بعيد المدى (طموحه)</a:t>
            </a:r>
            <a:endParaRPr lang="ar-SA" altLang="ar-SY" sz="2800" b="1" dirty="0">
              <a:solidFill>
                <a:schemeClr val="accent1"/>
              </a:solidFill>
            </a:endParaRPr>
          </a:p>
        </p:txBody>
      </p:sp>
      <p:sp>
        <p:nvSpPr>
          <p:cNvPr id="986127" name="AutoShape 15"/>
          <p:cNvSpPr>
            <a:spLocks noChangeArrowheads="1"/>
          </p:cNvSpPr>
          <p:nvPr/>
        </p:nvSpPr>
        <p:spPr bwMode="auto">
          <a:xfrm>
            <a:off x="1524000" y="5867400"/>
            <a:ext cx="6324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45000"/>
              </a:spcBef>
              <a:buClr>
                <a:schemeClr val="bg2"/>
              </a:buClr>
              <a:buSzPct val="70000"/>
              <a:buFont typeface="Wingdings" panose="05000000000000000000" pitchFamily="2" charset="2"/>
              <a:buNone/>
            </a:pPr>
            <a:r>
              <a:rPr lang="ar-SA" altLang="en-US" sz="2800" b="1" dirty="0">
                <a:solidFill>
                  <a:schemeClr val="accent1"/>
                </a:solidFill>
              </a:rPr>
              <a:t>تنطوي على مغامرة من أجل الإبداع</a:t>
            </a:r>
          </a:p>
        </p:txBody>
      </p:sp>
    </p:spTree>
    <p:extLst>
      <p:ext uri="{BB962C8B-B14F-4D97-AF65-F5344CB8AC3E}">
        <p14:creationId xmlns:p14="http://schemas.microsoft.com/office/powerpoint/2010/main" val="127854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6115"/>
                                        </p:tgtEl>
                                        <p:attrNameLst>
                                          <p:attrName>style.visibility</p:attrName>
                                        </p:attrNameLst>
                                      </p:cBhvr>
                                      <p:to>
                                        <p:strVal val="visible"/>
                                      </p:to>
                                    </p:set>
                                    <p:anim calcmode="lin" valueType="num">
                                      <p:cBhvr additive="base">
                                        <p:cTn id="7" dur="500" fill="hold"/>
                                        <p:tgtEl>
                                          <p:spTgt spid="986115"/>
                                        </p:tgtEl>
                                        <p:attrNameLst>
                                          <p:attrName>ppt_x</p:attrName>
                                        </p:attrNameLst>
                                      </p:cBhvr>
                                      <p:tavLst>
                                        <p:tav tm="0">
                                          <p:val>
                                            <p:strVal val="#ppt_x"/>
                                          </p:val>
                                        </p:tav>
                                        <p:tav tm="100000">
                                          <p:val>
                                            <p:strVal val="#ppt_x"/>
                                          </p:val>
                                        </p:tav>
                                      </p:tavLst>
                                    </p:anim>
                                    <p:anim calcmode="lin" valueType="num">
                                      <p:cBhvr additive="base">
                                        <p:cTn id="8" dur="500" fill="hold"/>
                                        <p:tgtEl>
                                          <p:spTgt spid="9861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6118"/>
                                        </p:tgtEl>
                                        <p:attrNameLst>
                                          <p:attrName>style.visibility</p:attrName>
                                        </p:attrNameLst>
                                      </p:cBhvr>
                                      <p:to>
                                        <p:strVal val="visible"/>
                                      </p:to>
                                    </p:set>
                                    <p:anim calcmode="lin" valueType="num">
                                      <p:cBhvr additive="base">
                                        <p:cTn id="13" dur="500" fill="hold"/>
                                        <p:tgtEl>
                                          <p:spTgt spid="986118"/>
                                        </p:tgtEl>
                                        <p:attrNameLst>
                                          <p:attrName>ppt_x</p:attrName>
                                        </p:attrNameLst>
                                      </p:cBhvr>
                                      <p:tavLst>
                                        <p:tav tm="0">
                                          <p:val>
                                            <p:strVal val="#ppt_x"/>
                                          </p:val>
                                        </p:tav>
                                        <p:tav tm="100000">
                                          <p:val>
                                            <p:strVal val="#ppt_x"/>
                                          </p:val>
                                        </p:tav>
                                      </p:tavLst>
                                    </p:anim>
                                    <p:anim calcmode="lin" valueType="num">
                                      <p:cBhvr additive="base">
                                        <p:cTn id="14" dur="500" fill="hold"/>
                                        <p:tgtEl>
                                          <p:spTgt spid="9861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6119"/>
                                        </p:tgtEl>
                                        <p:attrNameLst>
                                          <p:attrName>style.visibility</p:attrName>
                                        </p:attrNameLst>
                                      </p:cBhvr>
                                      <p:to>
                                        <p:strVal val="visible"/>
                                      </p:to>
                                    </p:set>
                                    <p:anim calcmode="lin" valueType="num">
                                      <p:cBhvr additive="base">
                                        <p:cTn id="19" dur="500" fill="hold"/>
                                        <p:tgtEl>
                                          <p:spTgt spid="986119"/>
                                        </p:tgtEl>
                                        <p:attrNameLst>
                                          <p:attrName>ppt_x</p:attrName>
                                        </p:attrNameLst>
                                      </p:cBhvr>
                                      <p:tavLst>
                                        <p:tav tm="0">
                                          <p:val>
                                            <p:strVal val="#ppt_x"/>
                                          </p:val>
                                        </p:tav>
                                        <p:tav tm="100000">
                                          <p:val>
                                            <p:strVal val="#ppt_x"/>
                                          </p:val>
                                        </p:tav>
                                      </p:tavLst>
                                    </p:anim>
                                    <p:anim calcmode="lin" valueType="num">
                                      <p:cBhvr additive="base">
                                        <p:cTn id="20" dur="500" fill="hold"/>
                                        <p:tgtEl>
                                          <p:spTgt spid="9861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6122"/>
                                        </p:tgtEl>
                                        <p:attrNameLst>
                                          <p:attrName>style.visibility</p:attrName>
                                        </p:attrNameLst>
                                      </p:cBhvr>
                                      <p:to>
                                        <p:strVal val="visible"/>
                                      </p:to>
                                    </p:set>
                                    <p:anim calcmode="lin" valueType="num">
                                      <p:cBhvr additive="base">
                                        <p:cTn id="25" dur="500" fill="hold"/>
                                        <p:tgtEl>
                                          <p:spTgt spid="986122"/>
                                        </p:tgtEl>
                                        <p:attrNameLst>
                                          <p:attrName>ppt_x</p:attrName>
                                        </p:attrNameLst>
                                      </p:cBhvr>
                                      <p:tavLst>
                                        <p:tav tm="0">
                                          <p:val>
                                            <p:strVal val="#ppt_x"/>
                                          </p:val>
                                        </p:tav>
                                        <p:tav tm="100000">
                                          <p:val>
                                            <p:strVal val="#ppt_x"/>
                                          </p:val>
                                        </p:tav>
                                      </p:tavLst>
                                    </p:anim>
                                    <p:anim calcmode="lin" valueType="num">
                                      <p:cBhvr additive="base">
                                        <p:cTn id="26" dur="500" fill="hold"/>
                                        <p:tgtEl>
                                          <p:spTgt spid="9861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6125"/>
                                        </p:tgtEl>
                                        <p:attrNameLst>
                                          <p:attrName>style.visibility</p:attrName>
                                        </p:attrNameLst>
                                      </p:cBhvr>
                                      <p:to>
                                        <p:strVal val="visible"/>
                                      </p:to>
                                    </p:set>
                                    <p:anim calcmode="lin" valueType="num">
                                      <p:cBhvr additive="base">
                                        <p:cTn id="31" dur="500" fill="hold"/>
                                        <p:tgtEl>
                                          <p:spTgt spid="986125"/>
                                        </p:tgtEl>
                                        <p:attrNameLst>
                                          <p:attrName>ppt_x</p:attrName>
                                        </p:attrNameLst>
                                      </p:cBhvr>
                                      <p:tavLst>
                                        <p:tav tm="0">
                                          <p:val>
                                            <p:strVal val="#ppt_x"/>
                                          </p:val>
                                        </p:tav>
                                        <p:tav tm="100000">
                                          <p:val>
                                            <p:strVal val="#ppt_x"/>
                                          </p:val>
                                        </p:tav>
                                      </p:tavLst>
                                    </p:anim>
                                    <p:anim calcmode="lin" valueType="num">
                                      <p:cBhvr additive="base">
                                        <p:cTn id="32" dur="500" fill="hold"/>
                                        <p:tgtEl>
                                          <p:spTgt spid="9861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6126"/>
                                        </p:tgtEl>
                                        <p:attrNameLst>
                                          <p:attrName>style.visibility</p:attrName>
                                        </p:attrNameLst>
                                      </p:cBhvr>
                                      <p:to>
                                        <p:strVal val="visible"/>
                                      </p:to>
                                    </p:set>
                                    <p:anim calcmode="lin" valueType="num">
                                      <p:cBhvr additive="base">
                                        <p:cTn id="37" dur="500" fill="hold"/>
                                        <p:tgtEl>
                                          <p:spTgt spid="986126"/>
                                        </p:tgtEl>
                                        <p:attrNameLst>
                                          <p:attrName>ppt_x</p:attrName>
                                        </p:attrNameLst>
                                      </p:cBhvr>
                                      <p:tavLst>
                                        <p:tav tm="0">
                                          <p:val>
                                            <p:strVal val="#ppt_x"/>
                                          </p:val>
                                        </p:tav>
                                        <p:tav tm="100000">
                                          <p:val>
                                            <p:strVal val="#ppt_x"/>
                                          </p:val>
                                        </p:tav>
                                      </p:tavLst>
                                    </p:anim>
                                    <p:anim calcmode="lin" valueType="num">
                                      <p:cBhvr additive="base">
                                        <p:cTn id="38" dur="500" fill="hold"/>
                                        <p:tgtEl>
                                          <p:spTgt spid="98612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6127"/>
                                        </p:tgtEl>
                                        <p:attrNameLst>
                                          <p:attrName>style.visibility</p:attrName>
                                        </p:attrNameLst>
                                      </p:cBhvr>
                                      <p:to>
                                        <p:strVal val="visible"/>
                                      </p:to>
                                    </p:set>
                                    <p:anim calcmode="lin" valueType="num">
                                      <p:cBhvr additive="base">
                                        <p:cTn id="43" dur="500" fill="hold"/>
                                        <p:tgtEl>
                                          <p:spTgt spid="986127"/>
                                        </p:tgtEl>
                                        <p:attrNameLst>
                                          <p:attrName>ppt_x</p:attrName>
                                        </p:attrNameLst>
                                      </p:cBhvr>
                                      <p:tavLst>
                                        <p:tav tm="0">
                                          <p:val>
                                            <p:strVal val="#ppt_x"/>
                                          </p:val>
                                        </p:tav>
                                        <p:tav tm="100000">
                                          <p:val>
                                            <p:strVal val="#ppt_x"/>
                                          </p:val>
                                        </p:tav>
                                      </p:tavLst>
                                    </p:anim>
                                    <p:anim calcmode="lin" valueType="num">
                                      <p:cBhvr additive="base">
                                        <p:cTn id="44" dur="500" fill="hold"/>
                                        <p:tgtEl>
                                          <p:spTgt spid="986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5" grpId="0" animBg="1"/>
      <p:bldP spid="986118" grpId="0" animBg="1"/>
      <p:bldP spid="986119" grpId="0" animBg="1"/>
      <p:bldP spid="986122" grpId="0" animBg="1"/>
      <p:bldP spid="986125" grpId="0" animBg="1"/>
      <p:bldP spid="986126" grpId="0" animBg="1"/>
      <p:bldP spid="9861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rtl="0">
              <a:defRPr/>
            </a:pPr>
            <a:r>
              <a:rPr lang="ar-SY" dirty="0">
                <a:solidFill>
                  <a:schemeClr val="accent1"/>
                </a:solidFill>
                <a:latin typeface="Arial" pitchFamily="34" charset="0"/>
              </a:rPr>
              <a:t>المهندس خالد ياسين الشيخ</a:t>
            </a:r>
            <a:endParaRPr lang="en-US" dirty="0">
              <a:solidFill>
                <a:schemeClr val="accent1"/>
              </a:solidFill>
              <a:latin typeface="Arial" pitchFamily="34" charset="0"/>
            </a:endParaRPr>
          </a:p>
        </p:txBody>
      </p:sp>
      <p:sp>
        <p:nvSpPr>
          <p:cNvPr id="14"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57FB8662-0112-4241-84A6-5EED58781DC5}" type="slidenum">
              <a:rPr lang="ar-SA" altLang="ar-SY">
                <a:solidFill>
                  <a:schemeClr val="accent1"/>
                </a:solidFill>
                <a:latin typeface="Arial" panose="020B0604020202020204" pitchFamily="34" charset="0"/>
                <a:cs typeface="Arial" panose="020B0604020202020204" pitchFamily="34" charset="0"/>
              </a:rPr>
              <a:pPr eaLnBrk="1" hangingPunct="1"/>
              <a:t>77</a:t>
            </a:fld>
            <a:endParaRPr lang="en-US" altLang="ar-SY">
              <a:solidFill>
                <a:schemeClr val="accent1"/>
              </a:solidFill>
              <a:latin typeface="Arial" panose="020B0604020202020204" pitchFamily="34" charset="0"/>
              <a:cs typeface="Arial" panose="020B0604020202020204" pitchFamily="34" charset="0"/>
            </a:endParaRPr>
          </a:p>
        </p:txBody>
      </p:sp>
      <p:sp>
        <p:nvSpPr>
          <p:cNvPr id="987139" name="AutoShape 3"/>
          <p:cNvSpPr>
            <a:spLocks noChangeArrowheads="1"/>
          </p:cNvSpPr>
          <p:nvPr/>
        </p:nvSpPr>
        <p:spPr bwMode="auto">
          <a:xfrm>
            <a:off x="6172200" y="2286000"/>
            <a:ext cx="26670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2800" b="1" dirty="0">
                <a:solidFill>
                  <a:schemeClr val="accent1"/>
                </a:solidFill>
              </a:rPr>
              <a:t>الواقعية والمصداقية</a:t>
            </a:r>
          </a:p>
        </p:txBody>
      </p:sp>
      <p:sp>
        <p:nvSpPr>
          <p:cNvPr id="987141" name="AutoShape 5"/>
          <p:cNvSpPr>
            <a:spLocks noChangeArrowheads="1"/>
          </p:cNvSpPr>
          <p:nvPr/>
        </p:nvSpPr>
        <p:spPr bwMode="auto">
          <a:xfrm>
            <a:off x="6172200" y="3657600"/>
            <a:ext cx="26670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en-US" sz="2800" b="1">
                <a:solidFill>
                  <a:schemeClr val="accent1"/>
                </a:solidFill>
              </a:rPr>
              <a:t>سهلة الفهم</a:t>
            </a:r>
            <a:endParaRPr lang="en-US" altLang="ar-SY" sz="2800" b="1">
              <a:solidFill>
                <a:schemeClr val="accent1"/>
              </a:solidFill>
            </a:endParaRPr>
          </a:p>
        </p:txBody>
      </p:sp>
      <p:sp>
        <p:nvSpPr>
          <p:cNvPr id="987143" name="AutoShape 7"/>
          <p:cNvSpPr>
            <a:spLocks noChangeArrowheads="1"/>
          </p:cNvSpPr>
          <p:nvPr/>
        </p:nvSpPr>
        <p:spPr bwMode="auto">
          <a:xfrm>
            <a:off x="6172200" y="4343400"/>
            <a:ext cx="26670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2800" b="1">
                <a:solidFill>
                  <a:schemeClr val="accent1"/>
                </a:solidFill>
              </a:rPr>
              <a:t>تنافسية</a:t>
            </a:r>
          </a:p>
        </p:txBody>
      </p:sp>
      <p:sp>
        <p:nvSpPr>
          <p:cNvPr id="987144" name="AutoShape 8"/>
          <p:cNvSpPr>
            <a:spLocks noChangeArrowheads="1"/>
          </p:cNvSpPr>
          <p:nvPr/>
        </p:nvSpPr>
        <p:spPr bwMode="auto">
          <a:xfrm>
            <a:off x="6172200" y="2971800"/>
            <a:ext cx="26670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buClr>
                <a:schemeClr val="bg2"/>
              </a:buClr>
              <a:buSzPct val="70000"/>
              <a:buFont typeface="Wingdings" panose="05000000000000000000" pitchFamily="2" charset="2"/>
              <a:buNone/>
            </a:pPr>
            <a:r>
              <a:rPr lang="ar-SA" altLang="en-US" sz="2800" b="1" dirty="0">
                <a:solidFill>
                  <a:schemeClr val="accent1"/>
                </a:solidFill>
              </a:rPr>
              <a:t>الاستجابة للتغيير</a:t>
            </a:r>
            <a:r>
              <a:rPr lang="ar-SA" altLang="en-US" sz="2800" dirty="0">
                <a:solidFill>
                  <a:schemeClr val="accent1"/>
                </a:solidFill>
              </a:rPr>
              <a:t> </a:t>
            </a:r>
          </a:p>
        </p:txBody>
      </p:sp>
      <p:sp>
        <p:nvSpPr>
          <p:cNvPr id="987145" name="AutoShape 9"/>
          <p:cNvSpPr>
            <a:spLocks noChangeArrowheads="1"/>
          </p:cNvSpPr>
          <p:nvPr/>
        </p:nvSpPr>
        <p:spPr bwMode="auto">
          <a:xfrm>
            <a:off x="457200" y="2286000"/>
            <a:ext cx="5562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2800" b="1" dirty="0">
                <a:solidFill>
                  <a:schemeClr val="accent1"/>
                </a:solidFill>
              </a:rPr>
              <a:t>ملهمة لقارئها ومحفزة ورافعة للمعنويات</a:t>
            </a:r>
          </a:p>
        </p:txBody>
      </p:sp>
      <p:sp>
        <p:nvSpPr>
          <p:cNvPr id="987146" name="AutoShape 10"/>
          <p:cNvSpPr>
            <a:spLocks noChangeArrowheads="1"/>
          </p:cNvSpPr>
          <p:nvPr/>
        </p:nvSpPr>
        <p:spPr bwMode="auto">
          <a:xfrm>
            <a:off x="457200" y="2971800"/>
            <a:ext cx="5562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en-US" sz="2800" b="1">
                <a:solidFill>
                  <a:schemeClr val="accent1"/>
                </a:solidFill>
              </a:rPr>
              <a:t>موحدة للأطراف المعنية بها</a:t>
            </a:r>
            <a:endParaRPr lang="en-US" altLang="ar-SY" sz="2800" b="1">
              <a:solidFill>
                <a:schemeClr val="accent1"/>
              </a:solidFill>
            </a:endParaRPr>
          </a:p>
        </p:txBody>
      </p:sp>
      <p:sp>
        <p:nvSpPr>
          <p:cNvPr id="987147" name="AutoShape 11"/>
          <p:cNvSpPr>
            <a:spLocks noChangeArrowheads="1"/>
          </p:cNvSpPr>
          <p:nvPr/>
        </p:nvSpPr>
        <p:spPr bwMode="auto">
          <a:xfrm>
            <a:off x="457200" y="3657600"/>
            <a:ext cx="5562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buClr>
                <a:schemeClr val="bg2"/>
              </a:buClr>
              <a:buSzPct val="70000"/>
              <a:buFont typeface="Wingdings" panose="05000000000000000000" pitchFamily="2" charset="2"/>
              <a:buNone/>
            </a:pPr>
            <a:r>
              <a:rPr lang="ar-SA" altLang="en-US" sz="2800" b="1">
                <a:solidFill>
                  <a:schemeClr val="accent1"/>
                </a:solidFill>
              </a:rPr>
              <a:t>مشتركة وتشكل حلقة رابطة</a:t>
            </a:r>
            <a:endParaRPr lang="ar-SA" altLang="ar-SA" sz="2800" b="1">
              <a:solidFill>
                <a:schemeClr val="accent1"/>
              </a:solidFill>
            </a:endParaRPr>
          </a:p>
        </p:txBody>
      </p:sp>
      <p:sp>
        <p:nvSpPr>
          <p:cNvPr id="987148" name="AutoShape 12"/>
          <p:cNvSpPr>
            <a:spLocks noChangeArrowheads="1"/>
          </p:cNvSpPr>
          <p:nvPr/>
        </p:nvSpPr>
        <p:spPr bwMode="auto">
          <a:xfrm>
            <a:off x="457200" y="4343400"/>
            <a:ext cx="5562600" cy="5334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45000"/>
              </a:spcBef>
              <a:buClr>
                <a:schemeClr val="bg2"/>
              </a:buClr>
              <a:buSzPct val="70000"/>
              <a:buFont typeface="Wingdings" panose="05000000000000000000" pitchFamily="2" charset="2"/>
              <a:buNone/>
            </a:pPr>
            <a:r>
              <a:rPr lang="ar-SA" altLang="en-US" sz="2800" b="1">
                <a:solidFill>
                  <a:schemeClr val="accent1"/>
                </a:solidFill>
              </a:rPr>
              <a:t>متناغمة مع قيم المنظمة</a:t>
            </a:r>
          </a:p>
        </p:txBody>
      </p:sp>
      <p:sp>
        <p:nvSpPr>
          <p:cNvPr id="41996" name="Rectangle 14"/>
          <p:cNvSpPr>
            <a:spLocks noGrp="1" noChangeArrowheads="1"/>
          </p:cNvSpPr>
          <p:nvPr>
            <p:ph type="title"/>
          </p:nvPr>
        </p:nvSpPr>
        <p:spPr>
          <a:xfrm>
            <a:off x="457200" y="685800"/>
            <a:ext cx="8229600" cy="838200"/>
          </a:xfrm>
          <a:noFill/>
        </p:spPr>
        <p:txBody>
          <a:bodyPr/>
          <a:lstStyle/>
          <a:p>
            <a:pPr algn="ctr" eaLnBrk="1" hangingPunct="1"/>
            <a:r>
              <a:rPr lang="ar-SA" altLang="ar-SY" sz="4000" smtClean="0">
                <a:solidFill>
                  <a:schemeClr val="accent1"/>
                </a:solidFill>
                <a:latin typeface="Tahoma" panose="020B0604030504040204" pitchFamily="34" charset="0"/>
                <a:cs typeface="Tahoma" panose="020B0604030504040204" pitchFamily="34" charset="0"/>
              </a:rPr>
              <a:t>سمات الرؤية الفعالة</a:t>
            </a:r>
            <a:endParaRPr lang="en-US" altLang="ar-SY" sz="4000" smtClean="0">
              <a:solidFill>
                <a:schemeClr val="accent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8049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7139"/>
                                        </p:tgtEl>
                                        <p:attrNameLst>
                                          <p:attrName>style.visibility</p:attrName>
                                        </p:attrNameLst>
                                      </p:cBhvr>
                                      <p:to>
                                        <p:strVal val="visible"/>
                                      </p:to>
                                    </p:set>
                                    <p:anim calcmode="lin" valueType="num">
                                      <p:cBhvr additive="base">
                                        <p:cTn id="7" dur="500" fill="hold"/>
                                        <p:tgtEl>
                                          <p:spTgt spid="987139"/>
                                        </p:tgtEl>
                                        <p:attrNameLst>
                                          <p:attrName>ppt_x</p:attrName>
                                        </p:attrNameLst>
                                      </p:cBhvr>
                                      <p:tavLst>
                                        <p:tav tm="0">
                                          <p:val>
                                            <p:strVal val="#ppt_x"/>
                                          </p:val>
                                        </p:tav>
                                        <p:tav tm="100000">
                                          <p:val>
                                            <p:strVal val="#ppt_x"/>
                                          </p:val>
                                        </p:tav>
                                      </p:tavLst>
                                    </p:anim>
                                    <p:anim calcmode="lin" valueType="num">
                                      <p:cBhvr additive="base">
                                        <p:cTn id="8" dur="500" fill="hold"/>
                                        <p:tgtEl>
                                          <p:spTgt spid="9871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7141"/>
                                        </p:tgtEl>
                                        <p:attrNameLst>
                                          <p:attrName>style.visibility</p:attrName>
                                        </p:attrNameLst>
                                      </p:cBhvr>
                                      <p:to>
                                        <p:strVal val="visible"/>
                                      </p:to>
                                    </p:set>
                                    <p:anim calcmode="lin" valueType="num">
                                      <p:cBhvr additive="base">
                                        <p:cTn id="13" dur="500" fill="hold"/>
                                        <p:tgtEl>
                                          <p:spTgt spid="987141"/>
                                        </p:tgtEl>
                                        <p:attrNameLst>
                                          <p:attrName>ppt_x</p:attrName>
                                        </p:attrNameLst>
                                      </p:cBhvr>
                                      <p:tavLst>
                                        <p:tav tm="0">
                                          <p:val>
                                            <p:strVal val="#ppt_x"/>
                                          </p:val>
                                        </p:tav>
                                        <p:tav tm="100000">
                                          <p:val>
                                            <p:strVal val="#ppt_x"/>
                                          </p:val>
                                        </p:tav>
                                      </p:tavLst>
                                    </p:anim>
                                    <p:anim calcmode="lin" valueType="num">
                                      <p:cBhvr additive="base">
                                        <p:cTn id="14" dur="500" fill="hold"/>
                                        <p:tgtEl>
                                          <p:spTgt spid="9871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7143"/>
                                        </p:tgtEl>
                                        <p:attrNameLst>
                                          <p:attrName>style.visibility</p:attrName>
                                        </p:attrNameLst>
                                      </p:cBhvr>
                                      <p:to>
                                        <p:strVal val="visible"/>
                                      </p:to>
                                    </p:set>
                                    <p:anim calcmode="lin" valueType="num">
                                      <p:cBhvr additive="base">
                                        <p:cTn id="19" dur="500" fill="hold"/>
                                        <p:tgtEl>
                                          <p:spTgt spid="987143"/>
                                        </p:tgtEl>
                                        <p:attrNameLst>
                                          <p:attrName>ppt_x</p:attrName>
                                        </p:attrNameLst>
                                      </p:cBhvr>
                                      <p:tavLst>
                                        <p:tav tm="0">
                                          <p:val>
                                            <p:strVal val="#ppt_x"/>
                                          </p:val>
                                        </p:tav>
                                        <p:tav tm="100000">
                                          <p:val>
                                            <p:strVal val="#ppt_x"/>
                                          </p:val>
                                        </p:tav>
                                      </p:tavLst>
                                    </p:anim>
                                    <p:anim calcmode="lin" valueType="num">
                                      <p:cBhvr additive="base">
                                        <p:cTn id="20" dur="500" fill="hold"/>
                                        <p:tgtEl>
                                          <p:spTgt spid="9871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7144"/>
                                        </p:tgtEl>
                                        <p:attrNameLst>
                                          <p:attrName>style.visibility</p:attrName>
                                        </p:attrNameLst>
                                      </p:cBhvr>
                                      <p:to>
                                        <p:strVal val="visible"/>
                                      </p:to>
                                    </p:set>
                                    <p:anim calcmode="lin" valueType="num">
                                      <p:cBhvr additive="base">
                                        <p:cTn id="25" dur="500" fill="hold"/>
                                        <p:tgtEl>
                                          <p:spTgt spid="987144"/>
                                        </p:tgtEl>
                                        <p:attrNameLst>
                                          <p:attrName>ppt_x</p:attrName>
                                        </p:attrNameLst>
                                      </p:cBhvr>
                                      <p:tavLst>
                                        <p:tav tm="0">
                                          <p:val>
                                            <p:strVal val="#ppt_x"/>
                                          </p:val>
                                        </p:tav>
                                        <p:tav tm="100000">
                                          <p:val>
                                            <p:strVal val="#ppt_x"/>
                                          </p:val>
                                        </p:tav>
                                      </p:tavLst>
                                    </p:anim>
                                    <p:anim calcmode="lin" valueType="num">
                                      <p:cBhvr additive="base">
                                        <p:cTn id="26" dur="500" fill="hold"/>
                                        <p:tgtEl>
                                          <p:spTgt spid="98714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7145"/>
                                        </p:tgtEl>
                                        <p:attrNameLst>
                                          <p:attrName>style.visibility</p:attrName>
                                        </p:attrNameLst>
                                      </p:cBhvr>
                                      <p:to>
                                        <p:strVal val="visible"/>
                                      </p:to>
                                    </p:set>
                                    <p:anim calcmode="lin" valueType="num">
                                      <p:cBhvr additive="base">
                                        <p:cTn id="31" dur="500" fill="hold"/>
                                        <p:tgtEl>
                                          <p:spTgt spid="987145"/>
                                        </p:tgtEl>
                                        <p:attrNameLst>
                                          <p:attrName>ppt_x</p:attrName>
                                        </p:attrNameLst>
                                      </p:cBhvr>
                                      <p:tavLst>
                                        <p:tav tm="0">
                                          <p:val>
                                            <p:strVal val="#ppt_x"/>
                                          </p:val>
                                        </p:tav>
                                        <p:tav tm="100000">
                                          <p:val>
                                            <p:strVal val="#ppt_x"/>
                                          </p:val>
                                        </p:tav>
                                      </p:tavLst>
                                    </p:anim>
                                    <p:anim calcmode="lin" valueType="num">
                                      <p:cBhvr additive="base">
                                        <p:cTn id="32" dur="500" fill="hold"/>
                                        <p:tgtEl>
                                          <p:spTgt spid="98714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7146"/>
                                        </p:tgtEl>
                                        <p:attrNameLst>
                                          <p:attrName>style.visibility</p:attrName>
                                        </p:attrNameLst>
                                      </p:cBhvr>
                                      <p:to>
                                        <p:strVal val="visible"/>
                                      </p:to>
                                    </p:set>
                                    <p:anim calcmode="lin" valueType="num">
                                      <p:cBhvr additive="base">
                                        <p:cTn id="37" dur="500" fill="hold"/>
                                        <p:tgtEl>
                                          <p:spTgt spid="987146"/>
                                        </p:tgtEl>
                                        <p:attrNameLst>
                                          <p:attrName>ppt_x</p:attrName>
                                        </p:attrNameLst>
                                      </p:cBhvr>
                                      <p:tavLst>
                                        <p:tav tm="0">
                                          <p:val>
                                            <p:strVal val="#ppt_x"/>
                                          </p:val>
                                        </p:tav>
                                        <p:tav tm="100000">
                                          <p:val>
                                            <p:strVal val="#ppt_x"/>
                                          </p:val>
                                        </p:tav>
                                      </p:tavLst>
                                    </p:anim>
                                    <p:anim calcmode="lin" valueType="num">
                                      <p:cBhvr additive="base">
                                        <p:cTn id="38" dur="500" fill="hold"/>
                                        <p:tgtEl>
                                          <p:spTgt spid="98714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7147"/>
                                        </p:tgtEl>
                                        <p:attrNameLst>
                                          <p:attrName>style.visibility</p:attrName>
                                        </p:attrNameLst>
                                      </p:cBhvr>
                                      <p:to>
                                        <p:strVal val="visible"/>
                                      </p:to>
                                    </p:set>
                                    <p:anim calcmode="lin" valueType="num">
                                      <p:cBhvr additive="base">
                                        <p:cTn id="43" dur="500" fill="hold"/>
                                        <p:tgtEl>
                                          <p:spTgt spid="987147"/>
                                        </p:tgtEl>
                                        <p:attrNameLst>
                                          <p:attrName>ppt_x</p:attrName>
                                        </p:attrNameLst>
                                      </p:cBhvr>
                                      <p:tavLst>
                                        <p:tav tm="0">
                                          <p:val>
                                            <p:strVal val="#ppt_x"/>
                                          </p:val>
                                        </p:tav>
                                        <p:tav tm="100000">
                                          <p:val>
                                            <p:strVal val="#ppt_x"/>
                                          </p:val>
                                        </p:tav>
                                      </p:tavLst>
                                    </p:anim>
                                    <p:anim calcmode="lin" valueType="num">
                                      <p:cBhvr additive="base">
                                        <p:cTn id="44" dur="500" fill="hold"/>
                                        <p:tgtEl>
                                          <p:spTgt spid="98714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87148"/>
                                        </p:tgtEl>
                                        <p:attrNameLst>
                                          <p:attrName>style.visibility</p:attrName>
                                        </p:attrNameLst>
                                      </p:cBhvr>
                                      <p:to>
                                        <p:strVal val="visible"/>
                                      </p:to>
                                    </p:set>
                                    <p:anim calcmode="lin" valueType="num">
                                      <p:cBhvr additive="base">
                                        <p:cTn id="49" dur="500" fill="hold"/>
                                        <p:tgtEl>
                                          <p:spTgt spid="987148"/>
                                        </p:tgtEl>
                                        <p:attrNameLst>
                                          <p:attrName>ppt_x</p:attrName>
                                        </p:attrNameLst>
                                      </p:cBhvr>
                                      <p:tavLst>
                                        <p:tav tm="0">
                                          <p:val>
                                            <p:strVal val="#ppt_x"/>
                                          </p:val>
                                        </p:tav>
                                        <p:tav tm="100000">
                                          <p:val>
                                            <p:strVal val="#ppt_x"/>
                                          </p:val>
                                        </p:tav>
                                      </p:tavLst>
                                    </p:anim>
                                    <p:anim calcmode="lin" valueType="num">
                                      <p:cBhvr additive="base">
                                        <p:cTn id="50" dur="500" fill="hold"/>
                                        <p:tgtEl>
                                          <p:spTgt spid="987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animBg="1"/>
      <p:bldP spid="987141" grpId="0" animBg="1"/>
      <p:bldP spid="987143" grpId="0" animBg="1"/>
      <p:bldP spid="987144" grpId="0" animBg="1"/>
      <p:bldP spid="987145" grpId="0" animBg="1"/>
      <p:bldP spid="987146" grpId="0" animBg="1"/>
      <p:bldP spid="987147" grpId="0" animBg="1"/>
      <p:bldP spid="98714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lgn="ctr" rtl="0">
              <a:defRPr/>
            </a:pPr>
            <a:r>
              <a:rPr lang="ar-SY" dirty="0">
                <a:solidFill>
                  <a:schemeClr val="accent1"/>
                </a:solidFill>
                <a:latin typeface="Arial" pitchFamily="34" charset="0"/>
              </a:rPr>
              <a:t>المهندس خالد ياسين الشيخ</a:t>
            </a:r>
            <a:endParaRPr lang="en-US" dirty="0">
              <a:solidFill>
                <a:schemeClr val="accent1"/>
              </a:solidFill>
              <a:latin typeface="Arial" pitchFamily="34" charset="0"/>
            </a:endParaRPr>
          </a:p>
        </p:txBody>
      </p:sp>
      <p:sp>
        <p:nvSpPr>
          <p:cNvPr id="1008642" name="Rectangle 2"/>
          <p:cNvSpPr>
            <a:spLocks noChangeArrowheads="1"/>
          </p:cNvSpPr>
          <p:nvPr/>
        </p:nvSpPr>
        <p:spPr bwMode="auto">
          <a:xfrm>
            <a:off x="3505200" y="2667000"/>
            <a:ext cx="5257800" cy="762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60400" indent="-6604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3600" b="1">
                <a:solidFill>
                  <a:schemeClr val="accent1"/>
                </a:solidFill>
                <a:latin typeface="Simplified Arabic" panose="02020603050405020304" pitchFamily="18" charset="-78"/>
                <a:cs typeface="Simplified Arabic" panose="02020603050405020304" pitchFamily="18" charset="-78"/>
              </a:rPr>
              <a:t>رابعاً- </a:t>
            </a:r>
            <a:r>
              <a:rPr lang="ar-SA" altLang="en-US" sz="3600" b="1">
                <a:solidFill>
                  <a:schemeClr val="accent1"/>
                </a:solidFill>
                <a:cs typeface="Simplified Arabic" panose="02020603050405020304" pitchFamily="18" charset="-78"/>
              </a:rPr>
              <a:t>القيم الداخلية والخارجية</a:t>
            </a:r>
            <a:endParaRPr lang="ar-SA" altLang="ar-SA" sz="3600" b="1">
              <a:solidFill>
                <a:schemeClr val="accent1"/>
              </a:solidFill>
              <a:cs typeface="Simplified Arabic" panose="02020603050405020304" pitchFamily="18" charset="-78"/>
            </a:endParaRPr>
          </a:p>
        </p:txBody>
      </p:sp>
      <p:sp>
        <p:nvSpPr>
          <p:cNvPr id="1008643" name="Rectangle 3"/>
          <p:cNvSpPr>
            <a:spLocks noChangeArrowheads="1"/>
          </p:cNvSpPr>
          <p:nvPr/>
        </p:nvSpPr>
        <p:spPr bwMode="auto">
          <a:xfrm>
            <a:off x="1447800" y="4038600"/>
            <a:ext cx="647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20000"/>
              </a:lnSpc>
              <a:spcBef>
                <a:spcPct val="20000"/>
              </a:spcBef>
              <a:buClr>
                <a:schemeClr val="bg2"/>
              </a:buClr>
              <a:buSzPct val="70000"/>
              <a:buFont typeface="Monotype Sorts" pitchFamily="2" charset="2"/>
              <a:buNone/>
            </a:pPr>
            <a:r>
              <a:rPr lang="ar-SA" altLang="en-US" sz="3600" b="1">
                <a:solidFill>
                  <a:schemeClr val="accent1"/>
                </a:solidFill>
                <a:cs typeface="Simplified Arabic" panose="02020603050405020304" pitchFamily="18" charset="-78"/>
              </a:rPr>
              <a:t>التي يتوجب على العاملين في المنظمة فهمها وتحويلها إلى أفعال وسلوكيات.</a:t>
            </a:r>
            <a:endParaRPr lang="ar-SA" altLang="ar-SA" sz="3600" b="1">
              <a:solidFill>
                <a:schemeClr val="accent1"/>
              </a:solidFill>
              <a:cs typeface="Simplified Arabic" panose="02020603050405020304" pitchFamily="18" charset="-78"/>
            </a:endParaRPr>
          </a:p>
        </p:txBody>
      </p:sp>
      <p:sp>
        <p:nvSpPr>
          <p:cNvPr id="43013" name="Rectangle 4"/>
          <p:cNvSpPr>
            <a:spLocks noChangeArrowheads="1"/>
          </p:cNvSpPr>
          <p:nvPr/>
        </p:nvSpPr>
        <p:spPr bwMode="auto">
          <a:xfrm>
            <a:off x="2514600" y="838200"/>
            <a:ext cx="440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ar-SA" altLang="en-US" sz="4000">
                <a:solidFill>
                  <a:schemeClr val="accent1"/>
                </a:solidFill>
                <a:latin typeface="Tahoma" panose="020B0604030504040204" pitchFamily="34" charset="0"/>
                <a:cs typeface="Tahoma" panose="020B0604030504040204" pitchFamily="34" charset="0"/>
              </a:rPr>
              <a:t>عناصر صياغة الهوية </a:t>
            </a:r>
            <a:endParaRPr lang="en-US" altLang="ar-SY" sz="4000">
              <a:solidFill>
                <a:schemeClr val="accent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74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8642"/>
                                        </p:tgtEl>
                                        <p:attrNameLst>
                                          <p:attrName>style.visibility</p:attrName>
                                        </p:attrNameLst>
                                      </p:cBhvr>
                                      <p:to>
                                        <p:strVal val="visible"/>
                                      </p:to>
                                    </p:set>
                                    <p:anim calcmode="lin" valueType="num">
                                      <p:cBhvr>
                                        <p:cTn id="7" dur="500" fill="hold"/>
                                        <p:tgtEl>
                                          <p:spTgt spid="1008642"/>
                                        </p:tgtEl>
                                        <p:attrNameLst>
                                          <p:attrName>ppt_w</p:attrName>
                                        </p:attrNameLst>
                                      </p:cBhvr>
                                      <p:tavLst>
                                        <p:tav tm="0">
                                          <p:val>
                                            <p:fltVal val="0"/>
                                          </p:val>
                                        </p:tav>
                                        <p:tav tm="100000">
                                          <p:val>
                                            <p:strVal val="#ppt_w"/>
                                          </p:val>
                                        </p:tav>
                                      </p:tavLst>
                                    </p:anim>
                                    <p:anim calcmode="lin" valueType="num">
                                      <p:cBhvr>
                                        <p:cTn id="8" dur="500" fill="hold"/>
                                        <p:tgtEl>
                                          <p:spTgt spid="10086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iterate type="wd">
                                    <p:tmPct val="100000"/>
                                  </p:iterate>
                                  <p:childTnLst>
                                    <p:set>
                                      <p:cBhvr>
                                        <p:cTn id="12" dur="1" fill="hold">
                                          <p:stCondLst>
                                            <p:cond delay="0"/>
                                          </p:stCondLst>
                                        </p:cTn>
                                        <p:tgtEl>
                                          <p:spTgt spid="1008643"/>
                                        </p:tgtEl>
                                        <p:attrNameLst>
                                          <p:attrName>style.visibility</p:attrName>
                                        </p:attrNameLst>
                                      </p:cBhvr>
                                      <p:to>
                                        <p:strVal val="visible"/>
                                      </p:to>
                                    </p:set>
                                    <p:animEffect transition="in" filter="box(out)">
                                      <p:cBhvr>
                                        <p:cTn id="13" dur="300"/>
                                        <p:tgtEl>
                                          <p:spTgt spid="100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2" grpId="0" animBg="1" autoUpdateAnimBg="0"/>
      <p:bldP spid="100864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18"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A9133F8D-B286-4897-B13B-20A4F639C581}" type="slidenum">
              <a:rPr lang="ar-SA" altLang="ar-SY">
                <a:latin typeface="Arial" panose="020B0604020202020204" pitchFamily="34" charset="0"/>
                <a:cs typeface="Arial" panose="020B0604020202020204" pitchFamily="34" charset="0"/>
              </a:rPr>
              <a:pPr eaLnBrk="1" hangingPunct="1"/>
              <a:t>79</a:t>
            </a:fld>
            <a:endParaRPr lang="en-US" altLang="ar-SY">
              <a:latin typeface="Arial" panose="020B0604020202020204" pitchFamily="34" charset="0"/>
              <a:cs typeface="Arial" panose="020B0604020202020204" pitchFamily="34" charset="0"/>
            </a:endParaRPr>
          </a:p>
        </p:txBody>
      </p:sp>
      <p:sp>
        <p:nvSpPr>
          <p:cNvPr id="44036" name="Rectangle 2"/>
          <p:cNvSpPr>
            <a:spLocks noGrp="1" noChangeArrowheads="1"/>
          </p:cNvSpPr>
          <p:nvPr>
            <p:ph type="body" idx="1"/>
          </p:nvPr>
        </p:nvSpPr>
        <p:spPr>
          <a:xfrm>
            <a:off x="3268663" y="1828800"/>
            <a:ext cx="5799137" cy="3276600"/>
          </a:xfrm>
          <a:noFill/>
        </p:spPr>
        <p:txBody>
          <a:bodyPr lIns="92075" tIns="46038" rIns="92075" bIns="46038"/>
          <a:lstStyle/>
          <a:p>
            <a:pPr marL="819150" lvl="1" indent="-285750" defTabSz="762000" eaLnBrk="1" hangingPunct="1">
              <a:buFont typeface="Wingdings" panose="05000000000000000000" pitchFamily="2" charset="2"/>
              <a:buNone/>
            </a:pPr>
            <a:r>
              <a:rPr lang="ar-SA" altLang="ar-SY" smtClean="0"/>
              <a:t>ماذا تؤمن به المؤسسة من معايير أخلاقية.</a:t>
            </a:r>
            <a:endParaRPr lang="en-US" altLang="ar-SY" smtClean="0"/>
          </a:p>
          <a:p>
            <a:pPr marL="1238250" lvl="2" indent="-228600" defTabSz="762000" eaLnBrk="1" hangingPunct="1"/>
            <a:r>
              <a:rPr lang="ar-SA" altLang="ar-SY" smtClean="0"/>
              <a:t>الأمانة.</a:t>
            </a:r>
            <a:endParaRPr lang="en-US" altLang="ar-SY" smtClean="0"/>
          </a:p>
          <a:p>
            <a:pPr marL="1238250" lvl="2" indent="-228600" defTabSz="762000" eaLnBrk="1" hangingPunct="1"/>
            <a:r>
              <a:rPr lang="ar-SA" altLang="ar-SY" smtClean="0"/>
              <a:t>التعاون.</a:t>
            </a:r>
            <a:endParaRPr lang="en-US" altLang="ar-SY" smtClean="0"/>
          </a:p>
          <a:p>
            <a:pPr marL="1238250" lvl="2" indent="-228600" defTabSz="762000" eaLnBrk="1" hangingPunct="1"/>
            <a:r>
              <a:rPr lang="ar-SA" altLang="ar-SY" smtClean="0"/>
              <a:t>الإخلاص.</a:t>
            </a:r>
            <a:endParaRPr lang="en-US" altLang="ar-SY" smtClean="0"/>
          </a:p>
          <a:p>
            <a:pPr marL="1238250" lvl="2" indent="-228600" defTabSz="762000" eaLnBrk="1" hangingPunct="1"/>
            <a:r>
              <a:rPr lang="ar-SA" altLang="ar-SY" smtClean="0"/>
              <a:t>التضحية.</a:t>
            </a:r>
            <a:endParaRPr lang="en-US" altLang="ar-SY" smtClean="0"/>
          </a:p>
          <a:p>
            <a:pPr marL="1238250" lvl="2" indent="-228600" defTabSz="762000" eaLnBrk="1" hangingPunct="1"/>
            <a:r>
              <a:rPr lang="ar-SA" altLang="ar-SY" smtClean="0"/>
              <a:t>الولاء.</a:t>
            </a:r>
            <a:endParaRPr lang="en-US" altLang="ar-SY" smtClean="0"/>
          </a:p>
          <a:p>
            <a:pPr marL="1238250" lvl="2" indent="-228600" defTabSz="762000" eaLnBrk="1" hangingPunct="1"/>
            <a:r>
              <a:rPr lang="ar-SA" altLang="ar-SY" smtClean="0"/>
              <a:t>احترام المراجعين (المستفيدين).</a:t>
            </a:r>
            <a:endParaRPr lang="en-US" altLang="ar-SY" smtClean="0"/>
          </a:p>
        </p:txBody>
      </p:sp>
      <p:sp>
        <p:nvSpPr>
          <p:cNvPr id="44037" name="Rectangle 3"/>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قيم المؤسسة</a:t>
            </a:r>
            <a:endParaRPr lang="en-US" altLang="ar-SY" sz="4000" dirty="0" smtClean="0">
              <a:solidFill>
                <a:schemeClr val="accent1"/>
              </a:solidFill>
              <a:latin typeface="Tahoma" panose="020B0604030504040204" pitchFamily="34" charset="0"/>
              <a:cs typeface="Tahoma" panose="020B0604030504040204" pitchFamily="34" charset="0"/>
            </a:endParaRPr>
          </a:p>
        </p:txBody>
      </p:sp>
      <p:grpSp>
        <p:nvGrpSpPr>
          <p:cNvPr id="44038" name="Group 4"/>
          <p:cNvGrpSpPr>
            <a:grpSpLocks/>
          </p:cNvGrpSpPr>
          <p:nvPr/>
        </p:nvGrpSpPr>
        <p:grpSpPr bwMode="auto">
          <a:xfrm>
            <a:off x="381000" y="2209800"/>
            <a:ext cx="2273300" cy="4013200"/>
            <a:chOff x="432" y="1352"/>
            <a:chExt cx="1432" cy="2528"/>
          </a:xfrm>
        </p:grpSpPr>
        <p:sp>
          <p:nvSpPr>
            <p:cNvPr id="1002501" name="Oval 5"/>
            <p:cNvSpPr>
              <a:spLocks noChangeArrowheads="1"/>
            </p:cNvSpPr>
            <p:nvPr/>
          </p:nvSpPr>
          <p:spPr bwMode="auto">
            <a:xfrm>
              <a:off x="1248" y="1352"/>
              <a:ext cx="616" cy="616"/>
            </a:xfrm>
            <a:prstGeom prst="ellipse">
              <a:avLst/>
            </a:prstGeom>
            <a:solidFill>
              <a:srgbClr val="FFCC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rgbClr val="CC0000"/>
                  </a:solidFill>
                </a:rPr>
                <a:t>قيم</a:t>
              </a:r>
              <a:endParaRPr lang="en-US" sz="2400" b="1">
                <a:solidFill>
                  <a:srgbClr val="CC0000"/>
                </a:solidFill>
              </a:endParaRPr>
            </a:p>
            <a:p>
              <a:pPr algn="ctr" defTabSz="762000" eaLnBrk="0" hangingPunct="0">
                <a:defRPr/>
              </a:pPr>
              <a:r>
                <a:rPr lang="ar-SA" sz="2400" b="1">
                  <a:solidFill>
                    <a:srgbClr val="CC0000"/>
                  </a:solidFill>
                </a:rPr>
                <a:t>الأفراد</a:t>
              </a:r>
              <a:endParaRPr lang="en-US" sz="2400" b="1">
                <a:solidFill>
                  <a:srgbClr val="CC0000"/>
                </a:solidFill>
              </a:endParaRPr>
            </a:p>
          </p:txBody>
        </p:sp>
        <p:sp>
          <p:nvSpPr>
            <p:cNvPr id="1002502" name="AutoShape 6"/>
            <p:cNvSpPr>
              <a:spLocks noChangeArrowheads="1"/>
            </p:cNvSpPr>
            <p:nvPr/>
          </p:nvSpPr>
          <p:spPr bwMode="auto">
            <a:xfrm>
              <a:off x="432" y="2312"/>
              <a:ext cx="1432"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rgbClr val="990066"/>
                  </a:solidFill>
                </a:rPr>
                <a:t>توافق القيم</a:t>
              </a:r>
              <a:endParaRPr lang="en-US" sz="2400" b="1">
                <a:solidFill>
                  <a:srgbClr val="990066"/>
                </a:solidFill>
              </a:endParaRPr>
            </a:p>
          </p:txBody>
        </p:sp>
        <p:sp>
          <p:nvSpPr>
            <p:cNvPr id="1002503" name="Oval 7"/>
            <p:cNvSpPr>
              <a:spLocks noChangeArrowheads="1"/>
            </p:cNvSpPr>
            <p:nvPr/>
          </p:nvSpPr>
          <p:spPr bwMode="auto">
            <a:xfrm>
              <a:off x="432" y="1352"/>
              <a:ext cx="616" cy="616"/>
            </a:xfrm>
            <a:prstGeom prst="ellipse">
              <a:avLst/>
            </a:prstGeom>
            <a:solidFill>
              <a:srgbClr val="CC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000" b="1">
                  <a:solidFill>
                    <a:srgbClr val="003399"/>
                  </a:solidFill>
                </a:rPr>
                <a:t>قيم</a:t>
              </a:r>
              <a:endParaRPr lang="en-US" sz="2000" b="1">
                <a:solidFill>
                  <a:srgbClr val="003399"/>
                </a:solidFill>
              </a:endParaRPr>
            </a:p>
            <a:p>
              <a:pPr algn="ctr" defTabSz="762000" eaLnBrk="0" hangingPunct="0">
                <a:defRPr/>
              </a:pPr>
              <a:r>
                <a:rPr lang="ar-SA" sz="2000" b="1">
                  <a:solidFill>
                    <a:srgbClr val="003399"/>
                  </a:solidFill>
                </a:rPr>
                <a:t>المؤسسة</a:t>
              </a:r>
              <a:endParaRPr lang="en-US" sz="2000" b="1">
                <a:solidFill>
                  <a:srgbClr val="003399"/>
                </a:solidFill>
              </a:endParaRPr>
            </a:p>
          </p:txBody>
        </p:sp>
        <p:sp>
          <p:nvSpPr>
            <p:cNvPr id="1002504" name="AutoShape 8"/>
            <p:cNvSpPr>
              <a:spLocks noChangeArrowheads="1"/>
            </p:cNvSpPr>
            <p:nvPr/>
          </p:nvSpPr>
          <p:spPr bwMode="auto">
            <a:xfrm>
              <a:off x="432" y="2936"/>
              <a:ext cx="1432"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rgbClr val="990066"/>
                  </a:solidFill>
                </a:rPr>
                <a:t>رسالة متفق عليها</a:t>
              </a:r>
              <a:endParaRPr lang="en-US" sz="2400" b="1">
                <a:solidFill>
                  <a:srgbClr val="990066"/>
                </a:solidFill>
              </a:endParaRPr>
            </a:p>
          </p:txBody>
        </p:sp>
        <p:sp>
          <p:nvSpPr>
            <p:cNvPr id="1002505" name="AutoShape 9"/>
            <p:cNvSpPr>
              <a:spLocks noChangeArrowheads="1"/>
            </p:cNvSpPr>
            <p:nvPr/>
          </p:nvSpPr>
          <p:spPr bwMode="auto">
            <a:xfrm>
              <a:off x="432" y="3552"/>
              <a:ext cx="1432"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rgbClr val="990066"/>
                  </a:solidFill>
                </a:rPr>
                <a:t>ولاء وروابط عاطفية</a:t>
              </a:r>
              <a:endParaRPr lang="en-US" sz="2400" b="1">
                <a:solidFill>
                  <a:srgbClr val="990066"/>
                </a:solidFill>
              </a:endParaRPr>
            </a:p>
          </p:txBody>
        </p:sp>
        <p:sp>
          <p:nvSpPr>
            <p:cNvPr id="44046" name="Line 10"/>
            <p:cNvSpPr>
              <a:spLocks noChangeShapeType="1"/>
            </p:cNvSpPr>
            <p:nvPr/>
          </p:nvSpPr>
          <p:spPr bwMode="auto">
            <a:xfrm>
              <a:off x="764" y="2020"/>
              <a:ext cx="0" cy="288"/>
            </a:xfrm>
            <a:prstGeom prst="line">
              <a:avLst/>
            </a:prstGeom>
            <a:noFill/>
            <a:ln w="38100">
              <a:solidFill>
                <a:srgbClr val="0033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44047" name="Line 11"/>
            <p:cNvSpPr>
              <a:spLocks noChangeShapeType="1"/>
            </p:cNvSpPr>
            <p:nvPr/>
          </p:nvSpPr>
          <p:spPr bwMode="auto">
            <a:xfrm>
              <a:off x="1580" y="2020"/>
              <a:ext cx="0" cy="288"/>
            </a:xfrm>
            <a:prstGeom prst="line">
              <a:avLst/>
            </a:prstGeom>
            <a:noFill/>
            <a:ln w="38100">
              <a:solidFill>
                <a:srgbClr val="0033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44048" name="Line 12"/>
            <p:cNvSpPr>
              <a:spLocks noChangeShapeType="1"/>
            </p:cNvSpPr>
            <p:nvPr/>
          </p:nvSpPr>
          <p:spPr bwMode="auto">
            <a:xfrm>
              <a:off x="1148" y="2692"/>
              <a:ext cx="0" cy="240"/>
            </a:xfrm>
            <a:prstGeom prst="line">
              <a:avLst/>
            </a:prstGeom>
            <a:noFill/>
            <a:ln w="38100">
              <a:solidFill>
                <a:srgbClr val="0033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44049" name="Line 13"/>
            <p:cNvSpPr>
              <a:spLocks noChangeShapeType="1"/>
            </p:cNvSpPr>
            <p:nvPr/>
          </p:nvSpPr>
          <p:spPr bwMode="auto">
            <a:xfrm>
              <a:off x="1148" y="3316"/>
              <a:ext cx="0" cy="240"/>
            </a:xfrm>
            <a:prstGeom prst="line">
              <a:avLst/>
            </a:prstGeom>
            <a:noFill/>
            <a:ln w="38100">
              <a:solidFill>
                <a:srgbClr val="003399"/>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grpSp>
    </p:spTree>
    <p:extLst>
      <p:ext uri="{BB962C8B-B14F-4D97-AF65-F5344CB8AC3E}">
        <p14:creationId xmlns:p14="http://schemas.microsoft.com/office/powerpoint/2010/main" val="30048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nSpc>
                <a:spcPct val="80000"/>
              </a:lnSpc>
              <a:buClr>
                <a:schemeClr val="folHlink"/>
              </a:buClr>
              <a:buSzPct val="90000"/>
              <a:buFont typeface="Wingdings" panose="05000000000000000000" pitchFamily="2" charset="2"/>
              <a:buChar char="n"/>
            </a:pPr>
            <a:r>
              <a:rPr lang="ar-SA" altLang="ar-SY" sz="4000" b="1" dirty="0"/>
              <a:t>هي علم فنون الحرب ووضع الخطط وإدارة العمليات العسكرية.</a:t>
            </a:r>
          </a:p>
          <a:p>
            <a:pPr>
              <a:lnSpc>
                <a:spcPct val="80000"/>
              </a:lnSpc>
              <a:buClr>
                <a:schemeClr val="folHlink"/>
              </a:buClr>
              <a:buSzPct val="90000"/>
              <a:buFont typeface="Wingdings" panose="05000000000000000000" pitchFamily="2" charset="2"/>
              <a:buChar char="n"/>
            </a:pPr>
            <a:r>
              <a:rPr lang="ar-SA" altLang="ar-SY" sz="4000" b="1" dirty="0"/>
              <a:t>السياسة العامة أو المحددة التي تنبثق </a:t>
            </a:r>
            <a:r>
              <a:rPr lang="ar-SA" altLang="ar-SY" sz="4000" b="1" dirty="0" smtClean="0"/>
              <a:t>من</a:t>
            </a:r>
            <a:r>
              <a:rPr lang="ar-SY" altLang="ar-SY" sz="4000" b="1" dirty="0"/>
              <a:t> </a:t>
            </a:r>
            <a:r>
              <a:rPr lang="ar-SY" altLang="ar-SY" sz="4000" b="1" dirty="0" smtClean="0"/>
              <a:t>قيم و</a:t>
            </a:r>
            <a:r>
              <a:rPr lang="ar-SA" altLang="ar-SY" sz="4000" b="1" dirty="0" smtClean="0"/>
              <a:t> رؤية</a:t>
            </a:r>
            <a:r>
              <a:rPr lang="ar-SY" altLang="ar-SY" sz="4000" b="1" dirty="0" smtClean="0"/>
              <a:t> ورسالة</a:t>
            </a:r>
            <a:r>
              <a:rPr lang="ar-SA" altLang="ar-SY" sz="4000" b="1" dirty="0" smtClean="0"/>
              <a:t> </a:t>
            </a:r>
            <a:r>
              <a:rPr lang="ar-SA" altLang="ar-SY" sz="4000" b="1" dirty="0"/>
              <a:t>واضحة وشاملة يتم من خلالها تحقيق الأهداف </a:t>
            </a:r>
            <a:r>
              <a:rPr lang="ar-SA" altLang="ar-SY" sz="4000" b="1" dirty="0" smtClean="0"/>
              <a:t>الاستراتيجية.</a:t>
            </a:r>
            <a:endParaRPr lang="ar-SA" altLang="ar-SY" sz="4000" b="1" dirty="0"/>
          </a:p>
          <a:p>
            <a:pPr>
              <a:lnSpc>
                <a:spcPct val="80000"/>
              </a:lnSpc>
              <a:buClr>
                <a:schemeClr val="folHlink"/>
              </a:buClr>
              <a:buSzPct val="90000"/>
              <a:buFont typeface="Wingdings" panose="05000000000000000000" pitchFamily="2" charset="2"/>
              <a:buChar char="n"/>
            </a:pPr>
            <a:endParaRPr lang="en-US" altLang="ar-SY" sz="4000"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8</a:t>
            </a:fld>
            <a:endParaRPr lang="ar-SA"/>
          </a:p>
        </p:txBody>
      </p:sp>
      <p:sp>
        <p:nvSpPr>
          <p:cNvPr id="5" name="عنوان 4"/>
          <p:cNvSpPr>
            <a:spLocks noGrp="1"/>
          </p:cNvSpPr>
          <p:nvPr>
            <p:ph type="title"/>
          </p:nvPr>
        </p:nvSpPr>
        <p:spPr/>
        <p:txBody>
          <a:bodyPr/>
          <a:lstStyle/>
          <a:p>
            <a:r>
              <a:rPr lang="ar-SY" dirty="0" smtClean="0"/>
              <a:t>تعريفات: الاستراتيجية</a:t>
            </a:r>
            <a:endParaRPr lang="ar-SY" dirty="0"/>
          </a:p>
        </p:txBody>
      </p:sp>
    </p:spTree>
    <p:extLst>
      <p:ext uri="{BB962C8B-B14F-4D97-AF65-F5344CB8AC3E}">
        <p14:creationId xmlns:p14="http://schemas.microsoft.com/office/powerpoint/2010/main" val="11251911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ar-SA"/>
              <a:t>التخطيط الاستراتيجي   د/عبدالله المفلح                                     جميع الحقوق محفوظة   2009</a:t>
            </a:r>
            <a:endParaRPr lang="en-US"/>
          </a:p>
        </p:txBody>
      </p:sp>
      <p:sp>
        <p:nvSpPr>
          <p:cNvPr id="7" name="Slide Number Placeholder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391D1D00-A842-42A4-9A15-0740FBED45DC}" type="slidenum">
              <a:rPr lang="ar-SA" altLang="ar-SY">
                <a:latin typeface="Arial" panose="020B0604020202020204" pitchFamily="34" charset="0"/>
                <a:cs typeface="Arial" panose="020B0604020202020204" pitchFamily="34" charset="0"/>
              </a:rPr>
              <a:pPr eaLnBrk="1" hangingPunct="1"/>
              <a:t>80</a:t>
            </a:fld>
            <a:endParaRPr lang="en-US" altLang="ar-SY">
              <a:latin typeface="Arial" panose="020B0604020202020204" pitchFamily="34" charset="0"/>
              <a:cs typeface="Arial" panose="020B0604020202020204" pitchFamily="34" charset="0"/>
            </a:endParaRPr>
          </a:p>
        </p:txBody>
      </p:sp>
      <p:sp>
        <p:nvSpPr>
          <p:cNvPr id="991235" name="Rectangle 3"/>
          <p:cNvSpPr>
            <a:spLocks noChangeArrowheads="1"/>
          </p:cNvSpPr>
          <p:nvPr/>
        </p:nvSpPr>
        <p:spPr bwMode="auto">
          <a:xfrm>
            <a:off x="76200" y="1905000"/>
            <a:ext cx="8915400" cy="4648200"/>
          </a:xfrm>
          <a:prstGeom prst="rect">
            <a:avLst/>
          </a:prstGeom>
          <a:solidFill>
            <a:srgbClr val="EE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3200" dirty="0">
                <a:solidFill>
                  <a:srgbClr val="0070C0"/>
                </a:solidFill>
                <a:cs typeface="Arial" panose="020B0604020202020204" pitchFamily="34" charset="0"/>
              </a:rPr>
              <a:t>من أهم عناصر الرؤية، إذ تقوم بتوجيه العمل وتحديد كيف يقوم القادة بتقويم الأحداث البيئية وتفسيرها. </a:t>
            </a:r>
          </a:p>
          <a:p>
            <a:pPr eaLnBrk="1" hangingPunct="1">
              <a:spcBef>
                <a:spcPct val="20000"/>
              </a:spcBef>
              <a:buClr>
                <a:schemeClr val="bg2"/>
              </a:buClr>
              <a:buSzPct val="70000"/>
              <a:buFont typeface="Wingdings" panose="05000000000000000000" pitchFamily="2" charset="2"/>
              <a:buChar char="o"/>
            </a:pPr>
            <a:r>
              <a:rPr lang="ar-SA" altLang="ar-SY" sz="3200" dirty="0">
                <a:solidFill>
                  <a:srgbClr val="0070C0"/>
                </a:solidFill>
                <a:cs typeface="Arial" panose="020B0604020202020204" pitchFamily="34" charset="0"/>
              </a:rPr>
              <a:t>تساعد القادة على إقناع العاملين بتصورهم لمستقبل منظمتهم، وجعلهم يتبنونه.</a:t>
            </a:r>
          </a:p>
          <a:p>
            <a:pPr eaLnBrk="1" hangingPunct="1">
              <a:spcBef>
                <a:spcPct val="20000"/>
              </a:spcBef>
              <a:buClr>
                <a:schemeClr val="bg2"/>
              </a:buClr>
              <a:buSzPct val="70000"/>
              <a:buFont typeface="Wingdings" panose="05000000000000000000" pitchFamily="2" charset="2"/>
              <a:buChar char="o"/>
            </a:pPr>
            <a:r>
              <a:rPr lang="ar-SA" altLang="ar-SY" sz="3200" dirty="0">
                <a:solidFill>
                  <a:srgbClr val="0070C0"/>
                </a:solidFill>
                <a:cs typeface="Arial" panose="020B0604020202020204" pitchFamily="34" charset="0"/>
              </a:rPr>
              <a:t>تمثل القاعدة التي يرتكز عليها دور الرؤية في استعمال السلطة الواسعة المجال للقادة داخل المنظمة.</a:t>
            </a:r>
          </a:p>
          <a:p>
            <a:pPr eaLnBrk="1" hangingPunct="1">
              <a:spcBef>
                <a:spcPct val="20000"/>
              </a:spcBef>
              <a:buClr>
                <a:schemeClr val="bg2"/>
              </a:buClr>
              <a:buSzPct val="70000"/>
              <a:buFont typeface="Wingdings" panose="05000000000000000000" pitchFamily="2" charset="2"/>
              <a:buChar char="o"/>
            </a:pPr>
            <a:r>
              <a:rPr lang="ar-SA" altLang="en-US" sz="3200" dirty="0">
                <a:solidFill>
                  <a:srgbClr val="0070C0"/>
                </a:solidFill>
                <a:cs typeface="Simplified Arabic" panose="02020603050405020304" pitchFamily="18" charset="-78"/>
              </a:rPr>
              <a:t>تصف السلوك المؤسسي والتصرفات التي لا تخضع للمساومة.</a:t>
            </a:r>
          </a:p>
          <a:p>
            <a:pPr eaLnBrk="1" hangingPunct="1">
              <a:spcBef>
                <a:spcPct val="20000"/>
              </a:spcBef>
              <a:buClr>
                <a:schemeClr val="bg2"/>
              </a:buClr>
              <a:buSzPct val="70000"/>
              <a:buFont typeface="Wingdings" panose="05000000000000000000" pitchFamily="2" charset="2"/>
              <a:buChar char="o"/>
            </a:pPr>
            <a:r>
              <a:rPr lang="ar-SA" altLang="en-US" sz="3200" dirty="0">
                <a:solidFill>
                  <a:srgbClr val="0070C0"/>
                </a:solidFill>
                <a:cs typeface="Simplified Arabic" panose="02020603050405020304" pitchFamily="18" charset="-78"/>
              </a:rPr>
              <a:t>تمكّن الأفراد من اتخاذ القرارات وخاصة في حالات عدم التأكد.</a:t>
            </a:r>
            <a:endParaRPr lang="ar-SA" altLang="ar-SY" sz="3200" dirty="0">
              <a:solidFill>
                <a:srgbClr val="0070C0"/>
              </a:solidFill>
              <a:cs typeface="Arial" panose="020B0604020202020204" pitchFamily="34" charset="0"/>
            </a:endParaRPr>
          </a:p>
        </p:txBody>
      </p:sp>
      <p:sp>
        <p:nvSpPr>
          <p:cNvPr id="45061" name="Rectangle 4"/>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en-US" sz="4000" dirty="0" smtClean="0">
                <a:solidFill>
                  <a:schemeClr val="accent1"/>
                </a:solidFill>
                <a:latin typeface="Tahoma" panose="020B0604030504040204" pitchFamily="34" charset="0"/>
                <a:cs typeface="Tahoma" panose="020B0604030504040204" pitchFamily="34" charset="0"/>
              </a:rPr>
              <a:t>     سمات القيم المؤسسية الفعالة</a:t>
            </a:r>
            <a:endParaRPr lang="en-US" altLang="ar-SY" sz="4000" dirty="0">
              <a:solidFill>
                <a:schemeClr val="accent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0747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iterate type="wd">
                                    <p:tmPct val="10000"/>
                                  </p:iterate>
                                  <p:childTnLst>
                                    <p:set>
                                      <p:cBhvr>
                                        <p:cTn id="6" dur="1" fill="hold">
                                          <p:stCondLst>
                                            <p:cond delay="0"/>
                                          </p:stCondLst>
                                        </p:cTn>
                                        <p:tgtEl>
                                          <p:spTgt spid="991235">
                                            <p:bg/>
                                          </p:spTgt>
                                        </p:tgtEl>
                                        <p:attrNameLst>
                                          <p:attrName>style.visibility</p:attrName>
                                        </p:attrNameLst>
                                      </p:cBhvr>
                                      <p:to>
                                        <p:strVal val="visible"/>
                                      </p:to>
                                    </p:set>
                                    <p:animScale>
                                      <p:cBhvr>
                                        <p:cTn id="7" dur="1000" decel="50000" fill="hold">
                                          <p:stCondLst>
                                            <p:cond delay="0"/>
                                          </p:stCondLst>
                                        </p:cTn>
                                        <p:tgtEl>
                                          <p:spTgt spid="99123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91235">
                                            <p:bg/>
                                          </p:spTgt>
                                        </p:tgtEl>
                                        <p:attrNameLst>
                                          <p:attrName>ppt_x</p:attrName>
                                          <p:attrName>ppt_y</p:attrName>
                                        </p:attrNameLst>
                                      </p:cBhvr>
                                    </p:animMotion>
                                    <p:animEffect transition="in" filter="fade">
                                      <p:cBhvr>
                                        <p:cTn id="9" dur="1000"/>
                                        <p:tgtEl>
                                          <p:spTgt spid="991235">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991235">
                                            <p:txEl>
                                              <p:pRg st="0" end="0"/>
                                            </p:txEl>
                                          </p:spTgt>
                                        </p:tgtEl>
                                        <p:attrNameLst>
                                          <p:attrName>style.visibility</p:attrName>
                                        </p:attrNameLst>
                                      </p:cBhvr>
                                      <p:to>
                                        <p:strVal val="visible"/>
                                      </p:to>
                                    </p:set>
                                    <p:animScale>
                                      <p:cBhvr>
                                        <p:cTn id="14" dur="1000" decel="50000" fill="hold">
                                          <p:stCondLst>
                                            <p:cond delay="0"/>
                                          </p:stCondLst>
                                        </p:cTn>
                                        <p:tgtEl>
                                          <p:spTgt spid="9912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91235">
                                            <p:txEl>
                                              <p:pRg st="0" end="0"/>
                                            </p:txEl>
                                          </p:spTgt>
                                        </p:tgtEl>
                                        <p:attrNameLst>
                                          <p:attrName>ppt_x</p:attrName>
                                          <p:attrName>ppt_y</p:attrName>
                                        </p:attrNameLst>
                                      </p:cBhvr>
                                    </p:animMotion>
                                    <p:animEffect transition="in" filter="fade">
                                      <p:cBhvr>
                                        <p:cTn id="16" dur="1000"/>
                                        <p:tgtEl>
                                          <p:spTgt spid="9912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iterate type="wd">
                                    <p:tmPct val="10000"/>
                                  </p:iterate>
                                  <p:childTnLst>
                                    <p:set>
                                      <p:cBhvr>
                                        <p:cTn id="20" dur="1" fill="hold">
                                          <p:stCondLst>
                                            <p:cond delay="0"/>
                                          </p:stCondLst>
                                        </p:cTn>
                                        <p:tgtEl>
                                          <p:spTgt spid="991235">
                                            <p:txEl>
                                              <p:pRg st="1" end="1"/>
                                            </p:txEl>
                                          </p:spTgt>
                                        </p:tgtEl>
                                        <p:attrNameLst>
                                          <p:attrName>style.visibility</p:attrName>
                                        </p:attrNameLst>
                                      </p:cBhvr>
                                      <p:to>
                                        <p:strVal val="visible"/>
                                      </p:to>
                                    </p:set>
                                    <p:animScale>
                                      <p:cBhvr>
                                        <p:cTn id="21" dur="1000" decel="50000" fill="hold">
                                          <p:stCondLst>
                                            <p:cond delay="0"/>
                                          </p:stCondLst>
                                        </p:cTn>
                                        <p:tgtEl>
                                          <p:spTgt spid="9912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91235">
                                            <p:txEl>
                                              <p:pRg st="1" end="1"/>
                                            </p:txEl>
                                          </p:spTgt>
                                        </p:tgtEl>
                                        <p:attrNameLst>
                                          <p:attrName>ppt_x</p:attrName>
                                          <p:attrName>ppt_y</p:attrName>
                                        </p:attrNameLst>
                                      </p:cBhvr>
                                    </p:animMotion>
                                    <p:animEffect transition="in" filter="fade">
                                      <p:cBhvr>
                                        <p:cTn id="23" dur="1000"/>
                                        <p:tgtEl>
                                          <p:spTgt spid="99123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iterate type="wd">
                                    <p:tmPct val="10000"/>
                                  </p:iterate>
                                  <p:childTnLst>
                                    <p:set>
                                      <p:cBhvr>
                                        <p:cTn id="27" dur="1" fill="hold">
                                          <p:stCondLst>
                                            <p:cond delay="0"/>
                                          </p:stCondLst>
                                        </p:cTn>
                                        <p:tgtEl>
                                          <p:spTgt spid="991235">
                                            <p:txEl>
                                              <p:pRg st="2" end="2"/>
                                            </p:txEl>
                                          </p:spTgt>
                                        </p:tgtEl>
                                        <p:attrNameLst>
                                          <p:attrName>style.visibility</p:attrName>
                                        </p:attrNameLst>
                                      </p:cBhvr>
                                      <p:to>
                                        <p:strVal val="visible"/>
                                      </p:to>
                                    </p:set>
                                    <p:animScale>
                                      <p:cBhvr>
                                        <p:cTn id="28" dur="1000" decel="50000" fill="hold">
                                          <p:stCondLst>
                                            <p:cond delay="0"/>
                                          </p:stCondLst>
                                        </p:cTn>
                                        <p:tgtEl>
                                          <p:spTgt spid="9912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91235">
                                            <p:txEl>
                                              <p:pRg st="2" end="2"/>
                                            </p:txEl>
                                          </p:spTgt>
                                        </p:tgtEl>
                                        <p:attrNameLst>
                                          <p:attrName>ppt_x</p:attrName>
                                          <p:attrName>ppt_y</p:attrName>
                                        </p:attrNameLst>
                                      </p:cBhvr>
                                    </p:animMotion>
                                    <p:animEffect transition="in" filter="fade">
                                      <p:cBhvr>
                                        <p:cTn id="30" dur="1000"/>
                                        <p:tgtEl>
                                          <p:spTgt spid="99123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iterate type="wd">
                                    <p:tmPct val="10000"/>
                                  </p:iterate>
                                  <p:childTnLst>
                                    <p:set>
                                      <p:cBhvr>
                                        <p:cTn id="34" dur="1" fill="hold">
                                          <p:stCondLst>
                                            <p:cond delay="0"/>
                                          </p:stCondLst>
                                        </p:cTn>
                                        <p:tgtEl>
                                          <p:spTgt spid="991235">
                                            <p:txEl>
                                              <p:pRg st="3" end="3"/>
                                            </p:txEl>
                                          </p:spTgt>
                                        </p:tgtEl>
                                        <p:attrNameLst>
                                          <p:attrName>style.visibility</p:attrName>
                                        </p:attrNameLst>
                                      </p:cBhvr>
                                      <p:to>
                                        <p:strVal val="visible"/>
                                      </p:to>
                                    </p:set>
                                    <p:animScale>
                                      <p:cBhvr>
                                        <p:cTn id="35" dur="1000" decel="50000" fill="hold">
                                          <p:stCondLst>
                                            <p:cond delay="0"/>
                                          </p:stCondLst>
                                        </p:cTn>
                                        <p:tgtEl>
                                          <p:spTgt spid="9912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91235">
                                            <p:txEl>
                                              <p:pRg st="3" end="3"/>
                                            </p:txEl>
                                          </p:spTgt>
                                        </p:tgtEl>
                                        <p:attrNameLst>
                                          <p:attrName>ppt_x</p:attrName>
                                          <p:attrName>ppt_y</p:attrName>
                                        </p:attrNameLst>
                                      </p:cBhvr>
                                    </p:animMotion>
                                    <p:animEffect transition="in" filter="fade">
                                      <p:cBhvr>
                                        <p:cTn id="37" dur="1000"/>
                                        <p:tgtEl>
                                          <p:spTgt spid="99123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iterate type="wd">
                                    <p:tmPct val="10000"/>
                                  </p:iterate>
                                  <p:childTnLst>
                                    <p:set>
                                      <p:cBhvr>
                                        <p:cTn id="41" dur="1" fill="hold">
                                          <p:stCondLst>
                                            <p:cond delay="0"/>
                                          </p:stCondLst>
                                        </p:cTn>
                                        <p:tgtEl>
                                          <p:spTgt spid="991235">
                                            <p:txEl>
                                              <p:pRg st="4" end="4"/>
                                            </p:txEl>
                                          </p:spTgt>
                                        </p:tgtEl>
                                        <p:attrNameLst>
                                          <p:attrName>style.visibility</p:attrName>
                                        </p:attrNameLst>
                                      </p:cBhvr>
                                      <p:to>
                                        <p:strVal val="visible"/>
                                      </p:to>
                                    </p:set>
                                    <p:animScale>
                                      <p:cBhvr>
                                        <p:cTn id="42" dur="1000" decel="50000" fill="hold">
                                          <p:stCondLst>
                                            <p:cond delay="0"/>
                                          </p:stCondLst>
                                        </p:cTn>
                                        <p:tgtEl>
                                          <p:spTgt spid="9912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91235">
                                            <p:txEl>
                                              <p:pRg st="4" end="4"/>
                                            </p:txEl>
                                          </p:spTgt>
                                        </p:tgtEl>
                                        <p:attrNameLst>
                                          <p:attrName>ppt_x</p:attrName>
                                          <p:attrName>ppt_y</p:attrName>
                                        </p:attrNameLst>
                                      </p:cBhvr>
                                    </p:animMotion>
                                    <p:animEffect transition="in" filter="fade">
                                      <p:cBhvr>
                                        <p:cTn id="44" dur="1000"/>
                                        <p:tgtEl>
                                          <p:spTgt spid="99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rtl="0">
              <a:defRPr/>
            </a:pPr>
            <a:r>
              <a:rPr lang="ar-SY" dirty="0">
                <a:latin typeface="Arial" pitchFamily="34" charset="0"/>
              </a:rPr>
              <a:t>المهندس خالد ياسين الشيخ</a:t>
            </a:r>
            <a:endParaRPr lang="en-US" dirty="0">
              <a:latin typeface="Arial" pitchFamily="34" charset="0"/>
            </a:endParaRPr>
          </a:p>
        </p:txBody>
      </p:sp>
      <p:sp>
        <p:nvSpPr>
          <p:cNvPr id="13"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1A33D134-7152-42E9-9C71-FCC22573E871}" type="slidenum">
              <a:rPr lang="ar-SA" altLang="ar-SY">
                <a:latin typeface="Arial" panose="020B0604020202020204" pitchFamily="34" charset="0"/>
                <a:cs typeface="Arial" panose="020B0604020202020204" pitchFamily="34" charset="0"/>
              </a:rPr>
              <a:pPr eaLnBrk="1" hangingPunct="1"/>
              <a:t>81</a:t>
            </a:fld>
            <a:endParaRPr lang="en-US" altLang="ar-SY">
              <a:latin typeface="Arial" panose="020B0604020202020204" pitchFamily="34" charset="0"/>
              <a:cs typeface="Arial" panose="020B0604020202020204" pitchFamily="34" charset="0"/>
            </a:endParaRPr>
          </a:p>
        </p:txBody>
      </p:sp>
      <p:sp>
        <p:nvSpPr>
          <p:cNvPr id="50180" name="Rectangle 2"/>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     سلوك المؤسسة </a:t>
            </a:r>
            <a:r>
              <a:rPr lang="ar-SA" altLang="ar-SY" sz="2800" dirty="0" smtClean="0">
                <a:solidFill>
                  <a:schemeClr val="accent1"/>
                </a:solidFill>
                <a:latin typeface="Tahoma" panose="020B0604030504040204" pitchFamily="34" charset="0"/>
                <a:cs typeface="Tahoma" panose="020B0604030504040204" pitchFamily="34" charset="0"/>
              </a:rPr>
              <a:t>(ثقافة المؤسسة)</a:t>
            </a:r>
            <a:endParaRPr lang="en-US" altLang="ar-SY" sz="2800" dirty="0" smtClean="0">
              <a:solidFill>
                <a:schemeClr val="accent1"/>
              </a:solidFill>
              <a:latin typeface="Tahoma" panose="020B0604030504040204" pitchFamily="34" charset="0"/>
              <a:cs typeface="Tahoma" panose="020B0604030504040204" pitchFamily="34" charset="0"/>
            </a:endParaRPr>
          </a:p>
        </p:txBody>
      </p:sp>
      <p:sp>
        <p:nvSpPr>
          <p:cNvPr id="50181" name="Rectangle 3"/>
          <p:cNvSpPr>
            <a:spLocks noGrp="1" noChangeArrowheads="1"/>
          </p:cNvSpPr>
          <p:nvPr>
            <p:ph type="body" idx="1"/>
          </p:nvPr>
        </p:nvSpPr>
        <p:spPr>
          <a:xfrm>
            <a:off x="4343400" y="3048000"/>
            <a:ext cx="4495800" cy="1295400"/>
          </a:xfrm>
          <a:noFill/>
          <a:ln>
            <a:solidFill>
              <a:schemeClr val="bg2"/>
            </a:solidFill>
            <a:miter lim="800000"/>
            <a:headEnd/>
            <a:tailEnd/>
          </a:ln>
        </p:spPr>
        <p:txBody>
          <a:bodyPr lIns="92075" tIns="46038" rIns="92075" bIns="46038"/>
          <a:lstStyle/>
          <a:p>
            <a:pPr algn="ctr" eaLnBrk="1" hangingPunct="1">
              <a:buFont typeface="Wingdings" panose="05000000000000000000" pitchFamily="2" charset="2"/>
              <a:buNone/>
            </a:pPr>
            <a:r>
              <a:rPr lang="ar-SA" altLang="ar-SY" b="1" smtClean="0">
                <a:solidFill>
                  <a:schemeClr val="folHlink"/>
                </a:solidFill>
                <a:cs typeface="Times New Roman" panose="02020603050405020304" pitchFamily="18" charset="0"/>
              </a:rPr>
              <a:t>السياسات والمعايير التي توجه</a:t>
            </a:r>
            <a:endParaRPr lang="en-US" altLang="ar-SY" b="1" smtClean="0">
              <a:solidFill>
                <a:schemeClr val="folHlink"/>
              </a:solidFill>
              <a:cs typeface="Times New Roman" panose="02020603050405020304" pitchFamily="18" charset="0"/>
            </a:endParaRPr>
          </a:p>
          <a:p>
            <a:pPr algn="ctr" eaLnBrk="1" hangingPunct="1">
              <a:buFont typeface="Wingdings" panose="05000000000000000000" pitchFamily="2" charset="2"/>
              <a:buNone/>
            </a:pPr>
            <a:r>
              <a:rPr lang="ar-SA" altLang="ar-SY" b="1" smtClean="0">
                <a:solidFill>
                  <a:schemeClr val="folHlink"/>
                </a:solidFill>
                <a:cs typeface="Times New Roman" panose="02020603050405020304" pitchFamily="18" charset="0"/>
              </a:rPr>
              <a:t>العاملين في عملهم اليومي ....</a:t>
            </a:r>
            <a:endParaRPr lang="en-US" altLang="ar-SY" b="1" smtClean="0">
              <a:solidFill>
                <a:schemeClr val="folHlink"/>
              </a:solidFill>
              <a:cs typeface="Times New Roman" panose="02020603050405020304" pitchFamily="18" charset="0"/>
            </a:endParaRPr>
          </a:p>
        </p:txBody>
      </p:sp>
      <p:sp>
        <p:nvSpPr>
          <p:cNvPr id="893956" name="AutoShape 4"/>
          <p:cNvSpPr>
            <a:spLocks noChangeArrowheads="1"/>
          </p:cNvSpPr>
          <p:nvPr/>
        </p:nvSpPr>
        <p:spPr bwMode="auto">
          <a:xfrm>
            <a:off x="1003300" y="2209800"/>
            <a:ext cx="2654300" cy="5207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rgbClr val="A50021"/>
                </a:solidFill>
                <a:cs typeface="Simplified Arabic" pitchFamily="2" charset="-78"/>
              </a:rPr>
              <a:t>القوانين</a:t>
            </a:r>
            <a:endParaRPr lang="en-US" sz="2800" b="1">
              <a:solidFill>
                <a:srgbClr val="A50021"/>
              </a:solidFill>
              <a:cs typeface="Simplified Arabic" pitchFamily="2" charset="-78"/>
            </a:endParaRPr>
          </a:p>
        </p:txBody>
      </p:sp>
      <p:sp>
        <p:nvSpPr>
          <p:cNvPr id="893957" name="AutoShape 5"/>
          <p:cNvSpPr>
            <a:spLocks noChangeArrowheads="1"/>
          </p:cNvSpPr>
          <p:nvPr/>
        </p:nvSpPr>
        <p:spPr bwMode="auto">
          <a:xfrm>
            <a:off x="1003300" y="2895600"/>
            <a:ext cx="2654300" cy="5207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rgbClr val="A50021"/>
                </a:solidFill>
                <a:cs typeface="Simplified Arabic" pitchFamily="2" charset="-78"/>
              </a:rPr>
              <a:t>الأنظمة</a:t>
            </a:r>
            <a:endParaRPr lang="en-US" sz="2800" b="1">
              <a:solidFill>
                <a:srgbClr val="A50021"/>
              </a:solidFill>
              <a:cs typeface="Simplified Arabic" pitchFamily="2" charset="-78"/>
            </a:endParaRPr>
          </a:p>
        </p:txBody>
      </p:sp>
      <p:sp>
        <p:nvSpPr>
          <p:cNvPr id="893958" name="AutoShape 6"/>
          <p:cNvSpPr>
            <a:spLocks noChangeArrowheads="1"/>
          </p:cNvSpPr>
          <p:nvPr/>
        </p:nvSpPr>
        <p:spPr bwMode="auto">
          <a:xfrm>
            <a:off x="1003300" y="3657600"/>
            <a:ext cx="2654300" cy="5207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rgbClr val="A50021"/>
                </a:solidFill>
                <a:cs typeface="Simplified Arabic" pitchFamily="2" charset="-78"/>
              </a:rPr>
              <a:t>الانضباط</a:t>
            </a:r>
            <a:endParaRPr lang="en-US" sz="2800" b="1">
              <a:solidFill>
                <a:srgbClr val="A50021"/>
              </a:solidFill>
              <a:cs typeface="Simplified Arabic" pitchFamily="2" charset="-78"/>
            </a:endParaRPr>
          </a:p>
        </p:txBody>
      </p:sp>
      <p:sp>
        <p:nvSpPr>
          <p:cNvPr id="893959" name="AutoShape 7"/>
          <p:cNvSpPr>
            <a:spLocks noChangeArrowheads="1"/>
          </p:cNvSpPr>
          <p:nvPr/>
        </p:nvSpPr>
        <p:spPr bwMode="auto">
          <a:xfrm>
            <a:off x="1003300" y="4419600"/>
            <a:ext cx="2654300" cy="5207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rgbClr val="A50021"/>
                </a:solidFill>
                <a:cs typeface="Simplified Arabic" pitchFamily="2" charset="-78"/>
              </a:rPr>
              <a:t>المقاييس</a:t>
            </a:r>
            <a:endParaRPr lang="en-US" sz="2800" b="1">
              <a:solidFill>
                <a:srgbClr val="A50021"/>
              </a:solidFill>
              <a:cs typeface="Simplified Arabic" pitchFamily="2" charset="-78"/>
            </a:endParaRPr>
          </a:p>
        </p:txBody>
      </p:sp>
      <p:sp>
        <p:nvSpPr>
          <p:cNvPr id="893960" name="AutoShape 8"/>
          <p:cNvSpPr>
            <a:spLocks noChangeArrowheads="1"/>
          </p:cNvSpPr>
          <p:nvPr/>
        </p:nvSpPr>
        <p:spPr bwMode="auto">
          <a:xfrm>
            <a:off x="1003300" y="5181600"/>
            <a:ext cx="2654300" cy="5207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rgbClr val="A50021"/>
                </a:solidFill>
                <a:cs typeface="Simplified Arabic" pitchFamily="2" charset="-78"/>
              </a:rPr>
              <a:t>التعليمات</a:t>
            </a:r>
            <a:endParaRPr lang="en-US" sz="2800" b="1">
              <a:solidFill>
                <a:srgbClr val="A50021"/>
              </a:solidFill>
              <a:cs typeface="Simplified Arabic" pitchFamily="2" charset="-78"/>
            </a:endParaRPr>
          </a:p>
        </p:txBody>
      </p:sp>
      <p:sp>
        <p:nvSpPr>
          <p:cNvPr id="893961" name="AutoShape 9"/>
          <p:cNvSpPr>
            <a:spLocks noChangeArrowheads="1"/>
          </p:cNvSpPr>
          <p:nvPr/>
        </p:nvSpPr>
        <p:spPr bwMode="auto">
          <a:xfrm>
            <a:off x="5105400" y="1841500"/>
            <a:ext cx="2959100" cy="10541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003399"/>
                </a:solidFill>
                <a:cs typeface="Simplified Arabic" pitchFamily="2" charset="-78"/>
              </a:rPr>
              <a:t>سلوك المؤسسة</a:t>
            </a:r>
            <a:endParaRPr lang="en-US" sz="2400" b="1">
              <a:solidFill>
                <a:srgbClr val="003399"/>
              </a:solidFill>
              <a:cs typeface="Simplified Arabic" pitchFamily="2" charset="-78"/>
            </a:endParaRPr>
          </a:p>
        </p:txBody>
      </p:sp>
    </p:spTree>
    <p:extLst>
      <p:ext uri="{BB962C8B-B14F-4D97-AF65-F5344CB8AC3E}">
        <p14:creationId xmlns:p14="http://schemas.microsoft.com/office/powerpoint/2010/main" val="2877429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93956"/>
                                        </p:tgtEl>
                                        <p:attrNameLst>
                                          <p:attrName>style.visibility</p:attrName>
                                        </p:attrNameLst>
                                      </p:cBhvr>
                                      <p:to>
                                        <p:strVal val="visible"/>
                                      </p:to>
                                    </p:set>
                                    <p:animEffect transition="in" filter="slide(fromBottom)">
                                      <p:cBhvr>
                                        <p:cTn id="7" dur="500"/>
                                        <p:tgtEl>
                                          <p:spTgt spid="893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93957"/>
                                        </p:tgtEl>
                                        <p:attrNameLst>
                                          <p:attrName>style.visibility</p:attrName>
                                        </p:attrNameLst>
                                      </p:cBhvr>
                                      <p:to>
                                        <p:strVal val="visible"/>
                                      </p:to>
                                    </p:set>
                                    <p:animEffect transition="in" filter="slide(fromBottom)">
                                      <p:cBhvr>
                                        <p:cTn id="12" dur="500"/>
                                        <p:tgtEl>
                                          <p:spTgt spid="893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93958"/>
                                        </p:tgtEl>
                                        <p:attrNameLst>
                                          <p:attrName>style.visibility</p:attrName>
                                        </p:attrNameLst>
                                      </p:cBhvr>
                                      <p:to>
                                        <p:strVal val="visible"/>
                                      </p:to>
                                    </p:set>
                                    <p:animEffect transition="in" filter="slide(fromBottom)">
                                      <p:cBhvr>
                                        <p:cTn id="17" dur="500"/>
                                        <p:tgtEl>
                                          <p:spTgt spid="8939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93959"/>
                                        </p:tgtEl>
                                        <p:attrNameLst>
                                          <p:attrName>style.visibility</p:attrName>
                                        </p:attrNameLst>
                                      </p:cBhvr>
                                      <p:to>
                                        <p:strVal val="visible"/>
                                      </p:to>
                                    </p:set>
                                    <p:animEffect transition="in" filter="slide(fromBottom)">
                                      <p:cBhvr>
                                        <p:cTn id="22" dur="500"/>
                                        <p:tgtEl>
                                          <p:spTgt spid="8939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3960"/>
                                        </p:tgtEl>
                                        <p:attrNameLst>
                                          <p:attrName>style.visibility</p:attrName>
                                        </p:attrNameLst>
                                      </p:cBhvr>
                                      <p:to>
                                        <p:strVal val="visible"/>
                                      </p:to>
                                    </p:set>
                                    <p:animEffect transition="in" filter="dissolve">
                                      <p:cBhvr>
                                        <p:cTn id="27"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6" grpId="0" animBg="1"/>
      <p:bldP spid="893957" grpId="0" animBg="1"/>
      <p:bldP spid="893958" grpId="0" animBg="1"/>
      <p:bldP spid="893959" grpId="0" animBg="1"/>
      <p:bldP spid="89396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a:xfrm>
            <a:off x="6815138" y="5259387"/>
            <a:ext cx="2895600" cy="365125"/>
          </a:xfrm>
        </p:spPr>
        <p:txBody>
          <a:bodyPr/>
          <a:lstStyle/>
          <a:p>
            <a:pPr>
              <a:defRPr/>
            </a:pPr>
            <a:r>
              <a:rPr lang="ar-SY" dirty="0" smtClean="0"/>
              <a:t>المهندس خالد ياسين الشيخ</a:t>
            </a:r>
            <a:endParaRPr lang="en-US" dirty="0"/>
          </a:p>
        </p:txBody>
      </p:sp>
      <p:sp>
        <p:nvSpPr>
          <p:cNvPr id="19"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568EC10-288A-44E6-BB03-16239F3F9AD7}" type="slidenum">
              <a:rPr lang="ar-SA" altLang="ar-SY">
                <a:latin typeface="Arial" panose="020B0604020202020204" pitchFamily="34" charset="0"/>
                <a:cs typeface="Arial" panose="020B0604020202020204" pitchFamily="34" charset="0"/>
              </a:rPr>
              <a:pPr eaLnBrk="1" hangingPunct="1"/>
              <a:t>82</a:t>
            </a:fld>
            <a:endParaRPr lang="en-US" altLang="ar-SY">
              <a:latin typeface="Arial" panose="020B0604020202020204" pitchFamily="34" charset="0"/>
              <a:cs typeface="Arial" panose="020B0604020202020204" pitchFamily="34" charset="0"/>
            </a:endParaRPr>
          </a:p>
        </p:txBody>
      </p:sp>
      <p:sp>
        <p:nvSpPr>
          <p:cNvPr id="55300" name="Rectangle 2"/>
          <p:cNvSpPr>
            <a:spLocks noGrp="1" noChangeArrowheads="1"/>
          </p:cNvSpPr>
          <p:nvPr>
            <p:ph type="title"/>
          </p:nvPr>
        </p:nvSpPr>
        <p:spPr>
          <a:noFill/>
        </p:spPr>
        <p:txBody>
          <a:bodyPr lIns="92075" tIns="46038" rIns="92075" bIns="46038" anchor="ctr"/>
          <a:lstStyle/>
          <a:p>
            <a:pPr algn="ctr" eaLnBrk="1" hangingPunct="1"/>
            <a:r>
              <a:rPr lang="ar-SA" altLang="ar-SY" sz="4000" dirty="0" smtClean="0">
                <a:solidFill>
                  <a:schemeClr val="accent1"/>
                </a:solidFill>
                <a:latin typeface="Tahoma" panose="020B0604030504040204" pitchFamily="34" charset="0"/>
                <a:cs typeface="Tahoma" panose="020B0604030504040204" pitchFamily="34" charset="0"/>
              </a:rPr>
              <a:t>    تحليل عوامل النجاح الأساسية</a:t>
            </a:r>
            <a:endParaRPr lang="en-US" altLang="ar-SY" sz="4000" dirty="0" smtClean="0">
              <a:solidFill>
                <a:schemeClr val="accent1"/>
              </a:solidFill>
              <a:latin typeface="Tahoma" panose="020B0604030504040204" pitchFamily="34" charset="0"/>
              <a:cs typeface="Tahoma" panose="020B0604030504040204" pitchFamily="34" charset="0"/>
            </a:endParaRPr>
          </a:p>
        </p:txBody>
      </p:sp>
      <p:sp>
        <p:nvSpPr>
          <p:cNvPr id="55301" name="Rectangle 3"/>
          <p:cNvSpPr>
            <a:spLocks noGrp="1" noChangeArrowheads="1"/>
          </p:cNvSpPr>
          <p:nvPr>
            <p:ph type="body" idx="1"/>
          </p:nvPr>
        </p:nvSpPr>
        <p:spPr>
          <a:noFill/>
        </p:spPr>
        <p:txBody>
          <a:bodyPr lIns="92075" tIns="46038" rIns="92075" bIns="46038"/>
          <a:lstStyle/>
          <a:p>
            <a:pPr eaLnBrk="1" hangingPunct="1">
              <a:buFont typeface="Wingdings" panose="05000000000000000000" pitchFamily="2" charset="2"/>
              <a:buNone/>
            </a:pPr>
            <a:r>
              <a:rPr lang="ar-SA" altLang="ar-SY" sz="2800" b="1" dirty="0" smtClean="0">
                <a:solidFill>
                  <a:schemeClr val="folHlink"/>
                </a:solidFill>
                <a:cs typeface="Times New Roman" panose="02020603050405020304" pitchFamily="18" charset="0"/>
              </a:rPr>
              <a:t>مثال: مؤسسة حكومية</a:t>
            </a:r>
            <a:endParaRPr lang="en-US" altLang="ar-SY" sz="2800" b="1" dirty="0" smtClean="0">
              <a:solidFill>
                <a:schemeClr val="folHlink"/>
              </a:solidFill>
              <a:cs typeface="Times New Roman" panose="02020603050405020304" pitchFamily="18" charset="0"/>
            </a:endParaRPr>
          </a:p>
          <a:p>
            <a:pPr eaLnBrk="1" hangingPunct="1">
              <a:buFont typeface="Wingdings" panose="05000000000000000000" pitchFamily="2" charset="2"/>
              <a:buNone/>
            </a:pPr>
            <a:r>
              <a:rPr lang="ar-SA" altLang="ar-SY" sz="2800" b="1" dirty="0" smtClean="0">
                <a:solidFill>
                  <a:schemeClr val="folHlink"/>
                </a:solidFill>
                <a:cs typeface="Times New Roman" panose="02020603050405020304" pitchFamily="18" charset="0"/>
              </a:rPr>
              <a:t>خدمة أصحاب الشأن؟</a:t>
            </a:r>
            <a:endParaRPr lang="en-US" altLang="ar-SY" sz="2800" b="1" dirty="0" smtClean="0">
              <a:solidFill>
                <a:schemeClr val="folHlink"/>
              </a:solidFill>
              <a:cs typeface="Times New Roman" panose="02020603050405020304" pitchFamily="18" charset="0"/>
            </a:endParaRPr>
          </a:p>
          <a:p>
            <a:pPr eaLnBrk="1" hangingPunct="1">
              <a:buFont typeface="Wingdings" panose="05000000000000000000" pitchFamily="2" charset="2"/>
              <a:buNone/>
            </a:pPr>
            <a:endParaRPr lang="en-US" altLang="ar-SY" sz="2800" b="1" dirty="0" smtClean="0">
              <a:solidFill>
                <a:schemeClr val="folHlink"/>
              </a:solidFill>
              <a:cs typeface="Times New Roman" panose="02020603050405020304" pitchFamily="18" charset="0"/>
            </a:endParaRPr>
          </a:p>
        </p:txBody>
      </p:sp>
      <p:grpSp>
        <p:nvGrpSpPr>
          <p:cNvPr id="55302" name="Group 4"/>
          <p:cNvGrpSpPr>
            <a:grpSpLocks/>
          </p:cNvGrpSpPr>
          <p:nvPr/>
        </p:nvGrpSpPr>
        <p:grpSpPr bwMode="auto">
          <a:xfrm>
            <a:off x="228600" y="1828800"/>
            <a:ext cx="7162800" cy="4749800"/>
            <a:chOff x="144" y="1152"/>
            <a:chExt cx="4512" cy="2992"/>
          </a:xfrm>
        </p:grpSpPr>
        <p:sp>
          <p:nvSpPr>
            <p:cNvPr id="55304" name="Line 5"/>
            <p:cNvSpPr>
              <a:spLocks noChangeShapeType="1"/>
            </p:cNvSpPr>
            <p:nvPr/>
          </p:nvSpPr>
          <p:spPr bwMode="auto">
            <a:xfrm>
              <a:off x="2348" y="1556"/>
              <a:ext cx="0" cy="1152"/>
            </a:xfrm>
            <a:prstGeom prst="line">
              <a:avLst/>
            </a:prstGeom>
            <a:noFill/>
            <a:ln w="508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55305" name="Line 6"/>
            <p:cNvSpPr>
              <a:spLocks noChangeShapeType="1"/>
            </p:cNvSpPr>
            <p:nvPr/>
          </p:nvSpPr>
          <p:spPr bwMode="auto">
            <a:xfrm>
              <a:off x="3884" y="1796"/>
              <a:ext cx="0" cy="912"/>
            </a:xfrm>
            <a:prstGeom prst="line">
              <a:avLst/>
            </a:prstGeom>
            <a:noFill/>
            <a:ln w="508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55306" name="Line 7"/>
            <p:cNvSpPr>
              <a:spLocks noChangeShapeType="1"/>
            </p:cNvSpPr>
            <p:nvPr/>
          </p:nvSpPr>
          <p:spPr bwMode="auto">
            <a:xfrm>
              <a:off x="764" y="1796"/>
              <a:ext cx="0" cy="912"/>
            </a:xfrm>
            <a:prstGeom prst="line">
              <a:avLst/>
            </a:prstGeom>
            <a:noFill/>
            <a:ln w="508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903176" name="AutoShape 8"/>
            <p:cNvSpPr>
              <a:spLocks noChangeArrowheads="1"/>
            </p:cNvSpPr>
            <p:nvPr/>
          </p:nvSpPr>
          <p:spPr bwMode="auto">
            <a:xfrm rot="16200000" flipH="1">
              <a:off x="2064" y="792"/>
              <a:ext cx="544" cy="1264"/>
            </a:xfrm>
            <a:prstGeom prst="homePlate">
              <a:avLst>
                <a:gd name="adj" fmla="val 33333"/>
              </a:avLst>
            </a:prstGeom>
            <a:solidFill>
              <a:srgbClr val="CCFFCC"/>
            </a:solidFill>
            <a:ln w="12700">
              <a:solidFill>
                <a:schemeClr val="folHlink"/>
              </a:solidFill>
              <a:miter lim="800000"/>
              <a:headEnd/>
              <a:tailEnd/>
            </a:ln>
            <a:effectLst>
              <a:outerShdw dist="107763" dir="2700000" algn="ctr" rotWithShape="0">
                <a:schemeClr val="bg2"/>
              </a:outerShdw>
            </a:effectLst>
          </p:spPr>
          <p:txBody>
            <a:bodyPr vert="eaVert" wrap="none" lIns="92075" tIns="46038" rIns="92075" bIns="46038" anchor="ctr"/>
            <a:lstStyle/>
            <a:p>
              <a:pPr algn="ctr" defTabSz="762000" rtl="0" eaLnBrk="0" hangingPunct="0">
                <a:defRPr/>
              </a:pPr>
              <a:r>
                <a:rPr lang="ar-SA" sz="2400" b="1">
                  <a:solidFill>
                    <a:srgbClr val="003399"/>
                  </a:solidFill>
                </a:rPr>
                <a:t>عوامل النجاح</a:t>
              </a:r>
              <a:endParaRPr lang="en-US" sz="2400" b="1">
                <a:solidFill>
                  <a:srgbClr val="003399"/>
                </a:solidFill>
              </a:endParaRPr>
            </a:p>
            <a:p>
              <a:pPr algn="ctr" defTabSz="762000" rtl="0" eaLnBrk="0" hangingPunct="0">
                <a:defRPr/>
              </a:pPr>
              <a:r>
                <a:rPr lang="ar-SA" sz="2400" b="1">
                  <a:solidFill>
                    <a:srgbClr val="003399"/>
                  </a:solidFill>
                </a:rPr>
                <a:t>الأساسية</a:t>
              </a:r>
              <a:endParaRPr lang="en-US" sz="2400" b="1">
                <a:solidFill>
                  <a:srgbClr val="003399"/>
                </a:solidFill>
              </a:endParaRPr>
            </a:p>
          </p:txBody>
        </p:sp>
        <p:sp>
          <p:nvSpPr>
            <p:cNvPr id="903177" name="AutoShape 9"/>
            <p:cNvSpPr>
              <a:spLocks noChangeArrowheads="1"/>
            </p:cNvSpPr>
            <p:nvPr/>
          </p:nvSpPr>
          <p:spPr bwMode="auto">
            <a:xfrm>
              <a:off x="144" y="1992"/>
              <a:ext cx="1336" cy="472"/>
            </a:xfrm>
            <a:prstGeom prst="roundRect">
              <a:avLst>
                <a:gd name="adj" fmla="val 12486"/>
              </a:avLst>
            </a:prstGeom>
            <a:solidFill>
              <a:srgbClr val="FFCC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660033"/>
                  </a:solidFill>
                </a:rPr>
                <a:t>خدمة المجتمع</a:t>
              </a:r>
              <a:endParaRPr lang="en-US" sz="2400" b="1">
                <a:solidFill>
                  <a:srgbClr val="660033"/>
                </a:solidFill>
              </a:endParaRPr>
            </a:p>
            <a:p>
              <a:pPr algn="ctr" defTabSz="762000" rtl="0" eaLnBrk="0" hangingPunct="0">
                <a:defRPr/>
              </a:pPr>
              <a:r>
                <a:rPr lang="ar-SA" sz="2400" b="1">
                  <a:solidFill>
                    <a:srgbClr val="660033"/>
                  </a:solidFill>
                </a:rPr>
                <a:t>والوطن</a:t>
              </a:r>
              <a:endParaRPr lang="en-US" sz="2400" b="1">
                <a:solidFill>
                  <a:srgbClr val="660033"/>
                </a:solidFill>
              </a:endParaRPr>
            </a:p>
          </p:txBody>
        </p:sp>
        <p:sp>
          <p:nvSpPr>
            <p:cNvPr id="903178" name="AutoShape 10"/>
            <p:cNvSpPr>
              <a:spLocks noChangeArrowheads="1"/>
            </p:cNvSpPr>
            <p:nvPr/>
          </p:nvSpPr>
          <p:spPr bwMode="auto">
            <a:xfrm>
              <a:off x="3216" y="1992"/>
              <a:ext cx="1336" cy="472"/>
            </a:xfrm>
            <a:prstGeom prst="roundRect">
              <a:avLst>
                <a:gd name="adj" fmla="val 12486"/>
              </a:avLst>
            </a:prstGeom>
            <a:solidFill>
              <a:srgbClr val="FFCC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660033"/>
                  </a:solidFill>
                </a:rPr>
                <a:t>خدمة المراجعين</a:t>
              </a:r>
              <a:endParaRPr lang="en-US" sz="2400" b="1">
                <a:solidFill>
                  <a:srgbClr val="660033"/>
                </a:solidFill>
              </a:endParaRPr>
            </a:p>
          </p:txBody>
        </p:sp>
        <p:sp>
          <p:nvSpPr>
            <p:cNvPr id="903179" name="AutoShape 11"/>
            <p:cNvSpPr>
              <a:spLocks noChangeArrowheads="1"/>
            </p:cNvSpPr>
            <p:nvPr/>
          </p:nvSpPr>
          <p:spPr bwMode="auto">
            <a:xfrm>
              <a:off x="1680" y="1992"/>
              <a:ext cx="1336" cy="472"/>
            </a:xfrm>
            <a:prstGeom prst="roundRect">
              <a:avLst>
                <a:gd name="adj" fmla="val 12486"/>
              </a:avLst>
            </a:prstGeom>
            <a:solidFill>
              <a:srgbClr val="FFCC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400" b="1">
                  <a:solidFill>
                    <a:srgbClr val="660033"/>
                  </a:solidFill>
                </a:rPr>
                <a:t>خدمة موظفي</a:t>
              </a:r>
              <a:endParaRPr lang="en-US" sz="2400" b="1">
                <a:solidFill>
                  <a:srgbClr val="660033"/>
                </a:solidFill>
              </a:endParaRPr>
            </a:p>
            <a:p>
              <a:pPr algn="ctr" defTabSz="762000" rtl="0" eaLnBrk="0" hangingPunct="0">
                <a:defRPr/>
              </a:pPr>
              <a:r>
                <a:rPr lang="ar-SA" sz="2400" b="1">
                  <a:solidFill>
                    <a:srgbClr val="660033"/>
                  </a:solidFill>
                </a:rPr>
                <a:t>المؤسسة</a:t>
              </a:r>
              <a:endParaRPr lang="en-US" sz="2400" b="1">
                <a:solidFill>
                  <a:srgbClr val="660033"/>
                </a:solidFill>
              </a:endParaRPr>
            </a:p>
          </p:txBody>
        </p:sp>
        <p:sp>
          <p:nvSpPr>
            <p:cNvPr id="55311" name="Line 12"/>
            <p:cNvSpPr>
              <a:spLocks noChangeShapeType="1"/>
            </p:cNvSpPr>
            <p:nvPr/>
          </p:nvSpPr>
          <p:spPr bwMode="auto">
            <a:xfrm>
              <a:off x="764" y="1796"/>
              <a:ext cx="3120" cy="0"/>
            </a:xfrm>
            <a:prstGeom prst="line">
              <a:avLst/>
            </a:prstGeom>
            <a:noFill/>
            <a:ln w="508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p>
          </p:txBody>
        </p:sp>
        <p:sp>
          <p:nvSpPr>
            <p:cNvPr id="903181" name="AutoShape 13"/>
            <p:cNvSpPr>
              <a:spLocks noChangeArrowheads="1"/>
            </p:cNvSpPr>
            <p:nvPr/>
          </p:nvSpPr>
          <p:spPr bwMode="auto">
            <a:xfrm>
              <a:off x="144" y="2712"/>
              <a:ext cx="1440" cy="1432"/>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000">
                  <a:solidFill>
                    <a:srgbClr val="A50021"/>
                  </a:solidFill>
                </a:rPr>
                <a:t>تقليل الكلفة</a:t>
              </a:r>
              <a:endParaRPr lang="en-US" sz="2000">
                <a:solidFill>
                  <a:srgbClr val="A50021"/>
                </a:solidFill>
              </a:endParaRPr>
            </a:p>
            <a:p>
              <a:pPr defTabSz="762000" rtl="0" eaLnBrk="0" hangingPunct="0">
                <a:defRPr/>
              </a:pPr>
              <a:r>
                <a:rPr lang="ar-SA" sz="2000">
                  <a:solidFill>
                    <a:srgbClr val="A50021"/>
                  </a:solidFill>
                </a:rPr>
                <a:t>تحديد الاجراءات</a:t>
              </a:r>
              <a:endParaRPr lang="en-US" sz="2000">
                <a:solidFill>
                  <a:srgbClr val="A50021"/>
                </a:solidFill>
              </a:endParaRPr>
            </a:p>
            <a:p>
              <a:pPr defTabSz="762000" rtl="0" eaLnBrk="0" hangingPunct="0">
                <a:defRPr/>
              </a:pPr>
              <a:r>
                <a:rPr lang="ar-SA" sz="2000">
                  <a:solidFill>
                    <a:srgbClr val="A50021"/>
                  </a:solidFill>
                </a:rPr>
                <a:t>استخدام الطرق الفعالة</a:t>
              </a:r>
              <a:endParaRPr lang="en-US" sz="2000">
                <a:solidFill>
                  <a:srgbClr val="A50021"/>
                </a:solidFill>
              </a:endParaRPr>
            </a:p>
            <a:p>
              <a:pPr defTabSz="762000" rtl="0" eaLnBrk="0" hangingPunct="0">
                <a:defRPr/>
              </a:pPr>
              <a:r>
                <a:rPr lang="ar-SA" sz="2000">
                  <a:solidFill>
                    <a:srgbClr val="A50021"/>
                  </a:solidFill>
                </a:rPr>
                <a:t>مقاييس الأداء</a:t>
              </a:r>
              <a:endParaRPr lang="en-US" sz="2000">
                <a:solidFill>
                  <a:srgbClr val="A50021"/>
                </a:solidFill>
              </a:endParaRPr>
            </a:p>
            <a:p>
              <a:pPr defTabSz="762000" rtl="0" eaLnBrk="0" hangingPunct="0">
                <a:defRPr/>
              </a:pPr>
              <a:r>
                <a:rPr lang="ar-SA" sz="2000">
                  <a:solidFill>
                    <a:srgbClr val="A50021"/>
                  </a:solidFill>
                </a:rPr>
                <a:t>التدقيق والرقابة</a:t>
              </a:r>
              <a:endParaRPr lang="en-US" sz="2000">
                <a:solidFill>
                  <a:srgbClr val="A50021"/>
                </a:solidFill>
              </a:endParaRPr>
            </a:p>
            <a:p>
              <a:pPr defTabSz="762000" rtl="0" eaLnBrk="0" hangingPunct="0">
                <a:defRPr/>
              </a:pPr>
              <a:r>
                <a:rPr lang="ar-SA" sz="2000">
                  <a:solidFill>
                    <a:srgbClr val="A50021"/>
                  </a:solidFill>
                </a:rPr>
                <a:t>عدم تبديد الوقت</a:t>
              </a:r>
              <a:endParaRPr lang="en-US" sz="2000">
                <a:solidFill>
                  <a:srgbClr val="A50021"/>
                </a:solidFill>
              </a:endParaRPr>
            </a:p>
            <a:p>
              <a:pPr defTabSz="762000" rtl="0" eaLnBrk="0" hangingPunct="0">
                <a:defRPr/>
              </a:pPr>
              <a:r>
                <a:rPr lang="ar-SA" sz="2000">
                  <a:solidFill>
                    <a:srgbClr val="A50021"/>
                  </a:solidFill>
                </a:rPr>
                <a:t>الأداء الاقتصادي الجيد</a:t>
              </a:r>
              <a:endParaRPr lang="en-US" sz="2000">
                <a:solidFill>
                  <a:srgbClr val="A50021"/>
                </a:solidFill>
              </a:endParaRPr>
            </a:p>
          </p:txBody>
        </p:sp>
        <p:sp>
          <p:nvSpPr>
            <p:cNvPr id="903182" name="AutoShape 14"/>
            <p:cNvSpPr>
              <a:spLocks noChangeArrowheads="1"/>
            </p:cNvSpPr>
            <p:nvPr/>
          </p:nvSpPr>
          <p:spPr bwMode="auto">
            <a:xfrm>
              <a:off x="1728" y="2712"/>
              <a:ext cx="1392" cy="1432"/>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000">
                  <a:solidFill>
                    <a:srgbClr val="A50021"/>
                  </a:solidFill>
                </a:rPr>
                <a:t>احترام الموظفين</a:t>
              </a:r>
              <a:endParaRPr lang="en-US" sz="2000">
                <a:solidFill>
                  <a:srgbClr val="A50021"/>
                </a:solidFill>
              </a:endParaRPr>
            </a:p>
            <a:p>
              <a:pPr defTabSz="762000" rtl="0" eaLnBrk="0" hangingPunct="0">
                <a:defRPr/>
              </a:pPr>
              <a:r>
                <a:rPr lang="ar-SA" sz="2000">
                  <a:solidFill>
                    <a:srgbClr val="A50021"/>
                  </a:solidFill>
                </a:rPr>
                <a:t>تدريب الموظفين</a:t>
              </a:r>
              <a:endParaRPr lang="en-US" sz="2000">
                <a:solidFill>
                  <a:srgbClr val="A50021"/>
                </a:solidFill>
              </a:endParaRPr>
            </a:p>
            <a:p>
              <a:pPr defTabSz="762000" rtl="0" eaLnBrk="0" hangingPunct="0">
                <a:defRPr/>
              </a:pPr>
              <a:r>
                <a:rPr lang="ar-SA" sz="2000">
                  <a:solidFill>
                    <a:srgbClr val="A50021"/>
                  </a:solidFill>
                </a:rPr>
                <a:t>رعاية الموظفين</a:t>
              </a:r>
              <a:endParaRPr lang="en-US" sz="2000">
                <a:solidFill>
                  <a:srgbClr val="A50021"/>
                </a:solidFill>
              </a:endParaRPr>
            </a:p>
            <a:p>
              <a:pPr defTabSz="762000" rtl="0" eaLnBrk="0" hangingPunct="0">
                <a:defRPr/>
              </a:pPr>
              <a:r>
                <a:rPr lang="ar-SA" sz="2000">
                  <a:solidFill>
                    <a:srgbClr val="A50021"/>
                  </a:solidFill>
                </a:rPr>
                <a:t>المكافآت والتثمين</a:t>
              </a:r>
              <a:endParaRPr lang="en-US" sz="2000">
                <a:solidFill>
                  <a:srgbClr val="A50021"/>
                </a:solidFill>
              </a:endParaRPr>
            </a:p>
            <a:p>
              <a:pPr defTabSz="762000" rtl="0" eaLnBrk="0" hangingPunct="0">
                <a:defRPr/>
              </a:pPr>
              <a:r>
                <a:rPr lang="ar-SA" sz="2000">
                  <a:solidFill>
                    <a:srgbClr val="A50021"/>
                  </a:solidFill>
                </a:rPr>
                <a:t>التواصل والتعاون</a:t>
              </a:r>
              <a:endParaRPr lang="en-US" sz="2000">
                <a:solidFill>
                  <a:srgbClr val="A50021"/>
                </a:solidFill>
              </a:endParaRPr>
            </a:p>
            <a:p>
              <a:pPr defTabSz="762000" rtl="0" eaLnBrk="0" hangingPunct="0">
                <a:defRPr/>
              </a:pPr>
              <a:r>
                <a:rPr lang="ar-SA" sz="2000">
                  <a:solidFill>
                    <a:srgbClr val="A50021"/>
                  </a:solidFill>
                </a:rPr>
                <a:t>أمن الموظفين وسلامتهم</a:t>
              </a:r>
              <a:endParaRPr lang="en-US" sz="2000">
                <a:solidFill>
                  <a:srgbClr val="A50021"/>
                </a:solidFill>
              </a:endParaRPr>
            </a:p>
            <a:p>
              <a:pPr defTabSz="762000" rtl="0" eaLnBrk="0" hangingPunct="0">
                <a:defRPr/>
              </a:pPr>
              <a:r>
                <a:rPr lang="ar-SA" sz="2000">
                  <a:solidFill>
                    <a:srgbClr val="A50021"/>
                  </a:solidFill>
                </a:rPr>
                <a:t>الحوافز والمشجعات</a:t>
              </a:r>
              <a:endParaRPr lang="en-US" sz="2000">
                <a:solidFill>
                  <a:srgbClr val="A50021"/>
                </a:solidFill>
              </a:endParaRPr>
            </a:p>
          </p:txBody>
        </p:sp>
        <p:sp>
          <p:nvSpPr>
            <p:cNvPr id="903183" name="AutoShape 15"/>
            <p:cNvSpPr>
              <a:spLocks noChangeArrowheads="1"/>
            </p:cNvSpPr>
            <p:nvPr/>
          </p:nvSpPr>
          <p:spPr bwMode="auto">
            <a:xfrm>
              <a:off x="3264" y="2712"/>
              <a:ext cx="1392" cy="1432"/>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000">
                  <a:solidFill>
                    <a:srgbClr val="A50021"/>
                  </a:solidFill>
                </a:rPr>
                <a:t>إنجاز المعاملات</a:t>
              </a:r>
              <a:endParaRPr lang="en-US" sz="2000">
                <a:solidFill>
                  <a:srgbClr val="A50021"/>
                </a:solidFill>
              </a:endParaRPr>
            </a:p>
            <a:p>
              <a:pPr defTabSz="762000" rtl="0" eaLnBrk="0" hangingPunct="0">
                <a:defRPr/>
              </a:pPr>
              <a:r>
                <a:rPr lang="ar-SA" sz="2000">
                  <a:solidFill>
                    <a:srgbClr val="A50021"/>
                  </a:solidFill>
                </a:rPr>
                <a:t>بأفضل طريقة</a:t>
              </a:r>
              <a:endParaRPr lang="en-US" sz="2000">
                <a:solidFill>
                  <a:srgbClr val="A50021"/>
                </a:solidFill>
              </a:endParaRPr>
            </a:p>
            <a:p>
              <a:pPr defTabSz="762000" rtl="0" eaLnBrk="0" hangingPunct="0">
                <a:defRPr/>
              </a:pPr>
              <a:r>
                <a:rPr lang="ar-SA" sz="2000">
                  <a:solidFill>
                    <a:srgbClr val="A50021"/>
                  </a:solidFill>
                </a:rPr>
                <a:t>وأقصر وقت</a:t>
              </a:r>
              <a:endParaRPr lang="en-US" sz="2000">
                <a:solidFill>
                  <a:srgbClr val="A50021"/>
                </a:solidFill>
              </a:endParaRPr>
            </a:p>
            <a:p>
              <a:pPr defTabSz="762000" rtl="0" eaLnBrk="0" hangingPunct="0">
                <a:defRPr/>
              </a:pPr>
              <a:r>
                <a:rPr lang="ar-SA" sz="2000">
                  <a:solidFill>
                    <a:srgbClr val="A50021"/>
                  </a:solidFill>
                </a:rPr>
                <a:t>وأقل كلفة</a:t>
              </a:r>
              <a:endParaRPr lang="en-US" sz="2000">
                <a:solidFill>
                  <a:srgbClr val="A50021"/>
                </a:solidFill>
              </a:endParaRPr>
            </a:p>
            <a:p>
              <a:pPr defTabSz="762000" rtl="0" eaLnBrk="0" hangingPunct="0">
                <a:defRPr/>
              </a:pPr>
              <a:r>
                <a:rPr lang="ar-SA" sz="2000">
                  <a:solidFill>
                    <a:srgbClr val="A50021"/>
                  </a:solidFill>
                </a:rPr>
                <a:t>احترام المراجعين</a:t>
              </a:r>
              <a:endParaRPr lang="en-US" sz="2000">
                <a:solidFill>
                  <a:srgbClr val="A50021"/>
                </a:solidFill>
              </a:endParaRPr>
            </a:p>
            <a:p>
              <a:pPr defTabSz="762000" rtl="0" eaLnBrk="0" hangingPunct="0">
                <a:defRPr/>
              </a:pPr>
              <a:r>
                <a:rPr lang="ar-SA" sz="2000">
                  <a:solidFill>
                    <a:srgbClr val="A50021"/>
                  </a:solidFill>
                </a:rPr>
                <a:t>وتفهم حاجاتهم</a:t>
              </a:r>
              <a:endParaRPr lang="en-US" sz="2000">
                <a:solidFill>
                  <a:srgbClr val="A50021"/>
                </a:solidFill>
              </a:endParaRPr>
            </a:p>
          </p:txBody>
        </p:sp>
      </p:grpSp>
    </p:spTree>
    <p:extLst>
      <p:ext uri="{BB962C8B-B14F-4D97-AF65-F5344CB8AC3E}">
        <p14:creationId xmlns:p14="http://schemas.microsoft.com/office/powerpoint/2010/main" val="21500567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pPr>
              <a:defRPr/>
            </a:pPr>
            <a:r>
              <a:rPr lang="ar-SA"/>
              <a:t>التخطيط الاستراتيجي   د/عبدالله المفلح                                     جميع الحقوق محفوظة   2009</a:t>
            </a:r>
            <a:endParaRPr lang="en-US"/>
          </a:p>
        </p:txBody>
      </p:sp>
      <p:sp>
        <p:nvSpPr>
          <p:cNvPr id="19"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D999C87D-BD88-48F8-9F8D-0D49085E9A0B}" type="slidenum">
              <a:rPr lang="ar-SA" altLang="ar-SY">
                <a:latin typeface="Arial" panose="020B0604020202020204" pitchFamily="34" charset="0"/>
                <a:cs typeface="Arial" panose="020B0604020202020204" pitchFamily="34" charset="0"/>
              </a:rPr>
              <a:pPr eaLnBrk="1" hangingPunct="1"/>
              <a:t>83</a:t>
            </a:fld>
            <a:endParaRPr lang="en-US" altLang="ar-SY">
              <a:latin typeface="Arial" panose="020B0604020202020204" pitchFamily="34" charset="0"/>
              <a:cs typeface="Arial" panose="020B0604020202020204" pitchFamily="34" charset="0"/>
            </a:endParaRPr>
          </a:p>
        </p:txBody>
      </p:sp>
      <p:sp>
        <p:nvSpPr>
          <p:cNvPr id="59396" name="Rectangle 2"/>
          <p:cNvSpPr>
            <a:spLocks noGrp="1" noChangeArrowheads="1"/>
          </p:cNvSpPr>
          <p:nvPr>
            <p:ph type="title"/>
          </p:nvPr>
        </p:nvSpPr>
        <p:spPr>
          <a:noFill/>
        </p:spPr>
        <p:txBody>
          <a:bodyPr lIns="92075" tIns="46038" rIns="92075" bIns="46038" anchor="ctr"/>
          <a:lstStyle/>
          <a:p>
            <a:pPr algn="ctr" eaLnBrk="1" hangingPunct="1"/>
            <a:r>
              <a:rPr lang="ar-SA" altLang="ar-SY" dirty="0" smtClean="0">
                <a:solidFill>
                  <a:schemeClr val="accent1"/>
                </a:solidFill>
                <a:latin typeface="Tahoma" panose="020B0604030504040204" pitchFamily="34" charset="0"/>
                <a:cs typeface="Tahoma" panose="020B0604030504040204" pitchFamily="34" charset="0"/>
              </a:rPr>
              <a:t>مفهــوم الفــجوة</a:t>
            </a:r>
            <a:endParaRPr lang="en-US" altLang="ar-SY" dirty="0" smtClean="0">
              <a:solidFill>
                <a:schemeClr val="accent1"/>
              </a:solidFill>
              <a:latin typeface="Tahoma" panose="020B0604030504040204" pitchFamily="34" charset="0"/>
              <a:cs typeface="Tahoma" panose="020B0604030504040204" pitchFamily="34" charset="0"/>
            </a:endParaRPr>
          </a:p>
        </p:txBody>
      </p:sp>
      <p:grpSp>
        <p:nvGrpSpPr>
          <p:cNvPr id="59397" name="Group 3"/>
          <p:cNvGrpSpPr>
            <a:grpSpLocks/>
          </p:cNvGrpSpPr>
          <p:nvPr/>
        </p:nvGrpSpPr>
        <p:grpSpPr bwMode="auto">
          <a:xfrm>
            <a:off x="914400" y="2209800"/>
            <a:ext cx="7086600" cy="3543300"/>
            <a:chOff x="480" y="1392"/>
            <a:chExt cx="4464" cy="2232"/>
          </a:xfrm>
        </p:grpSpPr>
        <p:sp>
          <p:nvSpPr>
            <p:cNvPr id="908292" name="AutoShape 4"/>
            <p:cNvSpPr>
              <a:spLocks noChangeArrowheads="1"/>
            </p:cNvSpPr>
            <p:nvPr/>
          </p:nvSpPr>
          <p:spPr bwMode="auto">
            <a:xfrm flipH="1">
              <a:off x="4074" y="3074"/>
              <a:ext cx="870" cy="430"/>
            </a:xfrm>
            <a:prstGeom prst="octagon">
              <a:avLst>
                <a:gd name="adj" fmla="val 29278"/>
              </a:avLst>
            </a:prstGeom>
            <a:solidFill>
              <a:srgbClr val="FF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r>
                <a:rPr lang="ar-SA" sz="2000" b="1"/>
                <a:t>الوضع الحالي</a:t>
              </a:r>
              <a:endParaRPr lang="en-US" sz="2000" b="1"/>
            </a:p>
          </p:txBody>
        </p:sp>
        <p:sp>
          <p:nvSpPr>
            <p:cNvPr id="908293" name="AutoShape 5"/>
            <p:cNvSpPr>
              <a:spLocks noChangeArrowheads="1"/>
            </p:cNvSpPr>
            <p:nvPr/>
          </p:nvSpPr>
          <p:spPr bwMode="auto">
            <a:xfrm flipH="1">
              <a:off x="670" y="3045"/>
              <a:ext cx="1071" cy="430"/>
            </a:xfrm>
            <a:prstGeom prst="octagon">
              <a:avLst>
                <a:gd name="adj" fmla="val 29278"/>
              </a:avLst>
            </a:prstGeom>
            <a:solidFill>
              <a:srgbClr val="FF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000" b="1">
                  <a:solidFill>
                    <a:srgbClr val="CC0000"/>
                  </a:solidFill>
                  <a:cs typeface="Simplified Arabic" pitchFamily="2" charset="-78"/>
                </a:rPr>
                <a:t>الوضع المتوقع</a:t>
              </a:r>
            </a:p>
            <a:p>
              <a:pPr algn="ctr" defTabSz="762000" eaLnBrk="0" hangingPunct="0">
                <a:defRPr/>
              </a:pPr>
              <a:r>
                <a:rPr lang="ar-SA" sz="2000" b="1">
                  <a:solidFill>
                    <a:srgbClr val="CC0000"/>
                  </a:solidFill>
                  <a:cs typeface="Simplified Arabic" pitchFamily="2" charset="-78"/>
                </a:rPr>
                <a:t>بدون التخطيط</a:t>
              </a:r>
              <a:endParaRPr lang="en-US" sz="2000" b="1">
                <a:solidFill>
                  <a:srgbClr val="CC0000"/>
                </a:solidFill>
                <a:cs typeface="Simplified Arabic" pitchFamily="2" charset="-78"/>
              </a:endParaRPr>
            </a:p>
          </p:txBody>
        </p:sp>
        <p:sp>
          <p:nvSpPr>
            <p:cNvPr id="908294" name="AutoShape 6"/>
            <p:cNvSpPr>
              <a:spLocks noChangeArrowheads="1"/>
            </p:cNvSpPr>
            <p:nvPr/>
          </p:nvSpPr>
          <p:spPr bwMode="auto">
            <a:xfrm flipH="1">
              <a:off x="624" y="2003"/>
              <a:ext cx="1071" cy="430"/>
            </a:xfrm>
            <a:prstGeom prst="octagon">
              <a:avLst>
                <a:gd name="adj" fmla="val 29278"/>
              </a:avLst>
            </a:prstGeom>
            <a:solidFill>
              <a:srgbClr val="CC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r>
                <a:rPr lang="ar-SA" sz="2000" b="1">
                  <a:solidFill>
                    <a:srgbClr val="003399"/>
                  </a:solidFill>
                  <a:cs typeface="Simplified Arabic" pitchFamily="2" charset="-78"/>
                </a:rPr>
                <a:t>الوضع المطلوب</a:t>
              </a:r>
              <a:endParaRPr lang="en-US" sz="2000" b="1">
                <a:solidFill>
                  <a:srgbClr val="003399"/>
                </a:solidFill>
                <a:cs typeface="Simplified Arabic" pitchFamily="2" charset="-78"/>
              </a:endParaRPr>
            </a:p>
          </p:txBody>
        </p:sp>
        <p:sp>
          <p:nvSpPr>
            <p:cNvPr id="59402" name="Line 7"/>
            <p:cNvSpPr>
              <a:spLocks noChangeShapeType="1"/>
            </p:cNvSpPr>
            <p:nvPr/>
          </p:nvSpPr>
          <p:spPr bwMode="auto">
            <a:xfrm flipH="1" flipV="1">
              <a:off x="1730" y="2262"/>
              <a:ext cx="2398" cy="810"/>
            </a:xfrm>
            <a:prstGeom prst="line">
              <a:avLst/>
            </a:prstGeom>
            <a:noFill/>
            <a:ln w="76200">
              <a:solidFill>
                <a:srgbClr val="0099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59403" name="Line 8"/>
            <p:cNvSpPr>
              <a:spLocks noChangeShapeType="1"/>
            </p:cNvSpPr>
            <p:nvPr/>
          </p:nvSpPr>
          <p:spPr bwMode="auto">
            <a:xfrm flipH="1" flipV="1">
              <a:off x="1745" y="3285"/>
              <a:ext cx="2312" cy="0"/>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59404" name="Line 9"/>
            <p:cNvSpPr>
              <a:spLocks noChangeShapeType="1"/>
            </p:cNvSpPr>
            <p:nvPr/>
          </p:nvSpPr>
          <p:spPr bwMode="auto">
            <a:xfrm flipH="1">
              <a:off x="1200" y="2500"/>
              <a:ext cx="0" cy="524"/>
            </a:xfrm>
            <a:prstGeom prst="line">
              <a:avLst/>
            </a:prstGeom>
            <a:noFill/>
            <a:ln w="76200">
              <a:solidFill>
                <a:schemeClr val="bg2"/>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908298" name="Oval 10"/>
            <p:cNvSpPr>
              <a:spLocks noChangeArrowheads="1"/>
            </p:cNvSpPr>
            <p:nvPr/>
          </p:nvSpPr>
          <p:spPr bwMode="auto">
            <a:xfrm flipH="1">
              <a:off x="4140" y="1392"/>
              <a:ext cx="756" cy="342"/>
            </a:xfrm>
            <a:prstGeom prst="ellipse">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r>
                <a:rPr lang="ar-SA" sz="2400" b="1">
                  <a:cs typeface="Simplified Arabic" pitchFamily="2" charset="-78"/>
                </a:rPr>
                <a:t>الحاضر</a:t>
              </a:r>
              <a:endParaRPr lang="en-US" sz="2400" b="1">
                <a:cs typeface="Simplified Arabic" pitchFamily="2" charset="-78"/>
              </a:endParaRPr>
            </a:p>
          </p:txBody>
        </p:sp>
        <p:sp>
          <p:nvSpPr>
            <p:cNvPr id="908299" name="Oval 11"/>
            <p:cNvSpPr>
              <a:spLocks noChangeArrowheads="1"/>
            </p:cNvSpPr>
            <p:nvPr/>
          </p:nvSpPr>
          <p:spPr bwMode="auto">
            <a:xfrm flipH="1">
              <a:off x="720" y="1392"/>
              <a:ext cx="827" cy="342"/>
            </a:xfrm>
            <a:prstGeom prst="ellipse">
              <a:avLst/>
            </a:prstGeom>
            <a:solidFill>
              <a:srgbClr val="CCFF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r>
                <a:rPr lang="ar-SA" sz="2400" b="1">
                  <a:solidFill>
                    <a:srgbClr val="003399"/>
                  </a:solidFill>
                </a:rPr>
                <a:t>المستقبل</a:t>
              </a:r>
              <a:endParaRPr lang="en-US" sz="2400" b="1">
                <a:solidFill>
                  <a:srgbClr val="003399"/>
                </a:solidFill>
              </a:endParaRPr>
            </a:p>
          </p:txBody>
        </p:sp>
        <p:sp>
          <p:nvSpPr>
            <p:cNvPr id="59407" name="Line 12"/>
            <p:cNvSpPr>
              <a:spLocks noChangeShapeType="1"/>
            </p:cNvSpPr>
            <p:nvPr/>
          </p:nvSpPr>
          <p:spPr bwMode="auto">
            <a:xfrm flipH="1">
              <a:off x="1642" y="1563"/>
              <a:ext cx="2514" cy="26"/>
            </a:xfrm>
            <a:prstGeom prst="line">
              <a:avLst/>
            </a:prstGeom>
            <a:noFill/>
            <a:ln w="76200">
              <a:solidFill>
                <a:schemeClr val="accent2"/>
              </a:solidFill>
              <a:prstDash val="sysDot"/>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p>
          </p:txBody>
        </p:sp>
        <p:sp>
          <p:nvSpPr>
            <p:cNvPr id="59408" name="Rectangle 13"/>
            <p:cNvSpPr>
              <a:spLocks noChangeArrowheads="1"/>
            </p:cNvSpPr>
            <p:nvPr/>
          </p:nvSpPr>
          <p:spPr bwMode="auto">
            <a:xfrm rot="1068321" flipH="1">
              <a:off x="2213" y="2372"/>
              <a:ext cx="17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ar-SA" altLang="ar-SY" sz="2400" b="1">
                  <a:solidFill>
                    <a:srgbClr val="009900"/>
                  </a:solidFill>
                </a:rPr>
                <a:t> الحيـــــاة بالتـخـــــطيـط</a:t>
              </a:r>
              <a:endParaRPr lang="en-US" altLang="ar-SY" sz="2400" b="1">
                <a:solidFill>
                  <a:srgbClr val="009900"/>
                </a:solidFill>
              </a:endParaRPr>
            </a:p>
          </p:txBody>
        </p:sp>
        <p:sp>
          <p:nvSpPr>
            <p:cNvPr id="59409" name="Rectangle 14"/>
            <p:cNvSpPr>
              <a:spLocks noChangeArrowheads="1"/>
            </p:cNvSpPr>
            <p:nvPr/>
          </p:nvSpPr>
          <p:spPr bwMode="auto">
            <a:xfrm flipH="1">
              <a:off x="480" y="2602"/>
              <a:ext cx="58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ar-SA" altLang="ar-SY" sz="2800" b="1">
                  <a:solidFill>
                    <a:srgbClr val="0000FF"/>
                  </a:solidFill>
                  <a:cs typeface="Simplified Arabic" panose="02020603050405020304" pitchFamily="18" charset="-78"/>
                </a:rPr>
                <a:t>الفجوة</a:t>
              </a:r>
              <a:endParaRPr lang="en-US" altLang="ar-SY" sz="2800" b="1">
                <a:solidFill>
                  <a:srgbClr val="0000FF"/>
                </a:solidFill>
                <a:cs typeface="Simplified Arabic" panose="02020603050405020304" pitchFamily="18" charset="-78"/>
              </a:endParaRPr>
            </a:p>
          </p:txBody>
        </p:sp>
        <p:sp>
          <p:nvSpPr>
            <p:cNvPr id="59410" name="Rectangle 15"/>
            <p:cNvSpPr>
              <a:spLocks noChangeArrowheads="1"/>
            </p:cNvSpPr>
            <p:nvPr/>
          </p:nvSpPr>
          <p:spPr bwMode="auto">
            <a:xfrm flipH="1">
              <a:off x="2084" y="3336"/>
              <a:ext cx="1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ar-SA" altLang="ar-SY" sz="2400" b="1">
                  <a:solidFill>
                    <a:srgbClr val="CC0000"/>
                  </a:solidFill>
                </a:rPr>
                <a:t>السير في الحياة بدون تخطيط</a:t>
              </a:r>
              <a:endParaRPr lang="en-US" altLang="ar-SY" sz="2400" b="1">
                <a:solidFill>
                  <a:srgbClr val="CC0000"/>
                </a:solidFill>
              </a:endParaRPr>
            </a:p>
          </p:txBody>
        </p:sp>
      </p:grpSp>
    </p:spTree>
    <p:extLst>
      <p:ext uri="{BB962C8B-B14F-4D97-AF65-F5344CB8AC3E}">
        <p14:creationId xmlns:p14="http://schemas.microsoft.com/office/powerpoint/2010/main" val="18329807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pPr>
              <a:defRPr/>
            </a:pPr>
            <a:r>
              <a:rPr lang="ar-SY" dirty="0" smtClean="0">
                <a:solidFill>
                  <a:schemeClr val="accent1"/>
                </a:solidFill>
              </a:rPr>
              <a:t>المهندس خالد ياسين الشيخ</a:t>
            </a:r>
            <a:endParaRPr lang="en-US" dirty="0">
              <a:solidFill>
                <a:schemeClr val="accent1"/>
              </a:solidFill>
            </a:endParaRPr>
          </a:p>
        </p:txBody>
      </p:sp>
      <p:sp>
        <p:nvSpPr>
          <p:cNvPr id="20" name="Slide Number Placeholder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49EEFE5A-343C-42A2-BFFC-455275183D1A}" type="slidenum">
              <a:rPr lang="ar-SA" altLang="ar-SY">
                <a:solidFill>
                  <a:schemeClr val="accent1"/>
                </a:solidFill>
                <a:latin typeface="Arial" panose="020B0604020202020204" pitchFamily="34" charset="0"/>
                <a:cs typeface="Arial" panose="020B0604020202020204" pitchFamily="34" charset="0"/>
              </a:rPr>
              <a:pPr eaLnBrk="1" hangingPunct="1"/>
              <a:t>84</a:t>
            </a:fld>
            <a:endParaRPr lang="en-US" altLang="ar-SY">
              <a:solidFill>
                <a:schemeClr val="accent1"/>
              </a:solidFill>
              <a:latin typeface="Arial" panose="020B0604020202020204" pitchFamily="34" charset="0"/>
              <a:cs typeface="Arial" panose="020B0604020202020204" pitchFamily="34" charset="0"/>
            </a:endParaRPr>
          </a:p>
        </p:txBody>
      </p:sp>
      <p:sp>
        <p:nvSpPr>
          <p:cNvPr id="60420" name="Rectangle 2"/>
          <p:cNvSpPr>
            <a:spLocks noChangeArrowheads="1"/>
          </p:cNvSpPr>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4000" dirty="0">
                <a:solidFill>
                  <a:schemeClr val="accent1"/>
                </a:solidFill>
                <a:cs typeface="Tahoma" panose="020B0604030504040204" pitchFamily="34" charset="0"/>
              </a:rPr>
              <a:t>تحليل العناصر الثلاثة</a:t>
            </a:r>
            <a:endParaRPr lang="en-US" altLang="ar-SY" sz="4000" dirty="0">
              <a:solidFill>
                <a:schemeClr val="accent1"/>
              </a:solidFill>
              <a:cs typeface="Tahoma" panose="020B0604030504040204" pitchFamily="34" charset="0"/>
            </a:endParaRPr>
          </a:p>
        </p:txBody>
      </p:sp>
      <p:sp>
        <p:nvSpPr>
          <p:cNvPr id="910339" name="Rectangle 3"/>
          <p:cNvSpPr>
            <a:spLocks noChangeArrowheads="1"/>
          </p:cNvSpPr>
          <p:nvPr/>
        </p:nvSpPr>
        <p:spPr bwMode="auto">
          <a:xfrm>
            <a:off x="5105400" y="29718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تحديد حجم الفجوة.</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مدى القدرة على تجاوزها.</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متطلبات تجاوز الفجوة.</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مراحل التعامل معها. </a:t>
            </a:r>
          </a:p>
        </p:txBody>
      </p:sp>
      <p:sp>
        <p:nvSpPr>
          <p:cNvPr id="910340" name="AutoShape 4"/>
          <p:cNvSpPr>
            <a:spLocks noChangeArrowheads="1"/>
          </p:cNvSpPr>
          <p:nvPr/>
        </p:nvSpPr>
        <p:spPr bwMode="auto">
          <a:xfrm>
            <a:off x="5943600" y="1981200"/>
            <a:ext cx="2819400" cy="6858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buClr>
                <a:schemeClr val="bg2"/>
              </a:buClr>
              <a:buSzPct val="70000"/>
              <a:buFont typeface="Wingdings" panose="05000000000000000000" pitchFamily="2" charset="2"/>
              <a:buNone/>
            </a:pPr>
            <a:r>
              <a:rPr lang="ar-SA" altLang="ar-SY" sz="2800" b="1">
                <a:solidFill>
                  <a:schemeClr val="accent1"/>
                </a:solidFill>
              </a:rPr>
              <a:t>تحليل الفجوة بينهما</a:t>
            </a:r>
          </a:p>
        </p:txBody>
      </p:sp>
      <p:grpSp>
        <p:nvGrpSpPr>
          <p:cNvPr id="60423" name="Group 5"/>
          <p:cNvGrpSpPr>
            <a:grpSpLocks/>
          </p:cNvGrpSpPr>
          <p:nvPr/>
        </p:nvGrpSpPr>
        <p:grpSpPr bwMode="auto">
          <a:xfrm>
            <a:off x="1371600" y="2895600"/>
            <a:ext cx="2670175" cy="1905000"/>
            <a:chOff x="584" y="2688"/>
            <a:chExt cx="2920" cy="1200"/>
          </a:xfrm>
        </p:grpSpPr>
        <p:grpSp>
          <p:nvGrpSpPr>
            <p:cNvPr id="60425" name="Group 6"/>
            <p:cNvGrpSpPr>
              <a:grpSpLocks/>
            </p:cNvGrpSpPr>
            <p:nvPr/>
          </p:nvGrpSpPr>
          <p:grpSpPr bwMode="auto">
            <a:xfrm>
              <a:off x="1200" y="2688"/>
              <a:ext cx="2304" cy="1200"/>
              <a:chOff x="-816" y="0"/>
              <a:chExt cx="4320" cy="2112"/>
            </a:xfrm>
          </p:grpSpPr>
          <p:sp>
            <p:nvSpPr>
              <p:cNvPr id="910343" name="AutoShape 7"/>
              <p:cNvSpPr>
                <a:spLocks noChangeArrowheads="1"/>
              </p:cNvSpPr>
              <p:nvPr/>
            </p:nvSpPr>
            <p:spPr bwMode="auto">
              <a:xfrm flipH="1">
                <a:off x="2635" y="1683"/>
                <a:ext cx="869" cy="429"/>
              </a:xfrm>
              <a:prstGeom prst="octagon">
                <a:avLst>
                  <a:gd name="adj" fmla="val 29278"/>
                </a:avLst>
              </a:prstGeom>
              <a:solidFill>
                <a:srgbClr val="FF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endParaRPr lang="en-US" sz="2000" b="1">
                  <a:solidFill>
                    <a:schemeClr val="accent1"/>
                  </a:solidFill>
                </a:endParaRPr>
              </a:p>
            </p:txBody>
          </p:sp>
          <p:sp>
            <p:nvSpPr>
              <p:cNvPr id="910344" name="AutoShape 8"/>
              <p:cNvSpPr>
                <a:spLocks noChangeArrowheads="1"/>
              </p:cNvSpPr>
              <p:nvPr/>
            </p:nvSpPr>
            <p:spPr bwMode="auto">
              <a:xfrm flipH="1">
                <a:off x="-770" y="1653"/>
                <a:ext cx="1071" cy="431"/>
              </a:xfrm>
              <a:prstGeom prst="octagon">
                <a:avLst>
                  <a:gd name="adj" fmla="val 29278"/>
                </a:avLst>
              </a:prstGeom>
              <a:solidFill>
                <a:srgbClr val="FF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endParaRPr lang="en-US" sz="2000" b="1">
                  <a:solidFill>
                    <a:schemeClr val="accent1"/>
                  </a:solidFill>
                  <a:cs typeface="Simplified Arabic" pitchFamily="2" charset="-78"/>
                </a:endParaRPr>
              </a:p>
            </p:txBody>
          </p:sp>
          <p:sp>
            <p:nvSpPr>
              <p:cNvPr id="910345" name="AutoShape 9"/>
              <p:cNvSpPr>
                <a:spLocks noChangeArrowheads="1"/>
              </p:cNvSpPr>
              <p:nvPr/>
            </p:nvSpPr>
            <p:spPr bwMode="auto">
              <a:xfrm flipH="1">
                <a:off x="-815" y="611"/>
                <a:ext cx="1071" cy="429"/>
              </a:xfrm>
              <a:prstGeom prst="octagon">
                <a:avLst>
                  <a:gd name="adj" fmla="val 29278"/>
                </a:avLst>
              </a:prstGeom>
              <a:solidFill>
                <a:srgbClr val="CCFFCC"/>
              </a:solidFill>
              <a:ln w="12700">
                <a:solidFill>
                  <a:schemeClr val="folHlink"/>
                </a:solidFill>
                <a:miter lim="800000"/>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endParaRPr lang="en-US" sz="2000" b="1">
                  <a:solidFill>
                    <a:schemeClr val="accent1"/>
                  </a:solidFill>
                  <a:cs typeface="Simplified Arabic" pitchFamily="2" charset="-78"/>
                </a:endParaRPr>
              </a:p>
            </p:txBody>
          </p:sp>
          <p:sp>
            <p:nvSpPr>
              <p:cNvPr id="60430" name="Line 10"/>
              <p:cNvSpPr>
                <a:spLocks noChangeShapeType="1"/>
              </p:cNvSpPr>
              <p:nvPr/>
            </p:nvSpPr>
            <p:spPr bwMode="auto">
              <a:xfrm flipH="1" flipV="1">
                <a:off x="290" y="870"/>
                <a:ext cx="2398" cy="810"/>
              </a:xfrm>
              <a:prstGeom prst="line">
                <a:avLst/>
              </a:prstGeom>
              <a:noFill/>
              <a:ln w="76200">
                <a:solidFill>
                  <a:srgbClr val="0099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0431" name="Line 11"/>
              <p:cNvSpPr>
                <a:spLocks noChangeShapeType="1"/>
              </p:cNvSpPr>
              <p:nvPr/>
            </p:nvSpPr>
            <p:spPr bwMode="auto">
              <a:xfrm flipH="1" flipV="1">
                <a:off x="305" y="1893"/>
                <a:ext cx="2312" cy="0"/>
              </a:xfrm>
              <a:prstGeom prst="line">
                <a:avLst/>
              </a:prstGeom>
              <a:noFill/>
              <a:ln w="76200">
                <a:solidFill>
                  <a:srgbClr val="CC33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0432" name="Line 12"/>
              <p:cNvSpPr>
                <a:spLocks noChangeShapeType="1"/>
              </p:cNvSpPr>
              <p:nvPr/>
            </p:nvSpPr>
            <p:spPr bwMode="auto">
              <a:xfrm flipH="1">
                <a:off x="-240" y="1108"/>
                <a:ext cx="0" cy="524"/>
              </a:xfrm>
              <a:prstGeom prst="line">
                <a:avLst/>
              </a:prstGeom>
              <a:noFill/>
              <a:ln w="76200">
                <a:solidFill>
                  <a:schemeClr val="bg2"/>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910349" name="Oval 13"/>
              <p:cNvSpPr>
                <a:spLocks noChangeArrowheads="1"/>
              </p:cNvSpPr>
              <p:nvPr/>
            </p:nvSpPr>
            <p:spPr bwMode="auto">
              <a:xfrm flipH="1">
                <a:off x="2700" y="0"/>
                <a:ext cx="755" cy="341"/>
              </a:xfrm>
              <a:prstGeom prst="ellipse">
                <a:avLst/>
              </a:prstGeom>
              <a:solidFill>
                <a:srgbClr val="FFFF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endParaRPr lang="en-US" sz="2400" b="1">
                  <a:solidFill>
                    <a:schemeClr val="accent1"/>
                  </a:solidFill>
                  <a:cs typeface="Simplified Arabic" pitchFamily="2" charset="-78"/>
                </a:endParaRPr>
              </a:p>
            </p:txBody>
          </p:sp>
          <p:sp>
            <p:nvSpPr>
              <p:cNvPr id="910350" name="Oval 14"/>
              <p:cNvSpPr>
                <a:spLocks noChangeArrowheads="1"/>
              </p:cNvSpPr>
              <p:nvPr/>
            </p:nvSpPr>
            <p:spPr bwMode="auto">
              <a:xfrm flipH="1">
                <a:off x="-721" y="0"/>
                <a:ext cx="830" cy="341"/>
              </a:xfrm>
              <a:prstGeom prst="ellipse">
                <a:avLst/>
              </a:prstGeom>
              <a:solidFill>
                <a:srgbClr val="CCFFCC"/>
              </a:solidFill>
              <a:ln w="12700">
                <a:solidFill>
                  <a:schemeClr val="folHlink"/>
                </a:solidFill>
                <a:round/>
                <a:headEnd/>
                <a:tailEnd/>
              </a:ln>
              <a:effectLst>
                <a:outerShdw dist="107763" dir="2700000" algn="ctr" rotWithShape="0">
                  <a:schemeClr val="bg2"/>
                </a:outerShdw>
              </a:effectLst>
            </p:spPr>
            <p:txBody>
              <a:bodyPr wrap="none" lIns="92075" tIns="46038" rIns="92075" bIns="46038" anchor="ctr"/>
              <a:lstStyle/>
              <a:p>
                <a:pPr defTabSz="762000" eaLnBrk="0" hangingPunct="0">
                  <a:defRPr/>
                </a:pPr>
                <a:endParaRPr lang="en-US" sz="2400" b="1">
                  <a:solidFill>
                    <a:schemeClr val="accent1"/>
                  </a:solidFill>
                </a:endParaRPr>
              </a:p>
            </p:txBody>
          </p:sp>
          <p:sp>
            <p:nvSpPr>
              <p:cNvPr id="60435" name="Line 15"/>
              <p:cNvSpPr>
                <a:spLocks noChangeShapeType="1"/>
              </p:cNvSpPr>
              <p:nvPr/>
            </p:nvSpPr>
            <p:spPr bwMode="auto">
              <a:xfrm flipH="1">
                <a:off x="202" y="171"/>
                <a:ext cx="2514" cy="26"/>
              </a:xfrm>
              <a:prstGeom prst="line">
                <a:avLst/>
              </a:prstGeom>
              <a:noFill/>
              <a:ln w="76200">
                <a:solidFill>
                  <a:schemeClr val="accent2"/>
                </a:solidFill>
                <a:prstDash val="sysDot"/>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grpSp>
        <p:sp>
          <p:nvSpPr>
            <p:cNvPr id="60426" name="Rectangle 16"/>
            <p:cNvSpPr>
              <a:spLocks noChangeArrowheads="1"/>
            </p:cNvSpPr>
            <p:nvPr/>
          </p:nvSpPr>
          <p:spPr bwMode="auto">
            <a:xfrm flipH="1">
              <a:off x="584" y="3312"/>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ar-SA" altLang="ar-SY" b="1">
                  <a:solidFill>
                    <a:schemeClr val="accent1"/>
                  </a:solidFill>
                </a:rPr>
                <a:t>الفجوة</a:t>
              </a:r>
              <a:endParaRPr lang="en-US" altLang="ar-SY" b="1">
                <a:solidFill>
                  <a:schemeClr val="accent1"/>
                </a:solidFill>
              </a:endParaRPr>
            </a:p>
          </p:txBody>
        </p:sp>
      </p:grpSp>
    </p:spTree>
    <p:extLst>
      <p:ext uri="{BB962C8B-B14F-4D97-AF65-F5344CB8AC3E}">
        <p14:creationId xmlns:p14="http://schemas.microsoft.com/office/powerpoint/2010/main" val="353535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10340"/>
                                        </p:tgtEl>
                                        <p:attrNameLst>
                                          <p:attrName>style.visibility</p:attrName>
                                        </p:attrNameLst>
                                      </p:cBhvr>
                                      <p:to>
                                        <p:strVal val="visible"/>
                                      </p:to>
                                    </p:set>
                                    <p:anim calcmode="lin" valueType="num">
                                      <p:cBhvr>
                                        <p:cTn id="7" dur="1000" fill="hold"/>
                                        <p:tgtEl>
                                          <p:spTgt spid="910340"/>
                                        </p:tgtEl>
                                        <p:attrNameLst>
                                          <p:attrName>ppt_w</p:attrName>
                                        </p:attrNameLst>
                                      </p:cBhvr>
                                      <p:tavLst>
                                        <p:tav tm="0">
                                          <p:val>
                                            <p:strVal val="#ppt_w*0.70"/>
                                          </p:val>
                                        </p:tav>
                                        <p:tav tm="100000">
                                          <p:val>
                                            <p:strVal val="#ppt_w"/>
                                          </p:val>
                                        </p:tav>
                                      </p:tavLst>
                                    </p:anim>
                                    <p:anim calcmode="lin" valueType="num">
                                      <p:cBhvr>
                                        <p:cTn id="8" dur="1000" fill="hold"/>
                                        <p:tgtEl>
                                          <p:spTgt spid="910340"/>
                                        </p:tgtEl>
                                        <p:attrNameLst>
                                          <p:attrName>ppt_h</p:attrName>
                                        </p:attrNameLst>
                                      </p:cBhvr>
                                      <p:tavLst>
                                        <p:tav tm="0">
                                          <p:val>
                                            <p:strVal val="#ppt_h"/>
                                          </p:val>
                                        </p:tav>
                                        <p:tav tm="100000">
                                          <p:val>
                                            <p:strVal val="#ppt_h"/>
                                          </p:val>
                                        </p:tav>
                                      </p:tavLst>
                                    </p:anim>
                                    <p:animEffect transition="in" filter="fade">
                                      <p:cBhvr>
                                        <p:cTn id="9" dur="1000"/>
                                        <p:tgtEl>
                                          <p:spTgt spid="9103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10339"/>
                                        </p:tgtEl>
                                        <p:attrNameLst>
                                          <p:attrName>style.visibility</p:attrName>
                                        </p:attrNameLst>
                                      </p:cBhvr>
                                      <p:to>
                                        <p:strVal val="visible"/>
                                      </p:to>
                                    </p:set>
                                    <p:animEffect transition="in" filter="slide(fromBottom)">
                                      <p:cBhvr>
                                        <p:cTn id="14"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p:bldP spid="91034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8"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2D2222A-269A-4D3C-A3EE-3F71D8C45914}" type="slidenum">
              <a:rPr lang="ar-SA" altLang="ar-SY">
                <a:solidFill>
                  <a:schemeClr val="accent1"/>
                </a:solidFill>
                <a:latin typeface="Arial" panose="020B0604020202020204" pitchFamily="34" charset="0"/>
                <a:cs typeface="Arial" panose="020B0604020202020204" pitchFamily="34" charset="0"/>
              </a:rPr>
              <a:pPr eaLnBrk="1" hangingPunct="1"/>
              <a:t>85</a:t>
            </a:fld>
            <a:endParaRPr lang="en-US" altLang="ar-SY" dirty="0">
              <a:solidFill>
                <a:schemeClr val="accent1"/>
              </a:solidFill>
              <a:latin typeface="Arial" panose="020B0604020202020204" pitchFamily="34" charset="0"/>
              <a:cs typeface="Arial" panose="020B0604020202020204" pitchFamily="34" charset="0"/>
            </a:endParaRPr>
          </a:p>
        </p:txBody>
      </p:sp>
      <p:sp>
        <p:nvSpPr>
          <p:cNvPr id="63492" name="Rectangle 2"/>
          <p:cNvSpPr>
            <a:spLocks noGrp="1" noChangeArrowheads="1"/>
          </p:cNvSpPr>
          <p:nvPr>
            <p:ph type="title"/>
          </p:nvPr>
        </p:nvSpPr>
        <p:spPr>
          <a:xfrm>
            <a:off x="228600" y="228600"/>
            <a:ext cx="8686800" cy="1143000"/>
          </a:xfrm>
        </p:spPr>
        <p:txBody>
          <a:bodyPr/>
          <a:lstStyle/>
          <a:p>
            <a:pPr algn="ctr" eaLnBrk="1" hangingPunct="1"/>
            <a:r>
              <a:rPr lang="ar-SA" altLang="ar-SY" sz="4000" smtClean="0">
                <a:solidFill>
                  <a:schemeClr val="accent1"/>
                </a:solidFill>
                <a:cs typeface="Tahoma" panose="020B0604030504040204" pitchFamily="34" charset="0"/>
              </a:rPr>
              <a:t>تحليل الأطراف الثلاثة</a:t>
            </a:r>
            <a:endParaRPr lang="en-US" altLang="ar-SY" sz="4000" smtClean="0">
              <a:solidFill>
                <a:schemeClr val="accent1"/>
              </a:solidFill>
              <a:cs typeface="Tahoma" panose="020B0604030504040204" pitchFamily="34" charset="0"/>
            </a:endParaRPr>
          </a:p>
        </p:txBody>
      </p:sp>
      <p:sp>
        <p:nvSpPr>
          <p:cNvPr id="913411" name="Rectangle 3"/>
          <p:cNvSpPr>
            <a:spLocks noChangeArrowheads="1"/>
          </p:cNvSpPr>
          <p:nvPr/>
        </p:nvSpPr>
        <p:spPr bwMode="auto">
          <a:xfrm>
            <a:off x="457200" y="27432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قدر المهارات والقدرات الذاتية للمؤسسة ولأفرادها بشكل متوازن وواقعي.</a:t>
            </a:r>
          </a:p>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افحص الأنظمة والأعمال الداخلية للمؤسسة.</a:t>
            </a:r>
          </a:p>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راجع مهارات الفريق ودقق فيما يحتاج إليه الفريق.</a:t>
            </a:r>
          </a:p>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طبق طريقة </a:t>
            </a:r>
            <a:r>
              <a:rPr lang="en-US" altLang="ar-SY" sz="2800">
                <a:solidFill>
                  <a:schemeClr val="accent1"/>
                </a:solidFill>
              </a:rPr>
              <a:t>SWOT</a:t>
            </a:r>
            <a:r>
              <a:rPr lang="ar-SA" altLang="ar-SY" sz="2800">
                <a:solidFill>
                  <a:schemeClr val="accent1"/>
                </a:solidFill>
              </a:rPr>
              <a:t> في تحليل الذات.</a:t>
            </a:r>
          </a:p>
        </p:txBody>
      </p:sp>
      <p:sp>
        <p:nvSpPr>
          <p:cNvPr id="63494" name="AutoShape 4"/>
          <p:cNvSpPr>
            <a:spLocks noChangeArrowheads="1"/>
          </p:cNvSpPr>
          <p:nvPr/>
        </p:nvSpPr>
        <p:spPr bwMode="auto">
          <a:xfrm>
            <a:off x="5715000" y="1981200"/>
            <a:ext cx="3124200" cy="6096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200">
                <a:solidFill>
                  <a:schemeClr val="accent1"/>
                </a:solidFill>
              </a:rPr>
              <a:t> </a:t>
            </a:r>
            <a:r>
              <a:rPr lang="ar-SA" altLang="ar-SY" sz="3200" b="1">
                <a:solidFill>
                  <a:schemeClr val="accent1"/>
                </a:solidFill>
              </a:rPr>
              <a:t>أولا: تحليل الذات</a:t>
            </a:r>
          </a:p>
        </p:txBody>
      </p:sp>
    </p:spTree>
    <p:extLst>
      <p:ext uri="{BB962C8B-B14F-4D97-AF65-F5344CB8AC3E}">
        <p14:creationId xmlns:p14="http://schemas.microsoft.com/office/powerpoint/2010/main" val="3153156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13411">
                                            <p:txEl>
                                              <p:pRg st="0" end="0"/>
                                            </p:txEl>
                                          </p:spTgt>
                                        </p:tgtEl>
                                        <p:attrNameLst>
                                          <p:attrName>style.visibility</p:attrName>
                                        </p:attrNameLst>
                                      </p:cBhvr>
                                      <p:to>
                                        <p:strVal val="visible"/>
                                      </p:to>
                                    </p:set>
                                    <p:animEffect transition="in" filter="slide(fromBottom)">
                                      <p:cBhvr>
                                        <p:cTn id="7" dur="500"/>
                                        <p:tgtEl>
                                          <p:spTgt spid="913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13411">
                                            <p:txEl>
                                              <p:pRg st="1" end="1"/>
                                            </p:txEl>
                                          </p:spTgt>
                                        </p:tgtEl>
                                        <p:attrNameLst>
                                          <p:attrName>style.visibility</p:attrName>
                                        </p:attrNameLst>
                                      </p:cBhvr>
                                      <p:to>
                                        <p:strVal val="visible"/>
                                      </p:to>
                                    </p:set>
                                    <p:animEffect transition="in" filter="strips(downLeft)">
                                      <p:cBhvr>
                                        <p:cTn id="12" dur="500"/>
                                        <p:tgtEl>
                                          <p:spTgt spid="913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13411">
                                            <p:txEl>
                                              <p:pRg st="2" end="2"/>
                                            </p:txEl>
                                          </p:spTgt>
                                        </p:tgtEl>
                                        <p:attrNameLst>
                                          <p:attrName>style.visibility</p:attrName>
                                        </p:attrNameLst>
                                      </p:cBhvr>
                                      <p:to>
                                        <p:strVal val="visible"/>
                                      </p:to>
                                    </p:set>
                                    <p:animEffect transition="in" filter="strips(downLeft)">
                                      <p:cBhvr>
                                        <p:cTn id="17" dur="500"/>
                                        <p:tgtEl>
                                          <p:spTgt spid="913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13411">
                                            <p:txEl>
                                              <p:pRg st="3" end="3"/>
                                            </p:txEl>
                                          </p:spTgt>
                                        </p:tgtEl>
                                        <p:attrNameLst>
                                          <p:attrName>style.visibility</p:attrName>
                                        </p:attrNameLst>
                                      </p:cBhvr>
                                      <p:to>
                                        <p:strVal val="visible"/>
                                      </p:to>
                                    </p:set>
                                    <p:anim calcmode="lin" valueType="num">
                                      <p:cBhvr additive="base">
                                        <p:cTn id="22" dur="500" fill="hold"/>
                                        <p:tgtEl>
                                          <p:spTgt spid="9134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13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8"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A4EE61AD-9D81-4EC8-9B92-9A47B1A1F300}" type="slidenum">
              <a:rPr lang="ar-SA" altLang="ar-SY">
                <a:solidFill>
                  <a:schemeClr val="accent1"/>
                </a:solidFill>
                <a:latin typeface="Arial" panose="020B0604020202020204" pitchFamily="34" charset="0"/>
                <a:cs typeface="Arial" panose="020B0604020202020204" pitchFamily="34" charset="0"/>
              </a:rPr>
              <a:pPr eaLnBrk="1" hangingPunct="1"/>
              <a:t>86</a:t>
            </a:fld>
            <a:endParaRPr lang="en-US" altLang="ar-SY">
              <a:solidFill>
                <a:schemeClr val="accent1"/>
              </a:solidFill>
              <a:latin typeface="Arial" panose="020B0604020202020204" pitchFamily="34" charset="0"/>
              <a:cs typeface="Arial" panose="020B0604020202020204" pitchFamily="34" charset="0"/>
            </a:endParaRPr>
          </a:p>
        </p:txBody>
      </p:sp>
      <p:sp>
        <p:nvSpPr>
          <p:cNvPr id="64516" name="Rectangle 2"/>
          <p:cNvSpPr>
            <a:spLocks noGrp="1" noChangeArrowheads="1"/>
          </p:cNvSpPr>
          <p:nvPr>
            <p:ph type="title"/>
          </p:nvPr>
        </p:nvSpPr>
        <p:spPr>
          <a:xfrm>
            <a:off x="304800" y="228600"/>
            <a:ext cx="8686800" cy="1143000"/>
          </a:xfrm>
        </p:spPr>
        <p:txBody>
          <a:bodyPr/>
          <a:lstStyle/>
          <a:p>
            <a:pPr algn="ctr" eaLnBrk="1" hangingPunct="1"/>
            <a:r>
              <a:rPr lang="ar-SA" altLang="ar-SY" sz="4000" smtClean="0">
                <a:solidFill>
                  <a:schemeClr val="accent1"/>
                </a:solidFill>
                <a:cs typeface="Tahoma" panose="020B0604030504040204" pitchFamily="34" charset="0"/>
              </a:rPr>
              <a:t>تحليل الأطراف الثلاثة</a:t>
            </a:r>
            <a:endParaRPr lang="en-US" altLang="ar-SY" sz="4000" smtClean="0">
              <a:solidFill>
                <a:schemeClr val="accent1"/>
              </a:solidFill>
              <a:cs typeface="Tahoma" panose="020B0604030504040204" pitchFamily="34" charset="0"/>
            </a:endParaRPr>
          </a:p>
        </p:txBody>
      </p:sp>
      <p:sp>
        <p:nvSpPr>
          <p:cNvPr id="914435" name="Rectangle 3"/>
          <p:cNvSpPr>
            <a:spLocks noChangeArrowheads="1"/>
          </p:cNvSpPr>
          <p:nvPr/>
        </p:nvSpPr>
        <p:spPr bwMode="auto">
          <a:xfrm>
            <a:off x="76200" y="2667000"/>
            <a:ext cx="891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افهم المستفيدين من المؤسسة وتذكر ما يلي:</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أن المستفيدين ليسوا سواء في </a:t>
            </a:r>
            <a:r>
              <a:rPr lang="ar-SA" altLang="ar-SY" sz="2600" b="1" u="sng">
                <a:solidFill>
                  <a:schemeClr val="accent1"/>
                </a:solidFill>
              </a:rPr>
              <a:t>الرغبات والتوقعات</a:t>
            </a:r>
            <a:r>
              <a:rPr lang="ar-SA" altLang="ar-SY" sz="2600">
                <a:solidFill>
                  <a:schemeClr val="accent1"/>
                </a:solidFill>
              </a:rPr>
              <a:t>، معطياً اهتماما كبيراً بعلاقة الأحكام بالتوقعات.</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إذا كان المستفيد يسال سؤالاً جيداً فهو يخبرك بهذا السؤال عن ماذا يريد.</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المستفيدون الجدد أو أصحاب الظروف الخاصة لابد أن يراعوا أكثر من غيرهم.</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حدد معايير المستفيدين وأولوياتهم ، وقم بترتيبها.</a:t>
            </a:r>
          </a:p>
          <a:p>
            <a:pPr eaLnBrk="1" hangingPunct="1">
              <a:spcBef>
                <a:spcPct val="20000"/>
              </a:spcBef>
              <a:buClr>
                <a:schemeClr val="bg2"/>
              </a:buClr>
              <a:buSzPct val="70000"/>
              <a:buFont typeface="Wingdings" panose="05000000000000000000" pitchFamily="2" charset="2"/>
              <a:buChar char="o"/>
            </a:pPr>
            <a:r>
              <a:rPr lang="ar-SA" altLang="ar-SY" sz="2600">
                <a:solidFill>
                  <a:schemeClr val="accent1"/>
                </a:solidFill>
              </a:rPr>
              <a:t>حدد الوضع المثالي للمؤسسة وعلاقتها بالمستفيدين.</a:t>
            </a:r>
          </a:p>
        </p:txBody>
      </p:sp>
      <p:sp>
        <p:nvSpPr>
          <p:cNvPr id="64518" name="AutoShape 4"/>
          <p:cNvSpPr>
            <a:spLocks noChangeArrowheads="1"/>
          </p:cNvSpPr>
          <p:nvPr/>
        </p:nvSpPr>
        <p:spPr bwMode="auto">
          <a:xfrm>
            <a:off x="5334000" y="1981200"/>
            <a:ext cx="3505200" cy="6096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200">
                <a:solidFill>
                  <a:schemeClr val="accent1"/>
                </a:solidFill>
              </a:rPr>
              <a:t> </a:t>
            </a:r>
            <a:r>
              <a:rPr lang="ar-SA" altLang="ar-SY" sz="3200" b="1">
                <a:solidFill>
                  <a:schemeClr val="accent1"/>
                </a:solidFill>
              </a:rPr>
              <a:t>ثانياً: تحليل المستفيدين</a:t>
            </a:r>
          </a:p>
        </p:txBody>
      </p:sp>
    </p:spTree>
    <p:extLst>
      <p:ext uri="{BB962C8B-B14F-4D97-AF65-F5344CB8AC3E}">
        <p14:creationId xmlns:p14="http://schemas.microsoft.com/office/powerpoint/2010/main" val="1531324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4435">
                                            <p:txEl>
                                              <p:pRg st="0" end="0"/>
                                            </p:txEl>
                                          </p:spTgt>
                                        </p:tgtEl>
                                        <p:attrNameLst>
                                          <p:attrName>style.visibility</p:attrName>
                                        </p:attrNameLst>
                                      </p:cBhvr>
                                      <p:to>
                                        <p:strVal val="visible"/>
                                      </p:to>
                                    </p:set>
                                    <p:anim calcmode="lin" valueType="num">
                                      <p:cBhvr additive="base">
                                        <p:cTn id="7" dur="500" fill="hold"/>
                                        <p:tgtEl>
                                          <p:spTgt spid="91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4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914435">
                                            <p:txEl>
                                              <p:pRg st="1" end="1"/>
                                            </p:txEl>
                                          </p:spTgt>
                                        </p:tgtEl>
                                        <p:attrNameLst>
                                          <p:attrName>style.visibility</p:attrName>
                                        </p:attrNameLst>
                                      </p:cBhvr>
                                      <p:to>
                                        <p:strVal val="visible"/>
                                      </p:to>
                                    </p:set>
                                    <p:animEffect transition="in" filter="slide(fromBottom)">
                                      <p:cBhvr>
                                        <p:cTn id="13" dur="500"/>
                                        <p:tgtEl>
                                          <p:spTgt spid="9144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914435">
                                            <p:txEl>
                                              <p:pRg st="2" end="2"/>
                                            </p:txEl>
                                          </p:spTgt>
                                        </p:tgtEl>
                                        <p:attrNameLst>
                                          <p:attrName>style.visibility</p:attrName>
                                        </p:attrNameLst>
                                      </p:cBhvr>
                                      <p:to>
                                        <p:strVal val="visible"/>
                                      </p:to>
                                    </p:set>
                                    <p:animEffect transition="in" filter="strips(downLeft)">
                                      <p:cBhvr>
                                        <p:cTn id="18" dur="500"/>
                                        <p:tgtEl>
                                          <p:spTgt spid="91443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914435">
                                            <p:txEl>
                                              <p:pRg st="3" end="3"/>
                                            </p:txEl>
                                          </p:spTgt>
                                        </p:tgtEl>
                                        <p:attrNameLst>
                                          <p:attrName>style.visibility</p:attrName>
                                        </p:attrNameLst>
                                      </p:cBhvr>
                                      <p:to>
                                        <p:strVal val="visible"/>
                                      </p:to>
                                    </p:set>
                                    <p:animEffect transition="in" filter="strips(downLeft)">
                                      <p:cBhvr>
                                        <p:cTn id="23" dur="500"/>
                                        <p:tgtEl>
                                          <p:spTgt spid="91443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914435">
                                            <p:txEl>
                                              <p:pRg st="4" end="4"/>
                                            </p:txEl>
                                          </p:spTgt>
                                        </p:tgtEl>
                                        <p:attrNameLst>
                                          <p:attrName>style.visibility</p:attrName>
                                        </p:attrNameLst>
                                      </p:cBhvr>
                                      <p:to>
                                        <p:strVal val="visible"/>
                                      </p:to>
                                    </p:set>
                                    <p:animEffect transition="in" filter="strips(downLeft)">
                                      <p:cBhvr>
                                        <p:cTn id="28" dur="500"/>
                                        <p:tgtEl>
                                          <p:spTgt spid="91443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914435">
                                            <p:txEl>
                                              <p:pRg st="5" end="5"/>
                                            </p:txEl>
                                          </p:spTgt>
                                        </p:tgtEl>
                                        <p:attrNameLst>
                                          <p:attrName>style.visibility</p:attrName>
                                        </p:attrNameLst>
                                      </p:cBhvr>
                                      <p:to>
                                        <p:strVal val="visible"/>
                                      </p:to>
                                    </p:set>
                                    <p:animEffect transition="in" filter="slide(fromBottom)">
                                      <p:cBhvr>
                                        <p:cTn id="33" dur="500"/>
                                        <p:tgtEl>
                                          <p:spTgt spid="914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8"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9A7AC6FA-062C-45F1-B840-560A88FAF507}" type="slidenum">
              <a:rPr lang="ar-SA" altLang="ar-SY">
                <a:solidFill>
                  <a:schemeClr val="accent1"/>
                </a:solidFill>
                <a:latin typeface="Arial" panose="020B0604020202020204" pitchFamily="34" charset="0"/>
                <a:cs typeface="Arial" panose="020B0604020202020204" pitchFamily="34" charset="0"/>
              </a:rPr>
              <a:pPr eaLnBrk="1" hangingPunct="1"/>
              <a:t>87</a:t>
            </a:fld>
            <a:endParaRPr lang="en-US" altLang="ar-SY">
              <a:solidFill>
                <a:schemeClr val="accent1"/>
              </a:solidFill>
              <a:latin typeface="Arial" panose="020B0604020202020204" pitchFamily="34" charset="0"/>
              <a:cs typeface="Arial" panose="020B0604020202020204" pitchFamily="34" charset="0"/>
            </a:endParaRPr>
          </a:p>
        </p:txBody>
      </p:sp>
      <p:sp>
        <p:nvSpPr>
          <p:cNvPr id="65540" name="Rectangle 2"/>
          <p:cNvSpPr>
            <a:spLocks noGrp="1" noChangeArrowheads="1"/>
          </p:cNvSpPr>
          <p:nvPr>
            <p:ph type="title"/>
          </p:nvPr>
        </p:nvSpPr>
        <p:spPr>
          <a:xfrm>
            <a:off x="228600" y="228600"/>
            <a:ext cx="8686800" cy="1143000"/>
          </a:xfrm>
        </p:spPr>
        <p:txBody>
          <a:bodyPr/>
          <a:lstStyle/>
          <a:p>
            <a:pPr algn="ctr" eaLnBrk="1" hangingPunct="1"/>
            <a:r>
              <a:rPr lang="ar-SA" altLang="ar-SY" sz="4000" smtClean="0">
                <a:solidFill>
                  <a:schemeClr val="accent1"/>
                </a:solidFill>
                <a:latin typeface="Tahoma" panose="020B0604030504040204" pitchFamily="34" charset="0"/>
                <a:cs typeface="Tahoma" panose="020B0604030504040204" pitchFamily="34" charset="0"/>
              </a:rPr>
              <a:t>تحليل الأطراف الثلاثة</a:t>
            </a:r>
            <a:endParaRPr lang="en-US" altLang="ar-SY" sz="4000" smtClean="0">
              <a:solidFill>
                <a:schemeClr val="accent1"/>
              </a:solidFill>
              <a:latin typeface="Tahoma" panose="020B0604030504040204" pitchFamily="34" charset="0"/>
              <a:cs typeface="Tahoma" panose="020B0604030504040204" pitchFamily="34" charset="0"/>
            </a:endParaRPr>
          </a:p>
        </p:txBody>
      </p:sp>
      <p:sp>
        <p:nvSpPr>
          <p:cNvPr id="915459" name="Rectangle 3"/>
          <p:cNvSpPr>
            <a:spLocks noChangeArrowheads="1"/>
          </p:cNvSpPr>
          <p:nvPr/>
        </p:nvSpPr>
        <p:spPr bwMode="auto">
          <a:xfrm>
            <a:off x="304800" y="2667000"/>
            <a:ext cx="853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افهم المنافسين وصنفهم (مواهبهم، قدراتهم ، نقاط قوتهم ، وضعفهم).</a:t>
            </a:r>
          </a:p>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حدد موقع المؤسسة من المنافسين لها باستخدام الطرق التحليلية.</a:t>
            </a:r>
          </a:p>
          <a:p>
            <a:pPr eaLnBrk="1" hangingPunct="1">
              <a:spcBef>
                <a:spcPct val="20000"/>
              </a:spcBef>
              <a:buClr>
                <a:schemeClr val="bg2"/>
              </a:buClr>
              <a:buSzPct val="70000"/>
              <a:buFont typeface="Wingdings" panose="05000000000000000000" pitchFamily="2" charset="2"/>
              <a:buChar char="o"/>
            </a:pPr>
            <a:r>
              <a:rPr lang="ar-SA" altLang="ar-SY" sz="2800">
                <a:solidFill>
                  <a:schemeClr val="accent1"/>
                </a:solidFill>
              </a:rPr>
              <a:t>فكر في </a:t>
            </a:r>
            <a:r>
              <a:rPr lang="ar-SA" altLang="ar-SY" sz="2800" b="1" u="sng">
                <a:solidFill>
                  <a:schemeClr val="accent1"/>
                </a:solidFill>
              </a:rPr>
              <a:t>الفرص والتهديدات</a:t>
            </a:r>
            <a:r>
              <a:rPr lang="ar-SA" altLang="ar-SY" sz="2800">
                <a:solidFill>
                  <a:schemeClr val="accent1"/>
                </a:solidFill>
              </a:rPr>
              <a:t> وحدد موقع مؤسستك وموقع المنافسين منها.</a:t>
            </a:r>
          </a:p>
        </p:txBody>
      </p:sp>
      <p:sp>
        <p:nvSpPr>
          <p:cNvPr id="65542" name="AutoShape 4"/>
          <p:cNvSpPr>
            <a:spLocks noChangeArrowheads="1"/>
          </p:cNvSpPr>
          <p:nvPr/>
        </p:nvSpPr>
        <p:spPr bwMode="auto">
          <a:xfrm>
            <a:off x="5334000" y="1905000"/>
            <a:ext cx="3505200" cy="6096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200" b="1">
                <a:solidFill>
                  <a:schemeClr val="accent1"/>
                </a:solidFill>
              </a:rPr>
              <a:t>ثالثاً: تحليل المنافسين</a:t>
            </a:r>
          </a:p>
        </p:txBody>
      </p:sp>
    </p:spTree>
    <p:extLst>
      <p:ext uri="{BB962C8B-B14F-4D97-AF65-F5344CB8AC3E}">
        <p14:creationId xmlns:p14="http://schemas.microsoft.com/office/powerpoint/2010/main" val="3604445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animEffect transition="in" filter="box(in)">
                                      <p:cBhvr>
                                        <p:cTn id="7" dur="500"/>
                                        <p:tgtEl>
                                          <p:spTgt spid="9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15459">
                                            <p:txEl>
                                              <p:pRg st="1" end="1"/>
                                            </p:txEl>
                                          </p:spTgt>
                                        </p:tgtEl>
                                        <p:attrNameLst>
                                          <p:attrName>style.visibility</p:attrName>
                                        </p:attrNameLst>
                                      </p:cBhvr>
                                      <p:to>
                                        <p:strVal val="visible"/>
                                      </p:to>
                                    </p:set>
                                    <p:animEffect transition="in" filter="strips(downLeft)">
                                      <p:cBhvr>
                                        <p:cTn id="12" dur="500"/>
                                        <p:tgtEl>
                                          <p:spTgt spid="915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915459">
                                            <p:txEl>
                                              <p:pRg st="2" end="2"/>
                                            </p:txEl>
                                          </p:spTgt>
                                        </p:tgtEl>
                                        <p:attrNameLst>
                                          <p:attrName>style.visibility</p:attrName>
                                        </p:attrNameLst>
                                      </p:cBhvr>
                                      <p:to>
                                        <p:strVal val="visible"/>
                                      </p:to>
                                    </p:set>
                                    <p:animEffect transition="in" filter="slide(fromBottom)">
                                      <p:cBhvr>
                                        <p:cTn id="17" dur="500"/>
                                        <p:tgtEl>
                                          <p:spTgt spid="915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17"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968C37CD-A2C2-46B4-892A-DF1F71750068}" type="slidenum">
              <a:rPr lang="ar-SA" altLang="ar-SY">
                <a:solidFill>
                  <a:schemeClr val="accent1"/>
                </a:solidFill>
                <a:latin typeface="Arial" panose="020B0604020202020204" pitchFamily="34" charset="0"/>
                <a:cs typeface="Arial" panose="020B0604020202020204" pitchFamily="34" charset="0"/>
              </a:rPr>
              <a:pPr eaLnBrk="1" hangingPunct="1"/>
              <a:t>88</a:t>
            </a:fld>
            <a:endParaRPr lang="en-US" altLang="ar-SY">
              <a:solidFill>
                <a:schemeClr val="accent1"/>
              </a:solidFill>
              <a:latin typeface="Arial" panose="020B0604020202020204" pitchFamily="34" charset="0"/>
              <a:cs typeface="Arial" panose="020B0604020202020204" pitchFamily="34" charset="0"/>
            </a:endParaRPr>
          </a:p>
        </p:txBody>
      </p:sp>
      <p:sp>
        <p:nvSpPr>
          <p:cNvPr id="66564" name="Rectangle 2"/>
          <p:cNvSpPr>
            <a:spLocks noGrp="1" noChangeArrowheads="1"/>
          </p:cNvSpPr>
          <p:nvPr>
            <p:ph type="title"/>
          </p:nvPr>
        </p:nvSpPr>
        <p:spPr>
          <a:noFill/>
        </p:spPr>
        <p:txBody>
          <a:bodyPr lIns="92075" tIns="46038" rIns="92075" bIns="46038" anchor="ctr"/>
          <a:lstStyle/>
          <a:p>
            <a:pPr algn="r" eaLnBrk="1" hangingPunct="1"/>
            <a:r>
              <a:rPr lang="ar-SA" altLang="ar-SY" sz="4000" smtClean="0">
                <a:solidFill>
                  <a:schemeClr val="accent1"/>
                </a:solidFill>
                <a:latin typeface="Tahoma" panose="020B0604030504040204" pitchFamily="34" charset="0"/>
                <a:cs typeface="Tahoma" panose="020B0604030504040204" pitchFamily="34" charset="0"/>
              </a:rPr>
              <a:t>         توقعات المستقبل</a:t>
            </a:r>
            <a:endParaRPr lang="en-US" altLang="ar-SY" sz="4000" smtClean="0">
              <a:solidFill>
                <a:schemeClr val="accent1"/>
              </a:solidFill>
              <a:latin typeface="Tahoma" panose="020B0604030504040204" pitchFamily="34" charset="0"/>
              <a:cs typeface="Tahoma" panose="020B0604030504040204" pitchFamily="34" charset="0"/>
            </a:endParaRPr>
          </a:p>
        </p:txBody>
      </p:sp>
      <p:sp>
        <p:nvSpPr>
          <p:cNvPr id="66565" name="Rectangle 3"/>
          <p:cNvSpPr>
            <a:spLocks noGrp="1" noChangeArrowheads="1"/>
          </p:cNvSpPr>
          <p:nvPr>
            <p:ph type="body" idx="1"/>
          </p:nvPr>
        </p:nvSpPr>
        <p:spPr>
          <a:xfrm>
            <a:off x="4876800" y="4724400"/>
            <a:ext cx="4038600" cy="1371600"/>
          </a:xfrm>
          <a:noFill/>
        </p:spPr>
        <p:txBody>
          <a:bodyPr lIns="92075" tIns="46038" rIns="92075" bIns="46038"/>
          <a:lstStyle/>
          <a:p>
            <a:pPr marL="1162050" lvl="2" indent="-228600" defTabSz="762000" eaLnBrk="1" hangingPunct="1"/>
            <a:r>
              <a:rPr lang="ar-SA" altLang="ar-SY" smtClean="0">
                <a:solidFill>
                  <a:schemeClr val="accent1"/>
                </a:solidFill>
              </a:rPr>
              <a:t> تغير الظروف الخارجية</a:t>
            </a:r>
            <a:endParaRPr lang="en-US" altLang="ar-SY" smtClean="0">
              <a:solidFill>
                <a:schemeClr val="accent1"/>
              </a:solidFill>
            </a:endParaRPr>
          </a:p>
          <a:p>
            <a:pPr marL="1162050" lvl="2" indent="-228600" defTabSz="762000" eaLnBrk="1" hangingPunct="1"/>
            <a:r>
              <a:rPr lang="ar-SA" altLang="ar-SY" smtClean="0">
                <a:solidFill>
                  <a:schemeClr val="accent1"/>
                </a:solidFill>
              </a:rPr>
              <a:t> الفرص الجديدة المتوقعة.</a:t>
            </a:r>
            <a:endParaRPr lang="en-US" altLang="ar-SY" smtClean="0">
              <a:solidFill>
                <a:schemeClr val="accent1"/>
              </a:solidFill>
            </a:endParaRPr>
          </a:p>
          <a:p>
            <a:pPr marL="1162050" lvl="2" indent="-228600" defTabSz="762000" eaLnBrk="1" hangingPunct="1"/>
            <a:r>
              <a:rPr lang="ar-SA" altLang="ar-SY" smtClean="0">
                <a:solidFill>
                  <a:schemeClr val="accent1"/>
                </a:solidFill>
              </a:rPr>
              <a:t> التحديات الجديدة المتوقعة.</a:t>
            </a:r>
            <a:endParaRPr lang="en-US" altLang="ar-SY" sz="1800" smtClean="0">
              <a:solidFill>
                <a:schemeClr val="accent1"/>
              </a:solidFill>
            </a:endParaRPr>
          </a:p>
        </p:txBody>
      </p:sp>
      <p:grpSp>
        <p:nvGrpSpPr>
          <p:cNvPr id="66566" name="Group 4"/>
          <p:cNvGrpSpPr>
            <a:grpSpLocks/>
          </p:cNvGrpSpPr>
          <p:nvPr/>
        </p:nvGrpSpPr>
        <p:grpSpPr bwMode="auto">
          <a:xfrm>
            <a:off x="1219200" y="2222500"/>
            <a:ext cx="6248400" cy="2197100"/>
            <a:chOff x="576" y="2640"/>
            <a:chExt cx="3936" cy="1384"/>
          </a:xfrm>
        </p:grpSpPr>
        <p:sp>
          <p:nvSpPr>
            <p:cNvPr id="916485" name="AutoShape 5"/>
            <p:cNvSpPr>
              <a:spLocks noChangeArrowheads="1"/>
            </p:cNvSpPr>
            <p:nvPr/>
          </p:nvSpPr>
          <p:spPr bwMode="auto">
            <a:xfrm flipH="1">
              <a:off x="2101" y="2832"/>
              <a:ext cx="1127" cy="28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400" b="1">
                  <a:solidFill>
                    <a:schemeClr val="accent1"/>
                  </a:solidFill>
                  <a:cs typeface="Simplified Arabic" pitchFamily="2" charset="-78"/>
                </a:rPr>
                <a:t>معلومات</a:t>
              </a:r>
              <a:endParaRPr lang="en-US" sz="2400" b="1">
                <a:solidFill>
                  <a:schemeClr val="accent1"/>
                </a:solidFill>
                <a:cs typeface="Simplified Arabic" pitchFamily="2" charset="-78"/>
              </a:endParaRPr>
            </a:p>
          </p:txBody>
        </p:sp>
        <p:sp>
          <p:nvSpPr>
            <p:cNvPr id="916486" name="AutoShape 6"/>
            <p:cNvSpPr>
              <a:spLocks noChangeArrowheads="1"/>
            </p:cNvSpPr>
            <p:nvPr/>
          </p:nvSpPr>
          <p:spPr bwMode="auto">
            <a:xfrm flipH="1">
              <a:off x="2101" y="3216"/>
              <a:ext cx="1127" cy="28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400" b="1">
                  <a:solidFill>
                    <a:schemeClr val="accent1"/>
                  </a:solidFill>
                  <a:cs typeface="Simplified Arabic" pitchFamily="2" charset="-78"/>
                </a:rPr>
                <a:t>آراء الخبراء</a:t>
              </a:r>
              <a:endParaRPr lang="en-US" sz="2400" b="1">
                <a:solidFill>
                  <a:schemeClr val="accent1"/>
                </a:solidFill>
                <a:cs typeface="Simplified Arabic" pitchFamily="2" charset="-78"/>
              </a:endParaRPr>
            </a:p>
          </p:txBody>
        </p:sp>
        <p:sp>
          <p:nvSpPr>
            <p:cNvPr id="916487" name="AutoShape 7"/>
            <p:cNvSpPr>
              <a:spLocks noChangeArrowheads="1"/>
            </p:cNvSpPr>
            <p:nvPr/>
          </p:nvSpPr>
          <p:spPr bwMode="auto">
            <a:xfrm flipH="1">
              <a:off x="2101" y="3600"/>
              <a:ext cx="1127" cy="28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400" b="1">
                  <a:solidFill>
                    <a:schemeClr val="accent1"/>
                  </a:solidFill>
                  <a:cs typeface="Simplified Arabic" pitchFamily="2" charset="-78"/>
                </a:rPr>
                <a:t>طرق التخمين</a:t>
              </a:r>
              <a:endParaRPr lang="en-US" sz="2400" b="1">
                <a:solidFill>
                  <a:schemeClr val="accent1"/>
                </a:solidFill>
                <a:cs typeface="Simplified Arabic" pitchFamily="2" charset="-78"/>
              </a:endParaRPr>
            </a:p>
          </p:txBody>
        </p:sp>
        <p:sp>
          <p:nvSpPr>
            <p:cNvPr id="916488" name="AutoShape 8"/>
            <p:cNvSpPr>
              <a:spLocks noChangeArrowheads="1"/>
            </p:cNvSpPr>
            <p:nvPr/>
          </p:nvSpPr>
          <p:spPr bwMode="auto">
            <a:xfrm flipH="1">
              <a:off x="3434" y="2640"/>
              <a:ext cx="1078" cy="1384"/>
            </a:xfrm>
            <a:prstGeom prst="right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2800" b="1">
                  <a:solidFill>
                    <a:schemeClr val="accent1"/>
                  </a:solidFill>
                  <a:cs typeface="Simplified Arabic" pitchFamily="2" charset="-78"/>
                </a:rPr>
                <a:t>توقعات</a:t>
              </a:r>
              <a:endParaRPr lang="en-US" sz="2800" b="1">
                <a:solidFill>
                  <a:schemeClr val="accent1"/>
                </a:solidFill>
                <a:cs typeface="Simplified Arabic" pitchFamily="2" charset="-78"/>
              </a:endParaRPr>
            </a:p>
            <a:p>
              <a:pPr algn="ctr" defTabSz="762000" rtl="0" eaLnBrk="0" hangingPunct="0">
                <a:defRPr/>
              </a:pPr>
              <a:r>
                <a:rPr lang="ar-SA" sz="2800" b="1">
                  <a:solidFill>
                    <a:schemeClr val="accent1"/>
                  </a:solidFill>
                  <a:cs typeface="Simplified Arabic" pitchFamily="2" charset="-78"/>
                </a:rPr>
                <a:t>المستقبل</a:t>
              </a:r>
              <a:endParaRPr lang="en-US" sz="2800" b="1">
                <a:solidFill>
                  <a:schemeClr val="accent1"/>
                </a:solidFill>
                <a:cs typeface="Simplified Arabic" pitchFamily="2" charset="-78"/>
              </a:endParaRPr>
            </a:p>
          </p:txBody>
        </p:sp>
        <p:sp>
          <p:nvSpPr>
            <p:cNvPr id="916489" name="AutoShape 9"/>
            <p:cNvSpPr>
              <a:spLocks noChangeArrowheads="1"/>
            </p:cNvSpPr>
            <p:nvPr/>
          </p:nvSpPr>
          <p:spPr bwMode="auto">
            <a:xfrm flipH="1">
              <a:off x="576" y="2640"/>
              <a:ext cx="1270" cy="1384"/>
            </a:xfrm>
            <a:prstGeom prst="right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defTabSz="762000" rtl="0" eaLnBrk="0" hangingPunct="0">
                <a:defRPr/>
              </a:pPr>
              <a:r>
                <a:rPr lang="ar-SA" sz="2800" b="1">
                  <a:solidFill>
                    <a:schemeClr val="accent1"/>
                  </a:solidFill>
                  <a:cs typeface="Simplified Arabic" pitchFamily="2" charset="-78"/>
                </a:rPr>
                <a:t>الأهداف</a:t>
              </a:r>
            </a:p>
            <a:p>
              <a:pPr defTabSz="762000" rtl="0" eaLnBrk="0" hangingPunct="0">
                <a:defRPr/>
              </a:pPr>
              <a:r>
                <a:rPr lang="ar-SA" sz="2800" b="1">
                  <a:solidFill>
                    <a:schemeClr val="accent1"/>
                  </a:solidFill>
                  <a:cs typeface="Simplified Arabic" pitchFamily="2" charset="-78"/>
                </a:rPr>
                <a:t>الاستراتيجية </a:t>
              </a:r>
            </a:p>
            <a:p>
              <a:pPr defTabSz="762000" rtl="0" eaLnBrk="0" hangingPunct="0">
                <a:defRPr/>
              </a:pPr>
              <a:r>
                <a:rPr lang="ar-SA" sz="2800" b="1">
                  <a:solidFill>
                    <a:schemeClr val="accent1"/>
                  </a:solidFill>
                  <a:cs typeface="Simplified Arabic" pitchFamily="2" charset="-78"/>
                </a:rPr>
                <a:t>والتنفيذية</a:t>
              </a:r>
              <a:endParaRPr lang="en-US" sz="2800" b="1">
                <a:solidFill>
                  <a:schemeClr val="accent1"/>
                </a:solidFill>
                <a:cs typeface="Simplified Arabic" pitchFamily="2" charset="-78"/>
              </a:endParaRPr>
            </a:p>
          </p:txBody>
        </p:sp>
      </p:grpSp>
      <p:sp>
        <p:nvSpPr>
          <p:cNvPr id="66567" name="Rectangle 10"/>
          <p:cNvSpPr>
            <a:spLocks noChangeArrowheads="1"/>
          </p:cNvSpPr>
          <p:nvPr/>
        </p:nvSpPr>
        <p:spPr bwMode="auto">
          <a:xfrm>
            <a:off x="381000" y="4800600"/>
            <a:ext cx="525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6205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2" eaLnBrk="1" hangingPunct="1">
              <a:spcBef>
                <a:spcPct val="20000"/>
              </a:spcBef>
              <a:buClr>
                <a:schemeClr val="bg2"/>
              </a:buClr>
              <a:buSzPct val="65000"/>
              <a:buFont typeface="Wingdings" panose="05000000000000000000" pitchFamily="2" charset="2"/>
              <a:buChar char="o"/>
            </a:pPr>
            <a:r>
              <a:rPr lang="ar-SA" altLang="ar-SY" sz="2400">
                <a:solidFill>
                  <a:schemeClr val="accent1"/>
                </a:solidFill>
                <a:cs typeface="Arial" panose="020B0604020202020204" pitchFamily="34" charset="0"/>
              </a:rPr>
              <a:t> التغيرات المتوقعة في سلوك المستفيدين.</a:t>
            </a:r>
            <a:endParaRPr lang="en-US" altLang="ar-SY" sz="2400">
              <a:solidFill>
                <a:schemeClr val="accent1"/>
              </a:solidFill>
              <a:cs typeface="Arial" panose="020B0604020202020204" pitchFamily="34" charset="0"/>
            </a:endParaRPr>
          </a:p>
          <a:p>
            <a:pPr lvl="2" eaLnBrk="1" hangingPunct="1">
              <a:spcBef>
                <a:spcPct val="20000"/>
              </a:spcBef>
              <a:buClr>
                <a:schemeClr val="bg2"/>
              </a:buClr>
              <a:buSzPct val="65000"/>
              <a:buFont typeface="Wingdings" panose="05000000000000000000" pitchFamily="2" charset="2"/>
              <a:buChar char="o"/>
            </a:pPr>
            <a:r>
              <a:rPr lang="ar-SA" altLang="ar-SY" sz="2400">
                <a:solidFill>
                  <a:schemeClr val="accent1"/>
                </a:solidFill>
                <a:cs typeface="Arial" panose="020B0604020202020204" pitchFamily="34" charset="0"/>
              </a:rPr>
              <a:t> التغيرات المحتملة في التكنولوجيا.</a:t>
            </a:r>
            <a:endParaRPr lang="en-US" altLang="ar-SY">
              <a:solidFill>
                <a:schemeClr val="accent1"/>
              </a:solidFill>
              <a:cs typeface="Arial" panose="020B0604020202020204" pitchFamily="34" charset="0"/>
            </a:endParaRPr>
          </a:p>
        </p:txBody>
      </p:sp>
      <p:sp>
        <p:nvSpPr>
          <p:cNvPr id="916491" name="AutoShape 11"/>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a:solidFill>
                  <a:schemeClr val="accent1"/>
                </a:solidFill>
              </a:rPr>
              <a:t>4</a:t>
            </a:r>
            <a:endParaRPr lang="ar-SA" altLang="ar-SY" sz="4000" b="1">
              <a:solidFill>
                <a:schemeClr val="accent1"/>
              </a:solidFill>
            </a:endParaRPr>
          </a:p>
        </p:txBody>
      </p:sp>
      <p:sp>
        <p:nvSpPr>
          <p:cNvPr id="916492" name="AutoShape 12"/>
          <p:cNvSpPr>
            <a:spLocks noChangeArrowheads="1"/>
          </p:cNvSpPr>
          <p:nvPr/>
        </p:nvSpPr>
        <p:spPr bwMode="auto">
          <a:xfrm>
            <a:off x="228600" y="685800"/>
            <a:ext cx="2438400" cy="457200"/>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400">
                <a:solidFill>
                  <a:schemeClr val="accent1"/>
                </a:solidFill>
              </a:rPr>
              <a:t>الأهداف الاستراتيجية</a:t>
            </a:r>
          </a:p>
        </p:txBody>
      </p:sp>
      <p:sp>
        <p:nvSpPr>
          <p:cNvPr id="916493" name="AutoShape 13"/>
          <p:cNvSpPr>
            <a:spLocks noChangeArrowheads="1"/>
          </p:cNvSpPr>
          <p:nvPr/>
        </p:nvSpPr>
        <p:spPr bwMode="auto">
          <a:xfrm>
            <a:off x="228600" y="1219200"/>
            <a:ext cx="2438400" cy="457200"/>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ar-SA" altLang="ar-SY" sz="2400">
                <a:solidFill>
                  <a:schemeClr val="accent1"/>
                </a:solidFill>
              </a:rPr>
              <a:t>الأهداف التنفيذية</a:t>
            </a:r>
          </a:p>
        </p:txBody>
      </p:sp>
      <p:sp>
        <p:nvSpPr>
          <p:cNvPr id="66571" name="AutoShape 14"/>
          <p:cNvSpPr>
            <a:spLocks noChangeArrowheads="1"/>
          </p:cNvSpPr>
          <p:nvPr/>
        </p:nvSpPr>
        <p:spPr bwMode="auto">
          <a:xfrm>
            <a:off x="2971800" y="990600"/>
            <a:ext cx="381000" cy="485775"/>
          </a:xfrm>
          <a:prstGeom prst="leftArrow">
            <a:avLst>
              <a:gd name="adj1" fmla="val 50000"/>
              <a:gd name="adj2" fmla="val 25000"/>
            </a:avLst>
          </a:prstGeom>
          <a:solidFill>
            <a:srgbClr val="000099"/>
          </a:soli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ar-SY" altLang="ar-SY">
              <a:solidFill>
                <a:schemeClr val="accent1"/>
              </a:solidFill>
            </a:endParaRPr>
          </a:p>
        </p:txBody>
      </p:sp>
    </p:spTree>
    <p:extLst>
      <p:ext uri="{BB962C8B-B14F-4D97-AF65-F5344CB8AC3E}">
        <p14:creationId xmlns:p14="http://schemas.microsoft.com/office/powerpoint/2010/main" val="125199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6491"/>
                                        </p:tgtEl>
                                        <p:attrNameLst>
                                          <p:attrName>style.visibility</p:attrName>
                                        </p:attrNameLst>
                                      </p:cBhvr>
                                      <p:to>
                                        <p:strVal val="visible"/>
                                      </p:to>
                                    </p:set>
                                    <p:anim calcmode="lin" valueType="num">
                                      <p:cBhvr additive="base">
                                        <p:cTn id="7" dur="500" fill="hold"/>
                                        <p:tgtEl>
                                          <p:spTgt spid="916491"/>
                                        </p:tgtEl>
                                        <p:attrNameLst>
                                          <p:attrName>ppt_x</p:attrName>
                                        </p:attrNameLst>
                                      </p:cBhvr>
                                      <p:tavLst>
                                        <p:tav tm="0">
                                          <p:val>
                                            <p:strVal val="#ppt_x"/>
                                          </p:val>
                                        </p:tav>
                                        <p:tav tm="100000">
                                          <p:val>
                                            <p:strVal val="#ppt_x"/>
                                          </p:val>
                                        </p:tav>
                                      </p:tavLst>
                                    </p:anim>
                                    <p:anim calcmode="lin" valueType="num">
                                      <p:cBhvr additive="base">
                                        <p:cTn id="8" dur="500" fill="hold"/>
                                        <p:tgtEl>
                                          <p:spTgt spid="9164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6492"/>
                                        </p:tgtEl>
                                        <p:attrNameLst>
                                          <p:attrName>style.visibility</p:attrName>
                                        </p:attrNameLst>
                                      </p:cBhvr>
                                      <p:to>
                                        <p:strVal val="visible"/>
                                      </p:to>
                                    </p:set>
                                    <p:anim calcmode="lin" valueType="num">
                                      <p:cBhvr additive="base">
                                        <p:cTn id="13" dur="500" fill="hold"/>
                                        <p:tgtEl>
                                          <p:spTgt spid="916492"/>
                                        </p:tgtEl>
                                        <p:attrNameLst>
                                          <p:attrName>ppt_x</p:attrName>
                                        </p:attrNameLst>
                                      </p:cBhvr>
                                      <p:tavLst>
                                        <p:tav tm="0">
                                          <p:val>
                                            <p:strVal val="#ppt_x"/>
                                          </p:val>
                                        </p:tav>
                                        <p:tav tm="100000">
                                          <p:val>
                                            <p:strVal val="#ppt_x"/>
                                          </p:val>
                                        </p:tav>
                                      </p:tavLst>
                                    </p:anim>
                                    <p:anim calcmode="lin" valueType="num">
                                      <p:cBhvr additive="base">
                                        <p:cTn id="14" dur="500" fill="hold"/>
                                        <p:tgtEl>
                                          <p:spTgt spid="9164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6493"/>
                                        </p:tgtEl>
                                        <p:attrNameLst>
                                          <p:attrName>style.visibility</p:attrName>
                                        </p:attrNameLst>
                                      </p:cBhvr>
                                      <p:to>
                                        <p:strVal val="visible"/>
                                      </p:to>
                                    </p:set>
                                    <p:anim calcmode="lin" valueType="num">
                                      <p:cBhvr additive="base">
                                        <p:cTn id="19" dur="500" fill="hold"/>
                                        <p:tgtEl>
                                          <p:spTgt spid="916493"/>
                                        </p:tgtEl>
                                        <p:attrNameLst>
                                          <p:attrName>ppt_x</p:attrName>
                                        </p:attrNameLst>
                                      </p:cBhvr>
                                      <p:tavLst>
                                        <p:tav tm="0">
                                          <p:val>
                                            <p:strVal val="#ppt_x"/>
                                          </p:val>
                                        </p:tav>
                                        <p:tav tm="100000">
                                          <p:val>
                                            <p:strVal val="#ppt_x"/>
                                          </p:val>
                                        </p:tav>
                                      </p:tavLst>
                                    </p:anim>
                                    <p:anim calcmode="lin" valueType="num">
                                      <p:cBhvr additive="base">
                                        <p:cTn id="20" dur="500" fill="hold"/>
                                        <p:tgtEl>
                                          <p:spTgt spid="916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91" grpId="0" animBg="1"/>
      <p:bldP spid="916492" grpId="0" animBg="1"/>
      <p:bldP spid="91649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18"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2F9362AB-799E-4C37-81C1-3A61C99B0930}" type="slidenum">
              <a:rPr lang="ar-SA" altLang="ar-SY">
                <a:solidFill>
                  <a:schemeClr val="accent1"/>
                </a:solidFill>
                <a:latin typeface="Arial" panose="020B0604020202020204" pitchFamily="34" charset="0"/>
                <a:cs typeface="Arial" panose="020B0604020202020204" pitchFamily="34" charset="0"/>
              </a:rPr>
              <a:pPr eaLnBrk="1" hangingPunct="1"/>
              <a:t>89</a:t>
            </a:fld>
            <a:endParaRPr lang="en-US" altLang="ar-SY">
              <a:solidFill>
                <a:schemeClr val="accent1"/>
              </a:solidFill>
              <a:latin typeface="Arial" panose="020B0604020202020204" pitchFamily="34" charset="0"/>
              <a:cs typeface="Arial" panose="020B0604020202020204" pitchFamily="34" charset="0"/>
            </a:endParaRPr>
          </a:p>
        </p:txBody>
      </p:sp>
      <p:sp>
        <p:nvSpPr>
          <p:cNvPr id="68612" name="Rectangle 2"/>
          <p:cNvSpPr>
            <a:spLocks noGrp="1" noChangeArrowheads="1"/>
          </p:cNvSpPr>
          <p:nvPr>
            <p:ph type="title"/>
          </p:nvPr>
        </p:nvSpPr>
        <p:spPr>
          <a:noFill/>
        </p:spPr>
        <p:txBody>
          <a:bodyPr lIns="92075" tIns="46038" rIns="92075" bIns="46038" anchor="ctr"/>
          <a:lstStyle/>
          <a:p>
            <a:pPr algn="ctr" eaLnBrk="1" hangingPunct="1"/>
            <a:r>
              <a:rPr lang="ar-SA" altLang="ar-SY" sz="3600" smtClean="0">
                <a:solidFill>
                  <a:schemeClr val="accent1"/>
                </a:solidFill>
                <a:latin typeface="Tahoma" panose="020B0604030504040204" pitchFamily="34" charset="0"/>
                <a:cs typeface="Tahoma" panose="020B0604030504040204" pitchFamily="34" charset="0"/>
              </a:rPr>
              <a:t>الأهداف الاستراتيجية </a:t>
            </a:r>
            <a:r>
              <a:rPr lang="ar-SA" altLang="ar-SY" sz="2800" smtClean="0">
                <a:solidFill>
                  <a:schemeClr val="accent1"/>
                </a:solidFill>
                <a:latin typeface="Tahoma" panose="020B0604030504040204" pitchFamily="34" charset="0"/>
                <a:cs typeface="Tahoma" panose="020B0604030504040204" pitchFamily="34" charset="0"/>
              </a:rPr>
              <a:t>- </a:t>
            </a:r>
            <a:r>
              <a:rPr lang="ar-SA" altLang="ar-SY" sz="2800" smtClean="0">
                <a:solidFill>
                  <a:schemeClr val="accent1"/>
                </a:solidFill>
                <a:cs typeface="Tahoma" panose="020B0604030504040204" pitchFamily="34" charset="0"/>
              </a:rPr>
              <a:t>(أين نريد أن نكون؟)</a:t>
            </a:r>
            <a:endParaRPr lang="en-US" altLang="ar-SY" sz="2800" smtClean="0">
              <a:solidFill>
                <a:schemeClr val="accent1"/>
              </a:solidFill>
              <a:cs typeface="Tahoma" panose="020B0604030504040204" pitchFamily="34" charset="0"/>
            </a:endParaRPr>
          </a:p>
        </p:txBody>
      </p:sp>
      <p:grpSp>
        <p:nvGrpSpPr>
          <p:cNvPr id="68613" name="Group 3"/>
          <p:cNvGrpSpPr>
            <a:grpSpLocks/>
          </p:cNvGrpSpPr>
          <p:nvPr/>
        </p:nvGrpSpPr>
        <p:grpSpPr bwMode="auto">
          <a:xfrm>
            <a:off x="5334000" y="4419600"/>
            <a:ext cx="3581400" cy="2120900"/>
            <a:chOff x="3360" y="2736"/>
            <a:chExt cx="2256" cy="1336"/>
          </a:xfrm>
        </p:grpSpPr>
        <p:sp>
          <p:nvSpPr>
            <p:cNvPr id="920580" name="AutoShape 4"/>
            <p:cNvSpPr>
              <a:spLocks noChangeArrowheads="1"/>
            </p:cNvSpPr>
            <p:nvPr/>
          </p:nvSpPr>
          <p:spPr bwMode="auto">
            <a:xfrm flipH="1">
              <a:off x="4640" y="3488"/>
              <a:ext cx="520" cy="137"/>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معلومات</a:t>
              </a:r>
              <a:endParaRPr lang="en-US" sz="1000" b="1">
                <a:solidFill>
                  <a:schemeClr val="accent1"/>
                </a:solidFill>
              </a:endParaRPr>
            </a:p>
          </p:txBody>
        </p:sp>
        <p:sp>
          <p:nvSpPr>
            <p:cNvPr id="920581" name="AutoShape 5"/>
            <p:cNvSpPr>
              <a:spLocks noChangeArrowheads="1"/>
            </p:cNvSpPr>
            <p:nvPr/>
          </p:nvSpPr>
          <p:spPr bwMode="auto">
            <a:xfrm flipH="1">
              <a:off x="4640" y="3676"/>
              <a:ext cx="520" cy="137"/>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آراء الخبراء</a:t>
              </a:r>
              <a:endParaRPr lang="en-US" sz="1000" b="1">
                <a:solidFill>
                  <a:schemeClr val="accent1"/>
                </a:solidFill>
              </a:endParaRPr>
            </a:p>
          </p:txBody>
        </p:sp>
        <p:sp>
          <p:nvSpPr>
            <p:cNvPr id="920582" name="AutoShape 6"/>
            <p:cNvSpPr>
              <a:spLocks noChangeArrowheads="1"/>
            </p:cNvSpPr>
            <p:nvPr/>
          </p:nvSpPr>
          <p:spPr bwMode="auto">
            <a:xfrm flipH="1">
              <a:off x="4640" y="3864"/>
              <a:ext cx="520" cy="137"/>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نتائج  التخمين</a:t>
              </a:r>
              <a:endParaRPr lang="en-US" sz="1000" b="1">
                <a:solidFill>
                  <a:schemeClr val="accent1"/>
                </a:solidFill>
              </a:endParaRPr>
            </a:p>
          </p:txBody>
        </p:sp>
        <p:sp>
          <p:nvSpPr>
            <p:cNvPr id="920583" name="AutoShape 7"/>
            <p:cNvSpPr>
              <a:spLocks noChangeArrowheads="1"/>
            </p:cNvSpPr>
            <p:nvPr/>
          </p:nvSpPr>
          <p:spPr bwMode="auto">
            <a:xfrm flipH="1">
              <a:off x="5187" y="3394"/>
              <a:ext cx="429" cy="678"/>
            </a:xfrm>
            <a:prstGeom prst="right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توقعات</a:t>
              </a:r>
              <a:endParaRPr lang="en-US" sz="1000" b="1">
                <a:solidFill>
                  <a:schemeClr val="accent1"/>
                </a:solidFill>
              </a:endParaRPr>
            </a:p>
            <a:p>
              <a:pPr algn="ctr" defTabSz="762000" rtl="0" eaLnBrk="0" hangingPunct="0">
                <a:defRPr/>
              </a:pPr>
              <a:r>
                <a:rPr lang="ar-SA" sz="1000" b="1">
                  <a:solidFill>
                    <a:schemeClr val="accent1"/>
                  </a:solidFill>
                </a:rPr>
                <a:t>المستقبل</a:t>
              </a:r>
              <a:endParaRPr lang="en-US" sz="1000" b="1">
                <a:solidFill>
                  <a:schemeClr val="accent1"/>
                </a:solidFill>
              </a:endParaRPr>
            </a:p>
          </p:txBody>
        </p:sp>
        <p:sp>
          <p:nvSpPr>
            <p:cNvPr id="920584" name="AutoShape 8"/>
            <p:cNvSpPr>
              <a:spLocks noChangeArrowheads="1"/>
            </p:cNvSpPr>
            <p:nvPr/>
          </p:nvSpPr>
          <p:spPr bwMode="auto">
            <a:xfrm flipH="1">
              <a:off x="3998" y="3394"/>
              <a:ext cx="593" cy="678"/>
            </a:xfrm>
            <a:prstGeom prst="right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a:defRPr/>
              </a:pPr>
              <a:r>
                <a:rPr lang="ar-SA" sz="1000" b="1">
                  <a:solidFill>
                    <a:schemeClr val="accent1"/>
                  </a:solidFill>
                </a:rPr>
                <a:t>الأهداف</a:t>
              </a:r>
            </a:p>
            <a:p>
              <a:pPr algn="ctr" defTabSz="762000">
                <a:defRPr/>
              </a:pPr>
              <a:r>
                <a:rPr lang="ar-SA" sz="1000" b="1">
                  <a:solidFill>
                    <a:schemeClr val="accent1"/>
                  </a:solidFill>
                </a:rPr>
                <a:t>الاستراتيجية </a:t>
              </a:r>
            </a:p>
            <a:p>
              <a:pPr algn="ctr" defTabSz="762000">
                <a:defRPr/>
              </a:pPr>
              <a:r>
                <a:rPr lang="ar-SA" sz="1000" b="1">
                  <a:solidFill>
                    <a:schemeClr val="accent1"/>
                  </a:solidFill>
                </a:rPr>
                <a:t>والتنفيذية</a:t>
              </a:r>
              <a:endParaRPr lang="en-US" sz="1000" b="1">
                <a:solidFill>
                  <a:schemeClr val="accent1"/>
                </a:solidFill>
              </a:endParaRPr>
            </a:p>
          </p:txBody>
        </p:sp>
        <p:sp>
          <p:nvSpPr>
            <p:cNvPr id="920585" name="AutoShape 9"/>
            <p:cNvSpPr>
              <a:spLocks noChangeArrowheads="1"/>
            </p:cNvSpPr>
            <p:nvPr/>
          </p:nvSpPr>
          <p:spPr bwMode="auto">
            <a:xfrm flipH="1">
              <a:off x="4560" y="3018"/>
              <a:ext cx="657" cy="431"/>
            </a:xfrm>
            <a:prstGeom prst="downArrow">
              <a:avLst>
                <a:gd name="adj1" fmla="val 75009"/>
                <a:gd name="adj2" fmla="val 50014"/>
              </a:avLst>
            </a:prstGeom>
            <a:solidFill>
              <a:srgbClr val="CCECFF"/>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endParaRPr lang="en-US" sz="1000" b="1">
                <a:solidFill>
                  <a:schemeClr val="accent1"/>
                </a:solidFill>
              </a:endParaRPr>
            </a:p>
            <a:p>
              <a:pPr algn="ctr" defTabSz="762000" rtl="0" eaLnBrk="0" hangingPunct="0">
                <a:defRPr/>
              </a:pPr>
              <a:r>
                <a:rPr lang="ar-SA" sz="1000" b="1">
                  <a:solidFill>
                    <a:schemeClr val="accent1"/>
                  </a:solidFill>
                </a:rPr>
                <a:t>تحليل</a:t>
              </a:r>
              <a:endParaRPr lang="en-US" sz="1000" b="1">
                <a:solidFill>
                  <a:schemeClr val="accent1"/>
                </a:solidFill>
              </a:endParaRPr>
            </a:p>
            <a:p>
              <a:pPr algn="ctr" defTabSz="762000" rtl="0" eaLnBrk="0" hangingPunct="0">
                <a:defRPr/>
              </a:pPr>
              <a:r>
                <a:rPr lang="ar-SA" sz="1000" b="1">
                  <a:solidFill>
                    <a:schemeClr val="accent1"/>
                  </a:solidFill>
                </a:rPr>
                <a:t>الظروف</a:t>
              </a:r>
              <a:endParaRPr lang="en-US" sz="1000" b="1">
                <a:solidFill>
                  <a:schemeClr val="accent1"/>
                </a:solidFill>
              </a:endParaRPr>
            </a:p>
            <a:p>
              <a:pPr algn="ctr" defTabSz="762000" rtl="0" eaLnBrk="0" hangingPunct="0">
                <a:defRPr/>
              </a:pPr>
              <a:r>
                <a:rPr lang="ar-SA" sz="1000" b="1">
                  <a:solidFill>
                    <a:schemeClr val="accent1"/>
                  </a:solidFill>
                </a:rPr>
                <a:t>والواقع</a:t>
              </a:r>
              <a:endParaRPr lang="en-US" sz="1000" b="1">
                <a:solidFill>
                  <a:schemeClr val="accent1"/>
                </a:solidFill>
              </a:endParaRPr>
            </a:p>
          </p:txBody>
        </p:sp>
        <p:sp>
          <p:nvSpPr>
            <p:cNvPr id="920586" name="Oval 10"/>
            <p:cNvSpPr>
              <a:spLocks noChangeArrowheads="1"/>
            </p:cNvSpPr>
            <p:nvPr/>
          </p:nvSpPr>
          <p:spPr bwMode="auto">
            <a:xfrm flipH="1">
              <a:off x="3360" y="3606"/>
              <a:ext cx="589" cy="301"/>
            </a:xfrm>
            <a:prstGeom prst="ellipse">
              <a:avLst/>
            </a:prstGeom>
            <a:solidFill>
              <a:srgbClr val="FFCC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أين نريد</a:t>
              </a:r>
              <a:endParaRPr lang="en-US" sz="1000" b="1">
                <a:solidFill>
                  <a:schemeClr val="accent1"/>
                </a:solidFill>
              </a:endParaRPr>
            </a:p>
            <a:p>
              <a:pPr algn="ctr" defTabSz="762000" rtl="0" eaLnBrk="0" hangingPunct="0">
                <a:defRPr/>
              </a:pPr>
              <a:r>
                <a:rPr lang="ar-SA" sz="1000" b="1">
                  <a:solidFill>
                    <a:schemeClr val="accent1"/>
                  </a:solidFill>
                </a:rPr>
                <a:t>أن نكون</a:t>
              </a:r>
              <a:endParaRPr lang="en-US" sz="1000" b="1">
                <a:solidFill>
                  <a:schemeClr val="accent1"/>
                </a:solidFill>
              </a:endParaRPr>
            </a:p>
          </p:txBody>
        </p:sp>
        <p:sp>
          <p:nvSpPr>
            <p:cNvPr id="920587" name="Oval 11"/>
            <p:cNvSpPr>
              <a:spLocks noChangeArrowheads="1"/>
            </p:cNvSpPr>
            <p:nvPr/>
          </p:nvSpPr>
          <p:spPr bwMode="auto">
            <a:xfrm flipH="1">
              <a:off x="4571" y="2736"/>
              <a:ext cx="612" cy="208"/>
            </a:xfrm>
            <a:prstGeom prst="ellipse">
              <a:avLst/>
            </a:prstGeom>
            <a:solidFill>
              <a:srgbClr val="FFCC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1000" b="1">
                  <a:solidFill>
                    <a:schemeClr val="accent1"/>
                  </a:solidFill>
                </a:rPr>
                <a:t>أين نحن الآن</a:t>
              </a:r>
              <a:endParaRPr lang="en-US" sz="1000" b="1">
                <a:solidFill>
                  <a:schemeClr val="accent1"/>
                </a:solidFill>
              </a:endParaRPr>
            </a:p>
          </p:txBody>
        </p:sp>
        <p:sp>
          <p:nvSpPr>
            <p:cNvPr id="68624" name="Line 12"/>
            <p:cNvSpPr>
              <a:spLocks noChangeShapeType="1"/>
            </p:cNvSpPr>
            <p:nvPr/>
          </p:nvSpPr>
          <p:spPr bwMode="auto">
            <a:xfrm flipH="1">
              <a:off x="3909" y="2993"/>
              <a:ext cx="661" cy="611"/>
            </a:xfrm>
            <a:prstGeom prst="line">
              <a:avLst/>
            </a:prstGeom>
            <a:noFill/>
            <a:ln w="76200">
              <a:solidFill>
                <a:srgbClr val="A5002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8625" name="Rectangle 13"/>
            <p:cNvSpPr>
              <a:spLocks noChangeArrowheads="1"/>
            </p:cNvSpPr>
            <p:nvPr/>
          </p:nvSpPr>
          <p:spPr bwMode="auto">
            <a:xfrm flipH="1">
              <a:off x="3888" y="3108"/>
              <a:ext cx="384" cy="1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rtl="0"/>
              <a:r>
                <a:rPr lang="ar-SA" altLang="ar-SY" sz="1000" b="1">
                  <a:solidFill>
                    <a:schemeClr val="accent1"/>
                  </a:solidFill>
                </a:rPr>
                <a:t>الفجوة</a:t>
              </a:r>
              <a:endParaRPr lang="en-US" altLang="ar-SY" sz="1000" b="1">
                <a:solidFill>
                  <a:schemeClr val="accent1"/>
                </a:solidFill>
              </a:endParaRPr>
            </a:p>
          </p:txBody>
        </p:sp>
      </p:grpSp>
      <p:sp>
        <p:nvSpPr>
          <p:cNvPr id="68614" name="Oval 14"/>
          <p:cNvSpPr>
            <a:spLocks noChangeArrowheads="1"/>
          </p:cNvSpPr>
          <p:nvPr/>
        </p:nvSpPr>
        <p:spPr bwMode="auto">
          <a:xfrm>
            <a:off x="1066800" y="1981200"/>
            <a:ext cx="4267200" cy="1143000"/>
          </a:xfrm>
          <a:prstGeom prst="ellipse">
            <a:avLst/>
          </a:prstGeom>
          <a:solidFill>
            <a:srgbClr val="0033CC"/>
          </a:solidFill>
          <a:ln w="9525">
            <a:solidFill>
              <a:schemeClr val="tx1"/>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lnSpc>
                <a:spcPct val="80000"/>
              </a:lnSpc>
              <a:spcBef>
                <a:spcPct val="20000"/>
              </a:spcBef>
              <a:buClr>
                <a:schemeClr val="accent2"/>
              </a:buClr>
              <a:buSzPct val="75000"/>
              <a:buFont typeface="Wingdings" panose="05000000000000000000" pitchFamily="2" charset="2"/>
              <a:buNone/>
            </a:pPr>
            <a:r>
              <a:rPr lang="ar-SA" altLang="ar-SY" sz="3200" b="1">
                <a:solidFill>
                  <a:schemeClr val="accent1"/>
                </a:solidFill>
              </a:rPr>
              <a:t>فكر في كليتك/قسمك الآن ..</a:t>
            </a:r>
          </a:p>
        </p:txBody>
      </p:sp>
      <p:sp>
        <p:nvSpPr>
          <p:cNvPr id="68615" name="AutoShape 15"/>
          <p:cNvSpPr>
            <a:spLocks noChangeArrowheads="1"/>
          </p:cNvSpPr>
          <p:nvPr/>
        </p:nvSpPr>
        <p:spPr bwMode="auto">
          <a:xfrm>
            <a:off x="533400" y="3352800"/>
            <a:ext cx="5410200" cy="1752600"/>
          </a:xfrm>
          <a:prstGeom prst="flowChartAlternateProcess">
            <a:avLst/>
          </a:prstGeom>
          <a:solidFill>
            <a:srgbClr val="FFFFCC"/>
          </a:solidFill>
          <a:ln w="28575">
            <a:solidFill>
              <a:schemeClr val="bg2"/>
            </a:solidFill>
            <a:miter lim="800000"/>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lnSpc>
                <a:spcPct val="80000"/>
              </a:lnSpc>
              <a:spcBef>
                <a:spcPct val="20000"/>
              </a:spcBef>
              <a:buClr>
                <a:schemeClr val="accent2"/>
              </a:buClr>
              <a:buSzPct val="75000"/>
              <a:buFont typeface="Wingdings" panose="05000000000000000000" pitchFamily="2" charset="2"/>
              <a:buNone/>
            </a:pPr>
            <a:r>
              <a:rPr lang="ar-SA" altLang="ar-SY" sz="3000">
                <a:solidFill>
                  <a:schemeClr val="accent1"/>
                </a:solidFill>
              </a:rPr>
              <a:t>حدد هدفاً كبيراً (أعلى) تريد تحقيقه </a:t>
            </a:r>
          </a:p>
          <a:p>
            <a:pPr lvl="1" algn="ctr" eaLnBrk="1" hangingPunct="1">
              <a:lnSpc>
                <a:spcPct val="80000"/>
              </a:lnSpc>
              <a:spcBef>
                <a:spcPct val="20000"/>
              </a:spcBef>
              <a:buClr>
                <a:schemeClr val="accent2"/>
              </a:buClr>
              <a:buSzPct val="75000"/>
              <a:buFont typeface="Wingdings" panose="05000000000000000000" pitchFamily="2" charset="2"/>
              <a:buNone/>
            </a:pPr>
            <a:r>
              <a:rPr lang="ar-SA" altLang="ar-SY" sz="3000">
                <a:solidFill>
                  <a:schemeClr val="accent1"/>
                </a:solidFill>
              </a:rPr>
              <a:t>من خلال تنفيذ هذا المشروع، </a:t>
            </a:r>
          </a:p>
          <a:p>
            <a:pPr lvl="1" algn="ctr" eaLnBrk="1" hangingPunct="1">
              <a:lnSpc>
                <a:spcPct val="80000"/>
              </a:lnSpc>
              <a:spcBef>
                <a:spcPct val="20000"/>
              </a:spcBef>
              <a:buClr>
                <a:schemeClr val="accent2"/>
              </a:buClr>
              <a:buSzPct val="75000"/>
              <a:buFont typeface="Wingdings" panose="05000000000000000000" pitchFamily="2" charset="2"/>
              <a:buNone/>
            </a:pPr>
            <a:r>
              <a:rPr lang="ar-SA" altLang="ar-SY" sz="3000">
                <a:solidFill>
                  <a:schemeClr val="accent1"/>
                </a:solidFill>
              </a:rPr>
              <a:t>وربما مشاريع أخرى قادمة</a:t>
            </a:r>
            <a:endParaRPr lang="en-US" altLang="ar-SY" sz="3000">
              <a:solidFill>
                <a:schemeClr val="accent1"/>
              </a:solidFill>
            </a:endParaRPr>
          </a:p>
        </p:txBody>
      </p:sp>
    </p:spTree>
    <p:extLst>
      <p:ext uri="{BB962C8B-B14F-4D97-AF65-F5344CB8AC3E}">
        <p14:creationId xmlns:p14="http://schemas.microsoft.com/office/powerpoint/2010/main" val="47409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buNone/>
            </a:pPr>
            <a:r>
              <a:rPr lang="ar-EG" altLang="ar-SY" b="1" dirty="0"/>
              <a:t>	هي مجموعة القرارات والممارسات الإدارية التي تحدد الأداء طويل الأجل للمنظمة بكفاءة وفاعلية ويتضمن ذلك وضع أو صياغة الاستراتيجية وتطبيقها وتقويمها باعتبارها منهجية أو أسلوب عمل.</a:t>
            </a:r>
          </a:p>
          <a:p>
            <a:pPr>
              <a:buNone/>
            </a:pPr>
            <a:r>
              <a:rPr lang="ar-EG" altLang="ar-SY" b="1" dirty="0"/>
              <a:t>	تحديد الاتجاه المستقبلي للمنظمة وبيان ما تسعى إليه من خلال تحليل المتغيرات البيئية المحيطة بها. واتخاذ القرارات الخاصة بتحديد وتخصيص الموارد المطلوبة لتحقيق ذلك باعتبارها خطة شاملة لتحقيق الأهداف من خلال إطار عام يحكم سياسات المنظمة بمختلف المجالات.</a:t>
            </a:r>
            <a:endParaRPr lang="en-US" altLang="ar-SY" b="1"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9</a:t>
            </a:fld>
            <a:endParaRPr lang="ar-SA"/>
          </a:p>
        </p:txBody>
      </p:sp>
      <p:sp>
        <p:nvSpPr>
          <p:cNvPr id="5" name="عنوان 4"/>
          <p:cNvSpPr>
            <a:spLocks noGrp="1"/>
          </p:cNvSpPr>
          <p:nvPr>
            <p:ph type="title"/>
          </p:nvPr>
        </p:nvSpPr>
        <p:spPr/>
        <p:txBody>
          <a:bodyPr/>
          <a:lstStyle/>
          <a:p>
            <a:r>
              <a:rPr lang="ar-SA" altLang="ar-SY" dirty="0"/>
              <a:t>تعريف الاستراتيجية</a:t>
            </a:r>
            <a:endParaRPr lang="ar-SY" dirty="0"/>
          </a:p>
        </p:txBody>
      </p:sp>
    </p:spTree>
    <p:extLst>
      <p:ext uri="{BB962C8B-B14F-4D97-AF65-F5344CB8AC3E}">
        <p14:creationId xmlns:p14="http://schemas.microsoft.com/office/powerpoint/2010/main" val="8339596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23"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8C1A8CC2-C5F6-4990-A9DB-C4D6287E5785}" type="slidenum">
              <a:rPr lang="ar-SA" altLang="ar-SY">
                <a:solidFill>
                  <a:schemeClr val="accent1"/>
                </a:solidFill>
                <a:latin typeface="Arial" panose="020B0604020202020204" pitchFamily="34" charset="0"/>
                <a:cs typeface="Arial" panose="020B0604020202020204" pitchFamily="34" charset="0"/>
              </a:rPr>
              <a:pPr eaLnBrk="1" hangingPunct="1"/>
              <a:t>90</a:t>
            </a:fld>
            <a:endParaRPr lang="en-US" altLang="ar-SY">
              <a:solidFill>
                <a:schemeClr val="accent1"/>
              </a:solidFill>
              <a:latin typeface="Arial" panose="020B0604020202020204" pitchFamily="34" charset="0"/>
              <a:cs typeface="Arial" panose="020B0604020202020204" pitchFamily="34" charset="0"/>
            </a:endParaRPr>
          </a:p>
        </p:txBody>
      </p:sp>
      <p:sp>
        <p:nvSpPr>
          <p:cNvPr id="69636" name="Rectangle 2"/>
          <p:cNvSpPr>
            <a:spLocks noGrp="1" noChangeArrowheads="1"/>
          </p:cNvSpPr>
          <p:nvPr>
            <p:ph type="title"/>
          </p:nvPr>
        </p:nvSpPr>
        <p:spPr>
          <a:noFill/>
        </p:spPr>
        <p:txBody>
          <a:bodyPr lIns="92075" tIns="46038" rIns="92075" bIns="46038" anchor="ctr"/>
          <a:lstStyle/>
          <a:p>
            <a:pPr algn="ctr" eaLnBrk="1" hangingPunct="1"/>
            <a:r>
              <a:rPr lang="en-US" altLang="ar-SY" sz="4000" smtClean="0">
                <a:solidFill>
                  <a:schemeClr val="accent1"/>
                </a:solidFill>
                <a:latin typeface="Tahoma" panose="020B0604030504040204" pitchFamily="34" charset="0"/>
                <a:cs typeface="Tahoma" panose="020B0604030504040204" pitchFamily="34" charset="0"/>
              </a:rPr>
              <a:t>    </a:t>
            </a:r>
            <a:r>
              <a:rPr lang="ar-SA" altLang="ar-SY" sz="4000" smtClean="0">
                <a:solidFill>
                  <a:schemeClr val="accent1"/>
                </a:solidFill>
                <a:latin typeface="Tahoma" panose="020B0604030504040204" pitchFamily="34" charset="0"/>
                <a:cs typeface="Tahoma" panose="020B0604030504040204" pitchFamily="34" charset="0"/>
              </a:rPr>
              <a:t>الأهداف التنفيذية </a:t>
            </a:r>
            <a:r>
              <a:rPr lang="ar-SA" altLang="ar-SY" sz="2800" smtClean="0">
                <a:solidFill>
                  <a:schemeClr val="accent1"/>
                </a:solidFill>
                <a:latin typeface="Tahoma" panose="020B0604030504040204" pitchFamily="34" charset="0"/>
                <a:cs typeface="Tahoma" panose="020B0604030504040204" pitchFamily="34" charset="0"/>
              </a:rPr>
              <a:t>– (ما الذي يجب فعله؟)</a:t>
            </a:r>
            <a:endParaRPr lang="en-US" altLang="ar-SY" sz="2800" smtClean="0">
              <a:solidFill>
                <a:schemeClr val="accent1"/>
              </a:solidFill>
              <a:latin typeface="Tahoma" panose="020B0604030504040204" pitchFamily="34" charset="0"/>
              <a:cs typeface="Tahoma" panose="020B0604030504040204" pitchFamily="34" charset="0"/>
            </a:endParaRPr>
          </a:p>
        </p:txBody>
      </p:sp>
      <p:sp>
        <p:nvSpPr>
          <p:cNvPr id="69637" name="Rectangle 3"/>
          <p:cNvSpPr>
            <a:spLocks noGrp="1" noChangeArrowheads="1"/>
          </p:cNvSpPr>
          <p:nvPr>
            <p:ph type="body" idx="1"/>
          </p:nvPr>
        </p:nvSpPr>
        <p:spPr>
          <a:noFill/>
        </p:spPr>
        <p:txBody>
          <a:bodyPr lIns="92075" tIns="46038" rIns="92075" bIns="46038"/>
          <a:lstStyle/>
          <a:p>
            <a:pPr eaLnBrk="1" hangingPunct="1">
              <a:buFont typeface="Wingdings" panose="05000000000000000000" pitchFamily="2" charset="2"/>
              <a:buNone/>
            </a:pPr>
            <a:r>
              <a:rPr lang="ar-SA" altLang="ar-SY" sz="2800" b="1" smtClean="0">
                <a:solidFill>
                  <a:schemeClr val="accent1"/>
                </a:solidFill>
                <a:cs typeface="Times New Roman" panose="02020603050405020304" pitchFamily="18" charset="0"/>
              </a:rPr>
              <a:t>يجب أن تكون للأهداف</a:t>
            </a:r>
            <a:endParaRPr lang="en-US" altLang="ar-SY" sz="2800" b="1" smtClean="0">
              <a:solidFill>
                <a:schemeClr val="accent1"/>
              </a:solidFill>
              <a:cs typeface="Times New Roman" panose="02020603050405020304" pitchFamily="18" charset="0"/>
            </a:endParaRPr>
          </a:p>
          <a:p>
            <a:pPr eaLnBrk="1" hangingPunct="1">
              <a:buFont typeface="Wingdings" panose="05000000000000000000" pitchFamily="2" charset="2"/>
              <a:buNone/>
            </a:pPr>
            <a:r>
              <a:rPr lang="ar-SA" altLang="ar-SY" sz="2800" b="1" smtClean="0">
                <a:solidFill>
                  <a:schemeClr val="accent1"/>
                </a:solidFill>
                <a:cs typeface="Times New Roman" panose="02020603050405020304" pitchFamily="18" charset="0"/>
              </a:rPr>
              <a:t>5 خصائص على الأقل</a:t>
            </a:r>
            <a:endParaRPr lang="en-US" altLang="ar-SY" sz="2800" b="1" smtClean="0">
              <a:solidFill>
                <a:schemeClr val="accent1"/>
              </a:solidFill>
              <a:cs typeface="Times New Roman" panose="02020603050405020304" pitchFamily="18" charset="0"/>
            </a:endParaRPr>
          </a:p>
        </p:txBody>
      </p:sp>
      <p:sp>
        <p:nvSpPr>
          <p:cNvPr id="922628" name="AutoShape 4"/>
          <p:cNvSpPr>
            <a:spLocks noChangeArrowheads="1"/>
          </p:cNvSpPr>
          <p:nvPr/>
        </p:nvSpPr>
        <p:spPr bwMode="auto">
          <a:xfrm>
            <a:off x="768350" y="2146300"/>
            <a:ext cx="3187700" cy="10541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3200" b="1">
                <a:solidFill>
                  <a:schemeClr val="accent1"/>
                </a:solidFill>
                <a:cs typeface="Simplified Arabic" pitchFamily="2" charset="-78"/>
              </a:rPr>
              <a:t>وضع الأهداف</a:t>
            </a:r>
            <a:endParaRPr lang="en-US" sz="3200" b="1">
              <a:solidFill>
                <a:schemeClr val="accent1"/>
              </a:solidFill>
              <a:cs typeface="Simplified Arabic" pitchFamily="2" charset="-78"/>
            </a:endParaRPr>
          </a:p>
        </p:txBody>
      </p:sp>
      <p:sp>
        <p:nvSpPr>
          <p:cNvPr id="922629" name="AutoShape 5"/>
          <p:cNvSpPr>
            <a:spLocks noChangeArrowheads="1"/>
          </p:cNvSpPr>
          <p:nvPr/>
        </p:nvSpPr>
        <p:spPr bwMode="auto">
          <a:xfrm>
            <a:off x="768350" y="3365500"/>
            <a:ext cx="3111500" cy="288290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spcBef>
                <a:spcPct val="20000"/>
              </a:spcBef>
              <a:defRPr/>
            </a:pPr>
            <a:r>
              <a:rPr lang="ar-SA" sz="2400" b="1">
                <a:solidFill>
                  <a:schemeClr val="accent1"/>
                </a:solidFill>
                <a:cs typeface="Simplified Arabic" pitchFamily="2" charset="-78"/>
              </a:rPr>
              <a:t>1- محددة.</a:t>
            </a:r>
            <a:endParaRPr lang="en-US" sz="2400" b="1">
              <a:solidFill>
                <a:schemeClr val="accent1"/>
              </a:solidFill>
              <a:cs typeface="Simplified Arabic" pitchFamily="2" charset="-78"/>
            </a:endParaRPr>
          </a:p>
          <a:p>
            <a:pPr defTabSz="762000" rtl="0" eaLnBrk="0" hangingPunct="0">
              <a:spcBef>
                <a:spcPct val="20000"/>
              </a:spcBef>
              <a:defRPr/>
            </a:pPr>
            <a:r>
              <a:rPr lang="ar-SA" sz="2400" b="1">
                <a:solidFill>
                  <a:schemeClr val="accent1"/>
                </a:solidFill>
                <a:cs typeface="Simplified Arabic" pitchFamily="2" charset="-78"/>
              </a:rPr>
              <a:t>2- قابلة للقياس.</a:t>
            </a:r>
            <a:endParaRPr lang="en-US" sz="2400" b="1">
              <a:solidFill>
                <a:schemeClr val="accent1"/>
              </a:solidFill>
              <a:cs typeface="Simplified Arabic" pitchFamily="2" charset="-78"/>
            </a:endParaRPr>
          </a:p>
          <a:p>
            <a:pPr defTabSz="762000" rtl="0" eaLnBrk="0" hangingPunct="0">
              <a:spcBef>
                <a:spcPct val="20000"/>
              </a:spcBef>
              <a:defRPr/>
            </a:pPr>
            <a:r>
              <a:rPr lang="ar-SA" sz="2400" b="1">
                <a:solidFill>
                  <a:schemeClr val="accent1"/>
                </a:solidFill>
                <a:cs typeface="Simplified Arabic" pitchFamily="2" charset="-78"/>
              </a:rPr>
              <a:t>3- متفق عليها.</a:t>
            </a:r>
            <a:endParaRPr lang="en-US" sz="2400" b="1">
              <a:solidFill>
                <a:schemeClr val="accent1"/>
              </a:solidFill>
              <a:cs typeface="Simplified Arabic" pitchFamily="2" charset="-78"/>
            </a:endParaRPr>
          </a:p>
          <a:p>
            <a:pPr defTabSz="762000" rtl="0" eaLnBrk="0" hangingPunct="0">
              <a:spcBef>
                <a:spcPct val="20000"/>
              </a:spcBef>
              <a:defRPr/>
            </a:pPr>
            <a:r>
              <a:rPr lang="ar-SA" sz="2400" b="1">
                <a:solidFill>
                  <a:schemeClr val="accent1"/>
                </a:solidFill>
                <a:cs typeface="Simplified Arabic" pitchFamily="2" charset="-78"/>
              </a:rPr>
              <a:t>4- واقعية.</a:t>
            </a:r>
            <a:endParaRPr lang="en-US" sz="2400" b="1">
              <a:solidFill>
                <a:schemeClr val="accent1"/>
              </a:solidFill>
              <a:cs typeface="Simplified Arabic" pitchFamily="2" charset="-78"/>
            </a:endParaRPr>
          </a:p>
          <a:p>
            <a:pPr defTabSz="762000" rtl="0" eaLnBrk="0" hangingPunct="0">
              <a:spcBef>
                <a:spcPct val="20000"/>
              </a:spcBef>
              <a:defRPr/>
            </a:pPr>
            <a:r>
              <a:rPr lang="ar-SA" sz="2400" b="1">
                <a:solidFill>
                  <a:schemeClr val="accent1"/>
                </a:solidFill>
                <a:cs typeface="Simplified Arabic" pitchFamily="2" charset="-78"/>
              </a:rPr>
              <a:t>5- مؤقتة بزمن.</a:t>
            </a:r>
            <a:endParaRPr lang="en-US" sz="2400" b="1">
              <a:solidFill>
                <a:schemeClr val="accent1"/>
              </a:solidFill>
              <a:cs typeface="Simplified Arabic" pitchFamily="2" charset="-78"/>
            </a:endParaRPr>
          </a:p>
        </p:txBody>
      </p:sp>
      <p:grpSp>
        <p:nvGrpSpPr>
          <p:cNvPr id="69640" name="Group 6"/>
          <p:cNvGrpSpPr>
            <a:grpSpLocks/>
          </p:cNvGrpSpPr>
          <p:nvPr/>
        </p:nvGrpSpPr>
        <p:grpSpPr bwMode="auto">
          <a:xfrm>
            <a:off x="4343400" y="3365500"/>
            <a:ext cx="4572000" cy="2654300"/>
            <a:chOff x="2736" y="1920"/>
            <a:chExt cx="2880" cy="1872"/>
          </a:xfrm>
        </p:grpSpPr>
        <p:sp>
          <p:nvSpPr>
            <p:cNvPr id="922631" name="Rectangle 7"/>
            <p:cNvSpPr>
              <a:spLocks noChangeArrowheads="1"/>
            </p:cNvSpPr>
            <p:nvPr/>
          </p:nvSpPr>
          <p:spPr bwMode="auto">
            <a:xfrm>
              <a:off x="2736" y="1920"/>
              <a:ext cx="2880" cy="1872"/>
            </a:xfrm>
            <a:prstGeom prst="rect">
              <a:avLst/>
            </a:prstGeom>
            <a:solidFill>
              <a:srgbClr val="CCECFF"/>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ar-SA">
                <a:solidFill>
                  <a:schemeClr val="accent1"/>
                </a:solidFill>
              </a:endParaRPr>
            </a:p>
          </p:txBody>
        </p:sp>
        <p:sp>
          <p:nvSpPr>
            <p:cNvPr id="69643" name="Rectangle 8"/>
            <p:cNvSpPr>
              <a:spLocks noChangeArrowheads="1"/>
            </p:cNvSpPr>
            <p:nvPr/>
          </p:nvSpPr>
          <p:spPr bwMode="auto">
            <a:xfrm>
              <a:off x="4005" y="1989"/>
              <a:ext cx="1548"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l" rtl="0"/>
              <a:r>
                <a:rPr lang="en-GB" altLang="ar-SY" sz="2000" b="1">
                  <a:solidFill>
                    <a:schemeClr val="accent1"/>
                  </a:solidFill>
                  <a:latin typeface="Arial" panose="020B0604020202020204" pitchFamily="34" charset="0"/>
                  <a:cs typeface="Arial" panose="020B0604020202020204" pitchFamily="34" charset="0"/>
                </a:rPr>
                <a:t>S </a:t>
              </a:r>
              <a:r>
                <a:rPr lang="en-GB" altLang="ar-SY" sz="2000">
                  <a:solidFill>
                    <a:schemeClr val="accent1"/>
                  </a:solidFill>
                  <a:latin typeface="Arial" panose="020B0604020202020204" pitchFamily="34" charset="0"/>
                  <a:cs typeface="Arial" panose="020B0604020202020204" pitchFamily="34" charset="0"/>
                </a:rPr>
                <a:t>pecific</a:t>
              </a:r>
              <a:endParaRPr lang="en-GB" altLang="ar-SY" sz="2000" b="1">
                <a:solidFill>
                  <a:schemeClr val="accent1"/>
                </a:solidFill>
                <a:latin typeface="Arial" panose="020B0604020202020204" pitchFamily="34" charset="0"/>
                <a:cs typeface="Arial" panose="020B0604020202020204" pitchFamily="34" charset="0"/>
              </a:endParaRPr>
            </a:p>
            <a:p>
              <a:pPr algn="l" rtl="0"/>
              <a:r>
                <a:rPr lang="en-GB" altLang="ar-SY" sz="2000" b="1">
                  <a:solidFill>
                    <a:schemeClr val="accent1"/>
                  </a:solidFill>
                  <a:latin typeface="Arial" panose="020B0604020202020204" pitchFamily="34" charset="0"/>
                  <a:cs typeface="Arial" panose="020B0604020202020204" pitchFamily="34" charset="0"/>
                </a:rPr>
                <a:t>M </a:t>
              </a:r>
              <a:r>
                <a:rPr lang="en-GB" altLang="ar-SY" sz="2000">
                  <a:solidFill>
                    <a:schemeClr val="accent1"/>
                  </a:solidFill>
                  <a:latin typeface="Arial" panose="020B0604020202020204" pitchFamily="34" charset="0"/>
                  <a:cs typeface="Arial" panose="020B0604020202020204" pitchFamily="34" charset="0"/>
                </a:rPr>
                <a:t>easurable</a:t>
              </a:r>
            </a:p>
            <a:p>
              <a:pPr algn="l" rtl="0"/>
              <a:r>
                <a:rPr lang="en-GB" altLang="ar-SY" sz="2000" b="1">
                  <a:solidFill>
                    <a:schemeClr val="accent1"/>
                  </a:solidFill>
                  <a:latin typeface="Arial" panose="020B0604020202020204" pitchFamily="34" charset="0"/>
                  <a:cs typeface="Arial" panose="020B0604020202020204" pitchFamily="34" charset="0"/>
                </a:rPr>
                <a:t>A </a:t>
              </a:r>
              <a:r>
                <a:rPr lang="en-GB" altLang="ar-SY" sz="2000">
                  <a:solidFill>
                    <a:schemeClr val="accent1"/>
                  </a:solidFill>
                  <a:latin typeface="Arial" panose="020B0604020202020204" pitchFamily="34" charset="0"/>
                  <a:cs typeface="Arial" panose="020B0604020202020204" pitchFamily="34" charset="0"/>
                </a:rPr>
                <a:t>greed</a:t>
              </a:r>
            </a:p>
            <a:p>
              <a:pPr algn="l" rtl="0"/>
              <a:r>
                <a:rPr lang="en-GB" altLang="ar-SY" sz="2000" b="1">
                  <a:solidFill>
                    <a:schemeClr val="accent1"/>
                  </a:solidFill>
                  <a:latin typeface="Arial" panose="020B0604020202020204" pitchFamily="34" charset="0"/>
                  <a:cs typeface="Arial" panose="020B0604020202020204" pitchFamily="34" charset="0"/>
                </a:rPr>
                <a:t>R </a:t>
              </a:r>
              <a:r>
                <a:rPr lang="en-GB" altLang="ar-SY" sz="2000">
                  <a:solidFill>
                    <a:schemeClr val="accent1"/>
                  </a:solidFill>
                  <a:latin typeface="Arial" panose="020B0604020202020204" pitchFamily="34" charset="0"/>
                  <a:cs typeface="Arial" panose="020B0604020202020204" pitchFamily="34" charset="0"/>
                </a:rPr>
                <a:t>ealistic</a:t>
              </a:r>
            </a:p>
            <a:p>
              <a:pPr algn="l" rtl="0"/>
              <a:r>
                <a:rPr lang="en-GB" altLang="ar-SY" sz="2000" b="1">
                  <a:solidFill>
                    <a:schemeClr val="accent1"/>
                  </a:solidFill>
                  <a:latin typeface="Arial" panose="020B0604020202020204" pitchFamily="34" charset="0"/>
                  <a:cs typeface="Arial" panose="020B0604020202020204" pitchFamily="34" charset="0"/>
                </a:rPr>
                <a:t>T </a:t>
              </a:r>
              <a:r>
                <a:rPr lang="en-GB" altLang="ar-SY" sz="2000">
                  <a:solidFill>
                    <a:schemeClr val="accent1"/>
                  </a:solidFill>
                  <a:latin typeface="Arial" panose="020B0604020202020204" pitchFamily="34" charset="0"/>
                  <a:cs typeface="Arial" panose="020B0604020202020204" pitchFamily="34" charset="0"/>
                </a:rPr>
                <a:t>ime-bound</a:t>
              </a:r>
            </a:p>
          </p:txBody>
        </p:sp>
        <p:sp>
          <p:nvSpPr>
            <p:cNvPr id="69644" name="Rectangle 9"/>
            <p:cNvSpPr>
              <a:spLocks noChangeArrowheads="1"/>
            </p:cNvSpPr>
            <p:nvPr/>
          </p:nvSpPr>
          <p:spPr bwMode="auto">
            <a:xfrm>
              <a:off x="2967" y="3409"/>
              <a:ext cx="8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rtl="0"/>
              <a:r>
                <a:rPr lang="en-GB" altLang="ar-SY" sz="2400" b="1">
                  <a:solidFill>
                    <a:schemeClr val="accent1"/>
                  </a:solidFill>
                  <a:latin typeface="Arial" panose="020B0604020202020204" pitchFamily="34" charset="0"/>
                  <a:cs typeface="Arial" panose="020B0604020202020204" pitchFamily="34" charset="0"/>
                </a:rPr>
                <a:t>SMART</a:t>
              </a:r>
            </a:p>
          </p:txBody>
        </p:sp>
        <p:sp>
          <p:nvSpPr>
            <p:cNvPr id="69645" name="Line 10"/>
            <p:cNvSpPr>
              <a:spLocks noChangeShapeType="1"/>
            </p:cNvSpPr>
            <p:nvPr/>
          </p:nvSpPr>
          <p:spPr bwMode="auto">
            <a:xfrm>
              <a:off x="2937" y="2103"/>
              <a:ext cx="0" cy="131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46" name="Line 11"/>
            <p:cNvSpPr>
              <a:spLocks noChangeShapeType="1"/>
            </p:cNvSpPr>
            <p:nvPr/>
          </p:nvSpPr>
          <p:spPr bwMode="auto">
            <a:xfrm flipH="1">
              <a:off x="2937" y="2103"/>
              <a:ext cx="10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47" name="Line 12"/>
            <p:cNvSpPr>
              <a:spLocks noChangeShapeType="1"/>
            </p:cNvSpPr>
            <p:nvPr/>
          </p:nvSpPr>
          <p:spPr bwMode="auto">
            <a:xfrm>
              <a:off x="3143" y="2354"/>
              <a:ext cx="0" cy="106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48" name="Line 13"/>
            <p:cNvSpPr>
              <a:spLocks noChangeShapeType="1"/>
            </p:cNvSpPr>
            <p:nvPr/>
          </p:nvSpPr>
          <p:spPr bwMode="auto">
            <a:xfrm flipH="1">
              <a:off x="3143" y="2354"/>
              <a:ext cx="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49" name="Line 14"/>
            <p:cNvSpPr>
              <a:spLocks noChangeShapeType="1"/>
            </p:cNvSpPr>
            <p:nvPr/>
          </p:nvSpPr>
          <p:spPr bwMode="auto">
            <a:xfrm>
              <a:off x="3350" y="2605"/>
              <a:ext cx="0" cy="81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50" name="Line 15"/>
            <p:cNvSpPr>
              <a:spLocks noChangeShapeType="1"/>
            </p:cNvSpPr>
            <p:nvPr/>
          </p:nvSpPr>
          <p:spPr bwMode="auto">
            <a:xfrm>
              <a:off x="3556" y="2856"/>
              <a:ext cx="0" cy="56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51" name="Line 16"/>
            <p:cNvSpPr>
              <a:spLocks noChangeShapeType="1"/>
            </p:cNvSpPr>
            <p:nvPr/>
          </p:nvSpPr>
          <p:spPr bwMode="auto">
            <a:xfrm>
              <a:off x="3763" y="3107"/>
              <a:ext cx="0" cy="31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52" name="Line 17"/>
            <p:cNvSpPr>
              <a:spLocks noChangeShapeType="1"/>
            </p:cNvSpPr>
            <p:nvPr/>
          </p:nvSpPr>
          <p:spPr bwMode="auto">
            <a:xfrm flipH="1">
              <a:off x="3350" y="2605"/>
              <a:ext cx="61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53" name="Line 18"/>
            <p:cNvSpPr>
              <a:spLocks noChangeShapeType="1"/>
            </p:cNvSpPr>
            <p:nvPr/>
          </p:nvSpPr>
          <p:spPr bwMode="auto">
            <a:xfrm flipH="1">
              <a:off x="3556" y="2856"/>
              <a:ext cx="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sp>
          <p:nvSpPr>
            <p:cNvPr id="69654" name="Line 19"/>
            <p:cNvSpPr>
              <a:spLocks noChangeShapeType="1"/>
            </p:cNvSpPr>
            <p:nvPr/>
          </p:nvSpPr>
          <p:spPr bwMode="auto">
            <a:xfrm flipH="1">
              <a:off x="3763" y="3107"/>
              <a:ext cx="2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Y">
                <a:solidFill>
                  <a:schemeClr val="accent1"/>
                </a:solidFill>
              </a:endParaRPr>
            </a:p>
          </p:txBody>
        </p:sp>
      </p:grpSp>
      <p:sp>
        <p:nvSpPr>
          <p:cNvPr id="922644" name="AutoShape 20"/>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a:solidFill>
                  <a:schemeClr val="accent1"/>
                </a:solidFill>
              </a:rPr>
              <a:t>6</a:t>
            </a:r>
            <a:endParaRPr lang="ar-SA" altLang="ar-SY" sz="4000" b="1">
              <a:solidFill>
                <a:schemeClr val="accent1"/>
              </a:solidFill>
            </a:endParaRPr>
          </a:p>
        </p:txBody>
      </p:sp>
    </p:spTree>
    <p:extLst>
      <p:ext uri="{BB962C8B-B14F-4D97-AF65-F5344CB8AC3E}">
        <p14:creationId xmlns:p14="http://schemas.microsoft.com/office/powerpoint/2010/main" val="67678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644"/>
                                        </p:tgtEl>
                                        <p:attrNameLst>
                                          <p:attrName>style.visibility</p:attrName>
                                        </p:attrNameLst>
                                      </p:cBhvr>
                                      <p:to>
                                        <p:strVal val="visible"/>
                                      </p:to>
                                    </p:set>
                                    <p:anim calcmode="lin" valueType="num">
                                      <p:cBhvr additive="base">
                                        <p:cTn id="7" dur="500" fill="hold"/>
                                        <p:tgtEl>
                                          <p:spTgt spid="922644"/>
                                        </p:tgtEl>
                                        <p:attrNameLst>
                                          <p:attrName>ppt_x</p:attrName>
                                        </p:attrNameLst>
                                      </p:cBhvr>
                                      <p:tavLst>
                                        <p:tav tm="0">
                                          <p:val>
                                            <p:strVal val="#ppt_x"/>
                                          </p:val>
                                        </p:tav>
                                        <p:tav tm="100000">
                                          <p:val>
                                            <p:strVal val="#ppt_x"/>
                                          </p:val>
                                        </p:tav>
                                      </p:tavLst>
                                    </p:anim>
                                    <p:anim calcmode="lin" valueType="num">
                                      <p:cBhvr additive="base">
                                        <p:cTn id="8" dur="500" fill="hold"/>
                                        <p:tgtEl>
                                          <p:spTgt spid="922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4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EE624B42-EA25-4BFE-992D-1664502D93C6}" type="slidenum">
              <a:rPr lang="ar-SA" altLang="ar-SY">
                <a:solidFill>
                  <a:schemeClr val="accent1"/>
                </a:solidFill>
                <a:latin typeface="Arial" panose="020B0604020202020204" pitchFamily="34" charset="0"/>
                <a:cs typeface="Arial" panose="020B0604020202020204" pitchFamily="34" charset="0"/>
              </a:rPr>
              <a:pPr eaLnBrk="1" hangingPunct="1"/>
              <a:t>91</a:t>
            </a:fld>
            <a:endParaRPr lang="en-US" altLang="ar-SY">
              <a:solidFill>
                <a:schemeClr val="accent1"/>
              </a:solidFill>
              <a:latin typeface="Arial" panose="020B0604020202020204" pitchFamily="34" charset="0"/>
              <a:cs typeface="Arial" panose="020B0604020202020204" pitchFamily="34" charset="0"/>
            </a:endParaRPr>
          </a:p>
        </p:txBody>
      </p:sp>
      <p:sp>
        <p:nvSpPr>
          <p:cNvPr id="70660" name="Rectangle 2"/>
          <p:cNvSpPr>
            <a:spLocks noGrp="1" noChangeArrowheads="1"/>
          </p:cNvSpPr>
          <p:nvPr>
            <p:ph type="title"/>
          </p:nvPr>
        </p:nvSpPr>
        <p:spPr>
          <a:noFill/>
        </p:spPr>
        <p:txBody>
          <a:bodyPr lIns="92075" tIns="46038" rIns="92075" bIns="46038" anchor="ctr"/>
          <a:lstStyle/>
          <a:p>
            <a:pPr eaLnBrk="1" hangingPunct="1"/>
            <a:r>
              <a:rPr lang="ar-SA" altLang="ar-SY" sz="4000" smtClean="0">
                <a:solidFill>
                  <a:schemeClr val="accent1"/>
                </a:solidFill>
                <a:latin typeface="Tahoma" panose="020B0604030504040204" pitchFamily="34" charset="0"/>
                <a:cs typeface="Tahoma" panose="020B0604030504040204" pitchFamily="34" charset="0"/>
              </a:rPr>
              <a:t>التخطيط التنفيذي </a:t>
            </a:r>
            <a:r>
              <a:rPr lang="ar-SA" altLang="ar-SY" sz="2600" smtClean="0">
                <a:solidFill>
                  <a:schemeClr val="accent1"/>
                </a:solidFill>
                <a:latin typeface="Tahoma" panose="020B0604030504040204" pitchFamily="34" charset="0"/>
                <a:cs typeface="Tahoma" panose="020B0604030504040204" pitchFamily="34" charset="0"/>
              </a:rPr>
              <a:t>– (كيف نصل إلى ما نريد؟)</a:t>
            </a:r>
            <a:endParaRPr lang="en-US" altLang="ar-SY" sz="2600" smtClean="0">
              <a:solidFill>
                <a:schemeClr val="accent1"/>
              </a:solidFill>
              <a:latin typeface="Tahoma" panose="020B0604030504040204" pitchFamily="34" charset="0"/>
              <a:cs typeface="Tahoma" panose="020B0604030504040204" pitchFamily="34" charset="0"/>
            </a:endParaRPr>
          </a:p>
        </p:txBody>
      </p:sp>
      <p:sp>
        <p:nvSpPr>
          <p:cNvPr id="927747" name="AutoShape 3"/>
          <p:cNvSpPr>
            <a:spLocks noChangeArrowheads="1"/>
          </p:cNvSpPr>
          <p:nvPr/>
        </p:nvSpPr>
        <p:spPr bwMode="auto">
          <a:xfrm>
            <a:off x="2286000" y="1765300"/>
            <a:ext cx="4495800" cy="10541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3200" b="1">
                <a:solidFill>
                  <a:schemeClr val="accent1"/>
                </a:solidFill>
                <a:cs typeface="Simplified Arabic" pitchFamily="2" charset="-78"/>
              </a:rPr>
              <a:t>وضع الخطط التنفيذية</a:t>
            </a:r>
            <a:endParaRPr lang="en-US" sz="3200" b="1">
              <a:solidFill>
                <a:schemeClr val="accent1"/>
              </a:solidFill>
              <a:cs typeface="Simplified Arabic" pitchFamily="2" charset="-78"/>
            </a:endParaRPr>
          </a:p>
        </p:txBody>
      </p:sp>
      <p:sp>
        <p:nvSpPr>
          <p:cNvPr id="927748" name="AutoShape 4"/>
          <p:cNvSpPr>
            <a:spLocks noChangeArrowheads="1"/>
          </p:cNvSpPr>
          <p:nvPr/>
        </p:nvSpPr>
        <p:spPr bwMode="auto">
          <a:xfrm>
            <a:off x="609600" y="2895600"/>
            <a:ext cx="8077200" cy="3303942"/>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marL="342900" indent="-342900" defTabSz="762000">
              <a:buFontTx/>
              <a:buAutoNum type="arabicPeriod"/>
              <a:defRPr/>
            </a:pPr>
            <a:r>
              <a:rPr lang="ar-AE" sz="2800">
                <a:solidFill>
                  <a:schemeClr val="accent1"/>
                </a:solidFill>
              </a:rPr>
              <a:t>تقسيم العمل إلى مراحل زمنية</a:t>
            </a:r>
            <a:r>
              <a:rPr lang="ar-SA" sz="2800">
                <a:solidFill>
                  <a:schemeClr val="accent1"/>
                </a:solidFill>
              </a:rPr>
              <a:t> رئيسية: (بالأشهر).</a:t>
            </a:r>
          </a:p>
          <a:p>
            <a:pPr marL="342900" indent="-342900" defTabSz="762000">
              <a:buFontTx/>
              <a:buAutoNum type="arabicPeriod"/>
              <a:defRPr/>
            </a:pPr>
            <a:r>
              <a:rPr lang="ar-AE" sz="2800">
                <a:solidFill>
                  <a:schemeClr val="accent1"/>
                </a:solidFill>
              </a:rPr>
              <a:t>تقسيم </a:t>
            </a:r>
            <a:r>
              <a:rPr lang="ar-SA" sz="2800">
                <a:solidFill>
                  <a:schemeClr val="accent1"/>
                </a:solidFill>
              </a:rPr>
              <a:t>كل مرحلة</a:t>
            </a:r>
            <a:r>
              <a:rPr lang="ar-AE" sz="2800">
                <a:solidFill>
                  <a:schemeClr val="accent1"/>
                </a:solidFill>
              </a:rPr>
              <a:t> إلى مراحل زمنية</a:t>
            </a:r>
            <a:r>
              <a:rPr lang="ar-SA" sz="2800">
                <a:solidFill>
                  <a:schemeClr val="accent1"/>
                </a:solidFill>
              </a:rPr>
              <a:t> فرعية: (بالأسابيع).</a:t>
            </a:r>
          </a:p>
          <a:p>
            <a:pPr marL="342900" indent="-342900" defTabSz="762000">
              <a:buFontTx/>
              <a:buAutoNum type="arabicPeriod"/>
              <a:defRPr/>
            </a:pPr>
            <a:r>
              <a:rPr lang="ar-AE" sz="2800">
                <a:solidFill>
                  <a:schemeClr val="accent1"/>
                </a:solidFill>
              </a:rPr>
              <a:t>تحديد المهام لفرق العمل</a:t>
            </a:r>
            <a:r>
              <a:rPr lang="ar-SA" sz="2800">
                <a:solidFill>
                  <a:schemeClr val="accent1"/>
                </a:solidFill>
              </a:rPr>
              <a:t> (</a:t>
            </a:r>
            <a:r>
              <a:rPr lang="ar-AE" sz="2800">
                <a:solidFill>
                  <a:schemeClr val="accent1"/>
                </a:solidFill>
              </a:rPr>
              <a:t>الأفراد</a:t>
            </a:r>
            <a:r>
              <a:rPr lang="ar-SA" sz="2800">
                <a:solidFill>
                  <a:schemeClr val="accent1"/>
                </a:solidFill>
              </a:rPr>
              <a:t>).</a:t>
            </a:r>
            <a:endParaRPr lang="en-US" sz="2800">
              <a:solidFill>
                <a:schemeClr val="accent1"/>
              </a:solidFill>
            </a:endParaRPr>
          </a:p>
          <a:p>
            <a:pPr marL="342900" indent="-342900" defTabSz="762000">
              <a:buFontTx/>
              <a:buAutoNum type="arabicPeriod"/>
              <a:defRPr/>
            </a:pPr>
            <a:r>
              <a:rPr lang="ar-AE" sz="2800">
                <a:solidFill>
                  <a:schemeClr val="accent1"/>
                </a:solidFill>
              </a:rPr>
              <a:t>توزيع المسؤوليات</a:t>
            </a:r>
            <a:r>
              <a:rPr lang="ar-SA" sz="2800">
                <a:solidFill>
                  <a:schemeClr val="accent1"/>
                </a:solidFill>
              </a:rPr>
              <a:t>.</a:t>
            </a:r>
          </a:p>
          <a:p>
            <a:pPr marL="342900" indent="-342900" defTabSz="762000">
              <a:buFontTx/>
              <a:buAutoNum type="arabicPeriod"/>
              <a:defRPr/>
            </a:pPr>
            <a:r>
              <a:rPr lang="ar-SA" sz="2800">
                <a:solidFill>
                  <a:schemeClr val="accent1"/>
                </a:solidFill>
              </a:rPr>
              <a:t>وضع خطط العمل: </a:t>
            </a:r>
            <a:r>
              <a:rPr lang="ar-SA" sz="2400">
                <a:solidFill>
                  <a:schemeClr val="accent1"/>
                </a:solidFill>
              </a:rPr>
              <a:t>(جدول المهام التفصيلية والأشخاص والوسائل).</a:t>
            </a:r>
          </a:p>
          <a:p>
            <a:pPr marL="342900" indent="-342900" defTabSz="762000">
              <a:buFontTx/>
              <a:buAutoNum type="arabicPeriod"/>
              <a:defRPr/>
            </a:pPr>
            <a:r>
              <a:rPr lang="ar-SA" sz="2800">
                <a:solidFill>
                  <a:schemeClr val="accent1"/>
                </a:solidFill>
              </a:rPr>
              <a:t>تحديد الموارد المطلوبة للبدء.</a:t>
            </a:r>
          </a:p>
          <a:p>
            <a:pPr marL="342900" indent="-342900" defTabSz="762000">
              <a:buFontTx/>
              <a:buAutoNum type="arabicPeriod"/>
              <a:defRPr/>
            </a:pPr>
            <a:r>
              <a:rPr lang="ar-SA" sz="2800">
                <a:solidFill>
                  <a:schemeClr val="accent1"/>
                </a:solidFill>
              </a:rPr>
              <a:t>التوثيق الرسمي للخطة التنفيذية.</a:t>
            </a:r>
            <a:endParaRPr lang="en-US" sz="2800">
              <a:solidFill>
                <a:schemeClr val="accent1"/>
              </a:solidFill>
            </a:endParaRPr>
          </a:p>
        </p:txBody>
      </p:sp>
      <p:sp>
        <p:nvSpPr>
          <p:cNvPr id="927749" name="AutoShape 5"/>
          <p:cNvSpPr>
            <a:spLocks noChangeArrowheads="1"/>
          </p:cNvSpPr>
          <p:nvPr/>
        </p:nvSpPr>
        <p:spPr bwMode="auto">
          <a:xfrm>
            <a:off x="8305800" y="748106"/>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dirty="0">
                <a:solidFill>
                  <a:schemeClr val="bg2">
                    <a:lumMod val="75000"/>
                  </a:schemeClr>
                </a:solidFill>
              </a:rPr>
              <a:t>7</a:t>
            </a:r>
            <a:endParaRPr lang="ar-SA" altLang="ar-SY" sz="4000" b="1" dirty="0">
              <a:solidFill>
                <a:schemeClr val="bg2">
                  <a:lumMod val="75000"/>
                </a:schemeClr>
              </a:solidFill>
            </a:endParaRPr>
          </a:p>
        </p:txBody>
      </p:sp>
    </p:spTree>
    <p:extLst>
      <p:ext uri="{BB962C8B-B14F-4D97-AF65-F5344CB8AC3E}">
        <p14:creationId xmlns:p14="http://schemas.microsoft.com/office/powerpoint/2010/main" val="4063328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7749"/>
                                        </p:tgtEl>
                                        <p:attrNameLst>
                                          <p:attrName>style.visibility</p:attrName>
                                        </p:attrNameLst>
                                      </p:cBhvr>
                                      <p:to>
                                        <p:strVal val="visible"/>
                                      </p:to>
                                    </p:set>
                                    <p:anim calcmode="lin" valueType="num">
                                      <p:cBhvr additive="base">
                                        <p:cTn id="7" dur="500" fill="hold"/>
                                        <p:tgtEl>
                                          <p:spTgt spid="927749"/>
                                        </p:tgtEl>
                                        <p:attrNameLst>
                                          <p:attrName>ppt_x</p:attrName>
                                        </p:attrNameLst>
                                      </p:cBhvr>
                                      <p:tavLst>
                                        <p:tav tm="0">
                                          <p:val>
                                            <p:strVal val="#ppt_x"/>
                                          </p:val>
                                        </p:tav>
                                        <p:tav tm="100000">
                                          <p:val>
                                            <p:strVal val="#ppt_x"/>
                                          </p:val>
                                        </p:tav>
                                      </p:tavLst>
                                    </p:anim>
                                    <p:anim calcmode="lin" valueType="num">
                                      <p:cBhvr additive="base">
                                        <p:cTn id="8" dur="500" fill="hold"/>
                                        <p:tgtEl>
                                          <p:spTgt spid="927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12"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B72A3DC1-CE95-463B-94A0-44B01CADAF05}" type="slidenum">
              <a:rPr lang="ar-SA" altLang="ar-SY">
                <a:solidFill>
                  <a:schemeClr val="tx2"/>
                </a:solidFill>
                <a:latin typeface="Arial" panose="020B0604020202020204" pitchFamily="34" charset="0"/>
                <a:cs typeface="Arial" panose="020B0604020202020204" pitchFamily="34" charset="0"/>
              </a:rPr>
              <a:pPr eaLnBrk="1" hangingPunct="1"/>
              <a:t>92</a:t>
            </a:fld>
            <a:endParaRPr lang="en-US" altLang="ar-SY">
              <a:solidFill>
                <a:schemeClr val="tx2"/>
              </a:solidFill>
              <a:latin typeface="Arial" panose="020B0604020202020204" pitchFamily="34" charset="0"/>
              <a:cs typeface="Arial" panose="020B0604020202020204" pitchFamily="34" charset="0"/>
            </a:endParaRPr>
          </a:p>
        </p:txBody>
      </p:sp>
      <p:sp>
        <p:nvSpPr>
          <p:cNvPr id="71684" name="Rectangle 2"/>
          <p:cNvSpPr>
            <a:spLocks noGrp="1" noChangeArrowheads="1"/>
          </p:cNvSpPr>
          <p:nvPr>
            <p:ph type="title"/>
          </p:nvPr>
        </p:nvSpPr>
        <p:spPr>
          <a:xfrm>
            <a:off x="0" y="533400"/>
            <a:ext cx="8915400" cy="1143000"/>
          </a:xfrm>
          <a:noFill/>
        </p:spPr>
        <p:txBody>
          <a:bodyPr lIns="92075" tIns="46038" rIns="92075" bIns="46038" anchor="ctr"/>
          <a:lstStyle/>
          <a:p>
            <a:pPr algn="ctr" eaLnBrk="1" hangingPunct="1"/>
            <a:r>
              <a:rPr lang="ar-SA" altLang="ar-SY" sz="4000" smtClean="0">
                <a:latin typeface="Tahoma" panose="020B0604030504040204" pitchFamily="34" charset="0"/>
                <a:cs typeface="Tahoma" panose="020B0604030504040204" pitchFamily="34" charset="0"/>
              </a:rPr>
              <a:t>    وضع مقاييس الأداء </a:t>
            </a:r>
            <a:r>
              <a:rPr lang="ar-SA" altLang="ar-SY" sz="2600" smtClean="0">
                <a:latin typeface="Tahoma" panose="020B0604030504040204" pitchFamily="34" charset="0"/>
                <a:cs typeface="Tahoma" panose="020B0604030504040204" pitchFamily="34" charset="0"/>
              </a:rPr>
              <a:t>– (كيف نتعرف على النتائج؟)</a:t>
            </a:r>
            <a:endParaRPr lang="en-US" altLang="ar-SY" sz="2600" smtClean="0">
              <a:latin typeface="Tahoma" panose="020B0604030504040204" pitchFamily="34" charset="0"/>
              <a:cs typeface="Tahoma" panose="020B0604030504040204" pitchFamily="34" charset="0"/>
            </a:endParaRPr>
          </a:p>
        </p:txBody>
      </p:sp>
      <p:grpSp>
        <p:nvGrpSpPr>
          <p:cNvPr id="71685" name="Group 3"/>
          <p:cNvGrpSpPr>
            <a:grpSpLocks/>
          </p:cNvGrpSpPr>
          <p:nvPr/>
        </p:nvGrpSpPr>
        <p:grpSpPr bwMode="auto">
          <a:xfrm>
            <a:off x="2895600" y="1981200"/>
            <a:ext cx="3416300" cy="4178300"/>
            <a:chOff x="340" y="772"/>
            <a:chExt cx="2152" cy="2632"/>
          </a:xfrm>
        </p:grpSpPr>
        <p:sp>
          <p:nvSpPr>
            <p:cNvPr id="929796" name="AutoShape 4"/>
            <p:cNvSpPr>
              <a:spLocks noChangeArrowheads="1"/>
            </p:cNvSpPr>
            <p:nvPr/>
          </p:nvSpPr>
          <p:spPr bwMode="auto">
            <a:xfrm>
              <a:off x="484" y="1636"/>
              <a:ext cx="1816"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chemeClr val="tx2"/>
                  </a:solidFill>
                </a:rPr>
                <a:t>تطابق العمل مع الأهداف</a:t>
              </a:r>
              <a:endParaRPr lang="en-US" sz="2400" b="1">
                <a:solidFill>
                  <a:schemeClr val="tx2"/>
                </a:solidFill>
              </a:endParaRPr>
            </a:p>
          </p:txBody>
        </p:sp>
        <p:sp>
          <p:nvSpPr>
            <p:cNvPr id="929797" name="AutoShape 5"/>
            <p:cNvSpPr>
              <a:spLocks noChangeArrowheads="1"/>
            </p:cNvSpPr>
            <p:nvPr/>
          </p:nvSpPr>
          <p:spPr bwMode="auto">
            <a:xfrm>
              <a:off x="340" y="772"/>
              <a:ext cx="2152" cy="712"/>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800" b="1">
                  <a:solidFill>
                    <a:schemeClr val="tx2"/>
                  </a:solidFill>
                </a:rPr>
                <a:t>مقاييس الأداء</a:t>
              </a:r>
              <a:endParaRPr lang="en-US" sz="2800" b="1">
                <a:solidFill>
                  <a:schemeClr val="tx2"/>
                </a:solidFill>
              </a:endParaRPr>
            </a:p>
          </p:txBody>
        </p:sp>
        <p:sp>
          <p:nvSpPr>
            <p:cNvPr id="929798" name="AutoShape 6"/>
            <p:cNvSpPr>
              <a:spLocks noChangeArrowheads="1"/>
            </p:cNvSpPr>
            <p:nvPr/>
          </p:nvSpPr>
          <p:spPr bwMode="auto">
            <a:xfrm>
              <a:off x="484" y="2116"/>
              <a:ext cx="1816"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chemeClr val="tx2"/>
                  </a:solidFill>
                </a:rPr>
                <a:t>تطابق العمل مع المواصفات</a:t>
              </a:r>
              <a:endParaRPr lang="en-US" sz="2400" b="1">
                <a:solidFill>
                  <a:schemeClr val="tx2"/>
                </a:solidFill>
              </a:endParaRPr>
            </a:p>
          </p:txBody>
        </p:sp>
        <p:sp>
          <p:nvSpPr>
            <p:cNvPr id="929799" name="AutoShape 7"/>
            <p:cNvSpPr>
              <a:spLocks noChangeArrowheads="1"/>
            </p:cNvSpPr>
            <p:nvPr/>
          </p:nvSpPr>
          <p:spPr bwMode="auto">
            <a:xfrm>
              <a:off x="484" y="2596"/>
              <a:ext cx="1816"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chemeClr val="tx2"/>
                  </a:solidFill>
                </a:rPr>
                <a:t>كلفـة العمل</a:t>
              </a:r>
              <a:endParaRPr lang="en-US" sz="2400" b="1">
                <a:solidFill>
                  <a:schemeClr val="tx2"/>
                </a:solidFill>
              </a:endParaRPr>
            </a:p>
          </p:txBody>
        </p:sp>
        <p:sp>
          <p:nvSpPr>
            <p:cNvPr id="929800" name="AutoShape 8"/>
            <p:cNvSpPr>
              <a:spLocks noChangeArrowheads="1"/>
            </p:cNvSpPr>
            <p:nvPr/>
          </p:nvSpPr>
          <p:spPr bwMode="auto">
            <a:xfrm>
              <a:off x="484" y="3076"/>
              <a:ext cx="1816" cy="328"/>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ar-SA" sz="2400" b="1">
                  <a:solidFill>
                    <a:schemeClr val="tx2"/>
                  </a:solidFill>
                </a:rPr>
                <a:t>الزمن الذي يستغرقه العمل</a:t>
              </a:r>
              <a:endParaRPr lang="en-US" sz="2400" b="1">
                <a:solidFill>
                  <a:schemeClr val="tx2"/>
                </a:solidFill>
              </a:endParaRPr>
            </a:p>
          </p:txBody>
        </p:sp>
      </p:grpSp>
      <p:sp>
        <p:nvSpPr>
          <p:cNvPr id="929801" name="AutoShape 9"/>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a:solidFill>
                  <a:schemeClr val="bg2">
                    <a:lumMod val="75000"/>
                  </a:schemeClr>
                </a:solidFill>
              </a:rPr>
              <a:t>8</a:t>
            </a:r>
            <a:endParaRPr lang="ar-SA" altLang="ar-SY" sz="4000" b="1">
              <a:solidFill>
                <a:schemeClr val="bg2">
                  <a:lumMod val="75000"/>
                </a:schemeClr>
              </a:solidFill>
            </a:endParaRPr>
          </a:p>
        </p:txBody>
      </p:sp>
    </p:spTree>
    <p:extLst>
      <p:ext uri="{BB962C8B-B14F-4D97-AF65-F5344CB8AC3E}">
        <p14:creationId xmlns:p14="http://schemas.microsoft.com/office/powerpoint/2010/main" val="4196514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9801"/>
                                        </p:tgtEl>
                                        <p:attrNameLst>
                                          <p:attrName>style.visibility</p:attrName>
                                        </p:attrNameLst>
                                      </p:cBhvr>
                                      <p:to>
                                        <p:strVal val="visible"/>
                                      </p:to>
                                    </p:set>
                                    <p:anim calcmode="lin" valueType="num">
                                      <p:cBhvr additive="base">
                                        <p:cTn id="7" dur="500" fill="hold"/>
                                        <p:tgtEl>
                                          <p:spTgt spid="929801"/>
                                        </p:tgtEl>
                                        <p:attrNameLst>
                                          <p:attrName>ppt_x</p:attrName>
                                        </p:attrNameLst>
                                      </p:cBhvr>
                                      <p:tavLst>
                                        <p:tav tm="0">
                                          <p:val>
                                            <p:strVal val="#ppt_x"/>
                                          </p:val>
                                        </p:tav>
                                        <p:tav tm="100000">
                                          <p:val>
                                            <p:strVal val="#ppt_x"/>
                                          </p:val>
                                        </p:tav>
                                      </p:tavLst>
                                    </p:anim>
                                    <p:anim calcmode="lin" valueType="num">
                                      <p:cBhvr additive="base">
                                        <p:cTn id="8" dur="500" fill="hold"/>
                                        <p:tgtEl>
                                          <p:spTgt spid="929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0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ar-SY" dirty="0">
                <a:solidFill>
                  <a:schemeClr val="accent1"/>
                </a:solidFill>
              </a:rPr>
              <a:t>المهندس خالد ياسين الشيخ</a:t>
            </a:r>
            <a:endParaRPr lang="en-US" dirty="0">
              <a:solidFill>
                <a:schemeClr val="accent1"/>
              </a:solidFill>
            </a:endParaRPr>
          </a:p>
        </p:txBody>
      </p:sp>
      <p:sp>
        <p:nvSpPr>
          <p:cNvPr id="10"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ACE7A2B8-2554-4C54-9160-52211A6455C5}" type="slidenum">
              <a:rPr lang="ar-SA" altLang="ar-SY">
                <a:solidFill>
                  <a:schemeClr val="tx2"/>
                </a:solidFill>
                <a:latin typeface="Arial" panose="020B0604020202020204" pitchFamily="34" charset="0"/>
                <a:cs typeface="Arial" panose="020B0604020202020204" pitchFamily="34" charset="0"/>
              </a:rPr>
              <a:pPr eaLnBrk="1" hangingPunct="1"/>
              <a:t>93</a:t>
            </a:fld>
            <a:endParaRPr lang="en-US" altLang="ar-SY">
              <a:solidFill>
                <a:schemeClr val="tx2"/>
              </a:solidFill>
              <a:latin typeface="Arial" panose="020B0604020202020204" pitchFamily="34" charset="0"/>
              <a:cs typeface="Arial" panose="020B0604020202020204" pitchFamily="34" charset="0"/>
            </a:endParaRPr>
          </a:p>
        </p:txBody>
      </p:sp>
      <p:sp>
        <p:nvSpPr>
          <p:cNvPr id="74756" name="Rectangle 2"/>
          <p:cNvSpPr>
            <a:spLocks noGrp="1" noChangeArrowheads="1"/>
          </p:cNvSpPr>
          <p:nvPr>
            <p:ph type="title"/>
          </p:nvPr>
        </p:nvSpPr>
        <p:spPr>
          <a:noFill/>
        </p:spPr>
        <p:txBody>
          <a:bodyPr lIns="92075" tIns="46038" rIns="92075" bIns="46038" anchor="ctr"/>
          <a:lstStyle/>
          <a:p>
            <a:pPr algn="ctr" eaLnBrk="1" hangingPunct="1"/>
            <a:r>
              <a:rPr lang="ar-SA" altLang="ar-SY" smtClean="0">
                <a:latin typeface="Tahoma" panose="020B0604030504040204" pitchFamily="34" charset="0"/>
                <a:cs typeface="Tahoma" panose="020B0604030504040204" pitchFamily="34" charset="0"/>
              </a:rPr>
              <a:t>مرحلة التنفيذ</a:t>
            </a:r>
            <a:endParaRPr lang="en-US" altLang="ar-SY" smtClean="0">
              <a:latin typeface="Tahoma" panose="020B0604030504040204" pitchFamily="34" charset="0"/>
              <a:cs typeface="Tahoma" panose="020B0604030504040204" pitchFamily="34" charset="0"/>
            </a:endParaRPr>
          </a:p>
        </p:txBody>
      </p:sp>
      <p:grpSp>
        <p:nvGrpSpPr>
          <p:cNvPr id="74757" name="Group 3"/>
          <p:cNvGrpSpPr>
            <a:grpSpLocks/>
          </p:cNvGrpSpPr>
          <p:nvPr/>
        </p:nvGrpSpPr>
        <p:grpSpPr bwMode="auto">
          <a:xfrm>
            <a:off x="2362200" y="2209800"/>
            <a:ext cx="3962400" cy="3429000"/>
            <a:chOff x="1632" y="1466"/>
            <a:chExt cx="2496" cy="2160"/>
          </a:xfrm>
        </p:grpSpPr>
        <p:sp>
          <p:nvSpPr>
            <p:cNvPr id="935940" name="AutoShape 4"/>
            <p:cNvSpPr>
              <a:spLocks noChangeArrowheads="1"/>
            </p:cNvSpPr>
            <p:nvPr/>
          </p:nvSpPr>
          <p:spPr bwMode="auto">
            <a:xfrm>
              <a:off x="1632" y="1466"/>
              <a:ext cx="2496" cy="600"/>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3200" b="1">
                  <a:solidFill>
                    <a:schemeClr val="tx2"/>
                  </a:solidFill>
                  <a:cs typeface="Simplified Arabic" pitchFamily="2" charset="-78"/>
                </a:rPr>
                <a:t>مرحلة التنفيذ</a:t>
              </a:r>
              <a:endParaRPr lang="en-US" sz="3200" b="1">
                <a:solidFill>
                  <a:schemeClr val="tx2"/>
                </a:solidFill>
                <a:cs typeface="Simplified Arabic" pitchFamily="2" charset="-78"/>
              </a:endParaRPr>
            </a:p>
          </p:txBody>
        </p:sp>
        <p:sp>
          <p:nvSpPr>
            <p:cNvPr id="935941" name="AutoShape 5"/>
            <p:cNvSpPr>
              <a:spLocks noChangeArrowheads="1"/>
            </p:cNvSpPr>
            <p:nvPr/>
          </p:nvSpPr>
          <p:spPr bwMode="auto">
            <a:xfrm>
              <a:off x="1632" y="2160"/>
              <a:ext cx="2483" cy="1466"/>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spcBef>
                  <a:spcPct val="20000"/>
                </a:spcBef>
                <a:defRPr/>
              </a:pPr>
              <a:r>
                <a:rPr lang="ar-SA" sz="2400" b="1">
                  <a:solidFill>
                    <a:schemeClr val="tx2"/>
                  </a:solidFill>
                  <a:cs typeface="Simplified Arabic" pitchFamily="2" charset="-78"/>
                </a:rPr>
                <a:t>1- اعتماد طريقة التنفيذ لكل فريق.</a:t>
              </a:r>
              <a:endParaRPr lang="en-US" sz="2400" b="1">
                <a:solidFill>
                  <a:schemeClr val="tx2"/>
                </a:solidFill>
                <a:cs typeface="Simplified Arabic" pitchFamily="2" charset="-78"/>
              </a:endParaRPr>
            </a:p>
            <a:p>
              <a:pPr defTabSz="762000" rtl="0" eaLnBrk="0" hangingPunct="0">
                <a:spcBef>
                  <a:spcPct val="20000"/>
                </a:spcBef>
                <a:defRPr/>
              </a:pPr>
              <a:r>
                <a:rPr lang="ar-SA" sz="2400" b="1">
                  <a:solidFill>
                    <a:schemeClr val="tx2"/>
                  </a:solidFill>
                  <a:cs typeface="Simplified Arabic" pitchFamily="2" charset="-78"/>
                </a:rPr>
                <a:t>2- التبليغ بالمهام التفصيلية.</a:t>
              </a:r>
              <a:endParaRPr lang="en-US" sz="2400" b="1">
                <a:solidFill>
                  <a:schemeClr val="tx2"/>
                </a:solidFill>
                <a:cs typeface="Simplified Arabic" pitchFamily="2" charset="-78"/>
              </a:endParaRPr>
            </a:p>
            <a:p>
              <a:pPr defTabSz="762000" rtl="0" eaLnBrk="0" hangingPunct="0">
                <a:spcBef>
                  <a:spcPct val="20000"/>
                </a:spcBef>
                <a:defRPr/>
              </a:pPr>
              <a:r>
                <a:rPr lang="ar-SA" sz="2400" b="1">
                  <a:solidFill>
                    <a:schemeClr val="tx2"/>
                  </a:solidFill>
                  <a:cs typeface="Simplified Arabic" pitchFamily="2" charset="-78"/>
                </a:rPr>
                <a:t>4- جدولة المهام.</a:t>
              </a:r>
              <a:endParaRPr lang="en-US" sz="2400" b="1">
                <a:solidFill>
                  <a:schemeClr val="tx2"/>
                </a:solidFill>
                <a:cs typeface="Simplified Arabic" pitchFamily="2" charset="-78"/>
              </a:endParaRPr>
            </a:p>
            <a:p>
              <a:pPr defTabSz="762000" rtl="0" eaLnBrk="0" hangingPunct="0">
                <a:spcBef>
                  <a:spcPct val="20000"/>
                </a:spcBef>
                <a:defRPr/>
              </a:pPr>
              <a:r>
                <a:rPr lang="ar-SA" sz="2400" b="1">
                  <a:solidFill>
                    <a:schemeClr val="tx2"/>
                  </a:solidFill>
                  <a:cs typeface="Simplified Arabic" pitchFamily="2" charset="-78"/>
                </a:rPr>
                <a:t>6- تنفيذ المهام.</a:t>
              </a:r>
              <a:endParaRPr lang="en-US" sz="2400" b="1">
                <a:solidFill>
                  <a:schemeClr val="tx2"/>
                </a:solidFill>
                <a:cs typeface="Simplified Arabic" pitchFamily="2" charset="-78"/>
              </a:endParaRPr>
            </a:p>
          </p:txBody>
        </p:sp>
      </p:grpSp>
      <p:sp>
        <p:nvSpPr>
          <p:cNvPr id="935942" name="AutoShape 6"/>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dirty="0">
                <a:solidFill>
                  <a:schemeClr val="bg2">
                    <a:lumMod val="75000"/>
                  </a:schemeClr>
                </a:solidFill>
              </a:rPr>
              <a:t>9</a:t>
            </a:r>
            <a:endParaRPr lang="ar-SA" altLang="ar-SY" sz="4000" b="1" dirty="0">
              <a:solidFill>
                <a:schemeClr val="bg2">
                  <a:lumMod val="75000"/>
                </a:schemeClr>
              </a:solidFill>
            </a:endParaRPr>
          </a:p>
        </p:txBody>
      </p:sp>
    </p:spTree>
    <p:extLst>
      <p:ext uri="{BB962C8B-B14F-4D97-AF65-F5344CB8AC3E}">
        <p14:creationId xmlns:p14="http://schemas.microsoft.com/office/powerpoint/2010/main" val="3767444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5942"/>
                                        </p:tgtEl>
                                        <p:attrNameLst>
                                          <p:attrName>style.visibility</p:attrName>
                                        </p:attrNameLst>
                                      </p:cBhvr>
                                      <p:to>
                                        <p:strVal val="visible"/>
                                      </p:to>
                                    </p:set>
                                    <p:anim calcmode="lin" valueType="num">
                                      <p:cBhvr additive="base">
                                        <p:cTn id="7" dur="500" fill="hold"/>
                                        <p:tgtEl>
                                          <p:spTgt spid="935942"/>
                                        </p:tgtEl>
                                        <p:attrNameLst>
                                          <p:attrName>ppt_x</p:attrName>
                                        </p:attrNameLst>
                                      </p:cBhvr>
                                      <p:tavLst>
                                        <p:tav tm="0">
                                          <p:val>
                                            <p:strVal val="#ppt_x"/>
                                          </p:val>
                                        </p:tav>
                                        <p:tav tm="100000">
                                          <p:val>
                                            <p:strVal val="#ppt_x"/>
                                          </p:val>
                                        </p:tav>
                                      </p:tavLst>
                                    </p:anim>
                                    <p:anim calcmode="lin" valueType="num">
                                      <p:cBhvr additive="base">
                                        <p:cTn id="8" dur="500" fill="hold"/>
                                        <p:tgtEl>
                                          <p:spTgt spid="935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ar-SY" dirty="0"/>
              <a:t>المهندس خالد ياسين الشيخ</a:t>
            </a:r>
            <a:endParaRPr lang="en-US" dirty="0"/>
          </a:p>
        </p:txBody>
      </p:sp>
      <p:sp>
        <p:nvSpPr>
          <p:cNvPr id="12"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0A0E4880-ACBE-4EA2-A0B0-F5DE8E080841}" type="slidenum">
              <a:rPr lang="ar-SA" altLang="ar-SY">
                <a:solidFill>
                  <a:schemeClr val="tx2"/>
                </a:solidFill>
                <a:latin typeface="Arial" panose="020B0604020202020204" pitchFamily="34" charset="0"/>
                <a:cs typeface="Arial" panose="020B0604020202020204" pitchFamily="34" charset="0"/>
              </a:rPr>
              <a:pPr eaLnBrk="1" hangingPunct="1"/>
              <a:t>94</a:t>
            </a:fld>
            <a:endParaRPr lang="en-US" altLang="ar-SY">
              <a:solidFill>
                <a:schemeClr val="tx2"/>
              </a:solidFill>
              <a:latin typeface="Arial" panose="020B0604020202020204" pitchFamily="34" charset="0"/>
              <a:cs typeface="Arial" panose="020B0604020202020204" pitchFamily="34" charset="0"/>
            </a:endParaRPr>
          </a:p>
        </p:txBody>
      </p:sp>
      <p:sp>
        <p:nvSpPr>
          <p:cNvPr id="75780" name="Rectangle 2"/>
          <p:cNvSpPr>
            <a:spLocks noGrp="1" noChangeArrowheads="1"/>
          </p:cNvSpPr>
          <p:nvPr>
            <p:ph type="title"/>
          </p:nvPr>
        </p:nvSpPr>
        <p:spPr>
          <a:noFill/>
        </p:spPr>
        <p:txBody>
          <a:bodyPr lIns="92075" tIns="46038" rIns="92075" bIns="46038" anchor="ctr"/>
          <a:lstStyle/>
          <a:p>
            <a:pPr algn="ctr" eaLnBrk="1" hangingPunct="1"/>
            <a:r>
              <a:rPr lang="ar-SA" altLang="ar-SY" sz="4000" smtClean="0">
                <a:latin typeface="Tahoma" panose="020B0604030504040204" pitchFamily="34" charset="0"/>
                <a:cs typeface="Tahoma" panose="020B0604030504040204" pitchFamily="34" charset="0"/>
              </a:rPr>
              <a:t>التقييم والمتابعة</a:t>
            </a:r>
            <a:endParaRPr lang="en-US" altLang="ar-SY" sz="4000" smtClean="0">
              <a:latin typeface="Tahoma" panose="020B0604030504040204" pitchFamily="34" charset="0"/>
              <a:cs typeface="Tahoma" panose="020B0604030504040204" pitchFamily="34" charset="0"/>
            </a:endParaRPr>
          </a:p>
        </p:txBody>
      </p:sp>
      <p:sp>
        <p:nvSpPr>
          <p:cNvPr id="75781" name="Rectangle 3"/>
          <p:cNvSpPr>
            <a:spLocks noGrp="1" noChangeArrowheads="1"/>
          </p:cNvSpPr>
          <p:nvPr>
            <p:ph type="body" idx="1"/>
          </p:nvPr>
        </p:nvSpPr>
        <p:spPr>
          <a:xfrm>
            <a:off x="4191000" y="1946275"/>
            <a:ext cx="4724400" cy="4302125"/>
          </a:xfrm>
          <a:noFill/>
        </p:spPr>
        <p:txBody>
          <a:bodyPr lIns="92075" tIns="46038" rIns="92075" bIns="46038"/>
          <a:lstStyle/>
          <a:p>
            <a:pPr eaLnBrk="1" hangingPunct="1">
              <a:buFont typeface="Wingdings" panose="05000000000000000000" pitchFamily="2" charset="2"/>
              <a:buNone/>
            </a:pPr>
            <a:endParaRPr lang="en-US" altLang="ar-SY" smtClean="0">
              <a:solidFill>
                <a:schemeClr val="tx2"/>
              </a:solidFill>
              <a:cs typeface="Times New Roman" panose="02020603050405020304" pitchFamily="18" charset="0"/>
            </a:endParaRPr>
          </a:p>
          <a:p>
            <a:pPr lvl="1" eaLnBrk="1" hangingPunct="1"/>
            <a:r>
              <a:rPr lang="ar-SA" altLang="ar-SY" smtClean="0">
                <a:solidFill>
                  <a:schemeClr val="tx2"/>
                </a:solidFill>
                <a:cs typeface="Times New Roman" panose="02020603050405020304" pitchFamily="18" charset="0"/>
              </a:rPr>
              <a:t> </a:t>
            </a:r>
            <a:r>
              <a:rPr lang="ar-SA" altLang="ar-SY" u="sng" smtClean="0">
                <a:solidFill>
                  <a:schemeClr val="tx2"/>
                </a:solidFill>
                <a:cs typeface="Times New Roman" panose="02020603050405020304" pitchFamily="18" charset="0"/>
              </a:rPr>
              <a:t>تقييم الفعالية:</a:t>
            </a:r>
            <a:endParaRPr lang="en-US" altLang="ar-SY" u="sng" smtClean="0">
              <a:solidFill>
                <a:schemeClr val="tx2"/>
              </a:solidFill>
              <a:cs typeface="Times New Roman" panose="02020603050405020304" pitchFamily="18" charset="0"/>
            </a:endParaRPr>
          </a:p>
          <a:p>
            <a:pPr lvl="2" eaLnBrk="1" hangingPunct="1"/>
            <a:r>
              <a:rPr lang="ar-SA" altLang="ar-SY" smtClean="0">
                <a:solidFill>
                  <a:schemeClr val="tx2"/>
                </a:solidFill>
                <a:cs typeface="Times New Roman" panose="02020603050405020304" pitchFamily="18" charset="0"/>
              </a:rPr>
              <a:t>تطابق الخطة مع الأغراض</a:t>
            </a:r>
            <a:endParaRPr lang="en-US" altLang="ar-SY" smtClean="0">
              <a:solidFill>
                <a:schemeClr val="tx2"/>
              </a:solidFill>
              <a:cs typeface="Times New Roman" panose="02020603050405020304" pitchFamily="18" charset="0"/>
            </a:endParaRPr>
          </a:p>
          <a:p>
            <a:pPr lvl="2" eaLnBrk="1" hangingPunct="1"/>
            <a:r>
              <a:rPr lang="ar-SA" altLang="ar-SY" smtClean="0">
                <a:solidFill>
                  <a:schemeClr val="tx2"/>
                </a:solidFill>
                <a:cs typeface="Times New Roman" panose="02020603050405020304" pitchFamily="18" charset="0"/>
              </a:rPr>
              <a:t>تطابق الخطة مع المواصفات</a:t>
            </a:r>
            <a:endParaRPr lang="en-US" altLang="ar-SY" smtClean="0">
              <a:solidFill>
                <a:schemeClr val="tx2"/>
              </a:solidFill>
              <a:cs typeface="Times New Roman" panose="02020603050405020304" pitchFamily="18" charset="0"/>
            </a:endParaRPr>
          </a:p>
          <a:p>
            <a:pPr lvl="1" eaLnBrk="1" hangingPunct="1"/>
            <a:r>
              <a:rPr lang="ar-SA" altLang="ar-SY" u="sng" smtClean="0">
                <a:solidFill>
                  <a:schemeClr val="tx2"/>
                </a:solidFill>
                <a:cs typeface="Times New Roman" panose="02020603050405020304" pitchFamily="18" charset="0"/>
              </a:rPr>
              <a:t> تقييم الكفاءة:</a:t>
            </a:r>
            <a:endParaRPr lang="en-US" altLang="ar-SY" u="sng" smtClean="0">
              <a:solidFill>
                <a:schemeClr val="tx2"/>
              </a:solidFill>
              <a:cs typeface="Times New Roman" panose="02020603050405020304" pitchFamily="18" charset="0"/>
            </a:endParaRPr>
          </a:p>
          <a:p>
            <a:pPr lvl="2" eaLnBrk="1" hangingPunct="1"/>
            <a:r>
              <a:rPr lang="ar-SA" altLang="ar-SY" smtClean="0">
                <a:solidFill>
                  <a:schemeClr val="tx2"/>
                </a:solidFill>
                <a:cs typeface="Times New Roman" panose="02020603050405020304" pitchFamily="18" charset="0"/>
              </a:rPr>
              <a:t>كلفة تنفيذ الخطة</a:t>
            </a:r>
            <a:endParaRPr lang="en-US" altLang="ar-SY" smtClean="0">
              <a:solidFill>
                <a:schemeClr val="tx2"/>
              </a:solidFill>
              <a:cs typeface="Times New Roman" panose="02020603050405020304" pitchFamily="18" charset="0"/>
            </a:endParaRPr>
          </a:p>
          <a:p>
            <a:pPr lvl="2" eaLnBrk="1" hangingPunct="1"/>
            <a:r>
              <a:rPr lang="ar-SA" altLang="ar-SY" smtClean="0">
                <a:solidFill>
                  <a:schemeClr val="tx2"/>
                </a:solidFill>
                <a:cs typeface="Times New Roman" panose="02020603050405020304" pitchFamily="18" charset="0"/>
              </a:rPr>
              <a:t>الزمن المستغرق للتنفيذ</a:t>
            </a:r>
            <a:endParaRPr lang="en-US" altLang="ar-SY" smtClean="0">
              <a:solidFill>
                <a:schemeClr val="tx2"/>
              </a:solidFill>
              <a:cs typeface="Times New Roman" panose="02020603050405020304" pitchFamily="18" charset="0"/>
            </a:endParaRPr>
          </a:p>
          <a:p>
            <a:pPr lvl="1" eaLnBrk="1" hangingPunct="1"/>
            <a:r>
              <a:rPr lang="ar-SA" altLang="ar-SY" u="sng" smtClean="0">
                <a:solidFill>
                  <a:schemeClr val="tx2"/>
                </a:solidFill>
                <a:cs typeface="Times New Roman" panose="02020603050405020304" pitchFamily="18" charset="0"/>
              </a:rPr>
              <a:t> تحليل الفجوة (مرة أخرى).</a:t>
            </a:r>
            <a:endParaRPr lang="en-US" altLang="ar-SY" u="sng" smtClean="0">
              <a:solidFill>
                <a:schemeClr val="tx2"/>
              </a:solidFill>
              <a:cs typeface="Times New Roman" panose="02020603050405020304" pitchFamily="18" charset="0"/>
            </a:endParaRPr>
          </a:p>
          <a:p>
            <a:pPr lvl="1" eaLnBrk="1" hangingPunct="1"/>
            <a:r>
              <a:rPr lang="ar-SA" altLang="ar-SY" smtClean="0">
                <a:solidFill>
                  <a:schemeClr val="tx2"/>
                </a:solidFill>
                <a:cs typeface="Times New Roman" panose="02020603050405020304" pitchFamily="18" charset="0"/>
              </a:rPr>
              <a:t> </a:t>
            </a:r>
            <a:r>
              <a:rPr lang="ar-SA" altLang="ar-SY" u="sng" smtClean="0">
                <a:solidFill>
                  <a:schemeClr val="tx2"/>
                </a:solidFill>
                <a:cs typeface="Times New Roman" panose="02020603050405020304" pitchFamily="18" charset="0"/>
              </a:rPr>
              <a:t>مراجعة الخطة.</a:t>
            </a:r>
            <a:endParaRPr lang="en-US" altLang="ar-SY" sz="2400" u="sng" smtClean="0">
              <a:solidFill>
                <a:schemeClr val="tx2"/>
              </a:solidFill>
              <a:cs typeface="Times New Roman" panose="02020603050405020304" pitchFamily="18" charset="0"/>
            </a:endParaRPr>
          </a:p>
        </p:txBody>
      </p:sp>
      <p:grpSp>
        <p:nvGrpSpPr>
          <p:cNvPr id="75782" name="Group 4"/>
          <p:cNvGrpSpPr>
            <a:grpSpLocks/>
          </p:cNvGrpSpPr>
          <p:nvPr/>
        </p:nvGrpSpPr>
        <p:grpSpPr bwMode="auto">
          <a:xfrm>
            <a:off x="304800" y="1917700"/>
            <a:ext cx="3187700" cy="3949700"/>
            <a:chOff x="724" y="820"/>
            <a:chExt cx="2008" cy="2488"/>
          </a:xfrm>
        </p:grpSpPr>
        <p:sp>
          <p:nvSpPr>
            <p:cNvPr id="937989" name="AutoShape 5"/>
            <p:cNvSpPr>
              <a:spLocks noChangeArrowheads="1"/>
            </p:cNvSpPr>
            <p:nvPr/>
          </p:nvSpPr>
          <p:spPr bwMode="auto">
            <a:xfrm>
              <a:off x="724" y="820"/>
              <a:ext cx="2008" cy="664"/>
            </a:xfrm>
            <a:prstGeom prst="downArrow">
              <a:avLst>
                <a:gd name="adj1" fmla="val 75009"/>
                <a:gd name="adj2" fmla="val 50014"/>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rtl="0" eaLnBrk="0" hangingPunct="0">
                <a:defRPr/>
              </a:pPr>
              <a:r>
                <a:rPr lang="ar-SA" sz="3200" b="1">
                  <a:solidFill>
                    <a:schemeClr val="tx2"/>
                  </a:solidFill>
                </a:rPr>
                <a:t>التقييم</a:t>
              </a:r>
              <a:endParaRPr lang="en-US" sz="3200" b="1">
                <a:solidFill>
                  <a:schemeClr val="tx2"/>
                </a:solidFill>
              </a:endParaRPr>
            </a:p>
          </p:txBody>
        </p:sp>
        <p:sp>
          <p:nvSpPr>
            <p:cNvPr id="937990" name="AutoShape 6"/>
            <p:cNvSpPr>
              <a:spLocks noChangeArrowheads="1"/>
            </p:cNvSpPr>
            <p:nvPr/>
          </p:nvSpPr>
          <p:spPr bwMode="auto">
            <a:xfrm>
              <a:off x="724" y="1588"/>
              <a:ext cx="1960" cy="1720"/>
            </a:xfrm>
            <a:prstGeom prst="roundRect">
              <a:avLst>
                <a:gd name="adj" fmla="val 12486"/>
              </a:avLst>
            </a:prstGeom>
            <a:solidFill>
              <a:srgbClr val="FFFFCC"/>
            </a:solidFill>
            <a:ln w="12700">
              <a:solidFill>
                <a:schemeClr val="tx1"/>
              </a:solidFill>
              <a:round/>
              <a:headEnd/>
              <a:tailEnd/>
            </a:ln>
            <a:effectLst>
              <a:outerShdw dist="107763" dir="2700000" algn="ctr" rotWithShape="0">
                <a:schemeClr val="bg2"/>
              </a:outerShdw>
            </a:effectLst>
          </p:spPr>
          <p:txBody>
            <a:bodyPr wrap="none" lIns="92075" tIns="46038" rIns="92075" bIns="46038" anchor="ctr"/>
            <a:lstStyle/>
            <a:p>
              <a:pPr defTabSz="762000" rtl="0" eaLnBrk="0" hangingPunct="0">
                <a:spcBef>
                  <a:spcPct val="20000"/>
                </a:spcBef>
                <a:defRPr/>
              </a:pPr>
              <a:r>
                <a:rPr lang="ar-SA" sz="2400" b="1">
                  <a:solidFill>
                    <a:schemeClr val="tx2"/>
                  </a:solidFill>
                </a:rPr>
                <a:t>1- تقييم فعالية العمل.</a:t>
              </a:r>
              <a:endParaRPr lang="en-US" sz="2400" b="1">
                <a:solidFill>
                  <a:schemeClr val="tx2"/>
                </a:solidFill>
              </a:endParaRPr>
            </a:p>
            <a:p>
              <a:pPr defTabSz="762000" rtl="0" eaLnBrk="0" hangingPunct="0">
                <a:spcBef>
                  <a:spcPct val="20000"/>
                </a:spcBef>
                <a:defRPr/>
              </a:pPr>
              <a:r>
                <a:rPr lang="ar-SA" sz="2400" b="1">
                  <a:solidFill>
                    <a:schemeClr val="tx2"/>
                  </a:solidFill>
                </a:rPr>
                <a:t>2- تقييم كفاءة العمل.</a:t>
              </a:r>
              <a:endParaRPr lang="en-US" sz="2400" b="1">
                <a:solidFill>
                  <a:schemeClr val="tx2"/>
                </a:solidFill>
              </a:endParaRPr>
            </a:p>
            <a:p>
              <a:pPr defTabSz="762000" rtl="0" eaLnBrk="0" hangingPunct="0">
                <a:spcBef>
                  <a:spcPct val="20000"/>
                </a:spcBef>
                <a:defRPr/>
              </a:pPr>
              <a:r>
                <a:rPr lang="ar-SA" sz="2400" b="1">
                  <a:solidFill>
                    <a:schemeClr val="tx2"/>
                  </a:solidFill>
                </a:rPr>
                <a:t>3- تحليل الفجوة.</a:t>
              </a:r>
              <a:endParaRPr lang="en-US" sz="2400" b="1">
                <a:solidFill>
                  <a:schemeClr val="tx2"/>
                </a:solidFill>
              </a:endParaRPr>
            </a:p>
            <a:p>
              <a:pPr defTabSz="762000" rtl="0" eaLnBrk="0" hangingPunct="0">
                <a:spcBef>
                  <a:spcPct val="20000"/>
                </a:spcBef>
                <a:defRPr/>
              </a:pPr>
              <a:r>
                <a:rPr lang="ar-SA" sz="2400" b="1">
                  <a:solidFill>
                    <a:schemeClr val="tx2"/>
                  </a:solidFill>
                </a:rPr>
                <a:t>4- مراجعة الخطة.</a:t>
              </a:r>
              <a:endParaRPr lang="en-US" sz="2400" b="1">
                <a:solidFill>
                  <a:schemeClr val="tx2"/>
                </a:solidFill>
              </a:endParaRPr>
            </a:p>
          </p:txBody>
        </p:sp>
      </p:grpSp>
      <p:sp>
        <p:nvSpPr>
          <p:cNvPr id="75783" name="AutoShape 7"/>
          <p:cNvSpPr>
            <a:spLocks noChangeArrowheads="1"/>
          </p:cNvSpPr>
          <p:nvPr/>
        </p:nvSpPr>
        <p:spPr bwMode="auto">
          <a:xfrm>
            <a:off x="3733800" y="1828800"/>
            <a:ext cx="5181600" cy="609600"/>
          </a:xfrm>
          <a:prstGeom prst="roundRect">
            <a:avLst>
              <a:gd name="adj" fmla="val 16667"/>
            </a:avLst>
          </a:prstGeom>
          <a:solidFill>
            <a:srgbClr val="EAE9B8"/>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3200" b="1">
                <a:solidFill>
                  <a:schemeClr val="tx2"/>
                </a:solidFill>
              </a:rPr>
              <a:t>تتضمن مرحلة التقييم أربع خطوات</a:t>
            </a:r>
          </a:p>
        </p:txBody>
      </p:sp>
      <p:sp>
        <p:nvSpPr>
          <p:cNvPr id="937992" name="AutoShape 8"/>
          <p:cNvSpPr>
            <a:spLocks noChangeArrowheads="1"/>
          </p:cNvSpPr>
          <p:nvPr/>
        </p:nvSpPr>
        <p:spPr bwMode="auto">
          <a:xfrm>
            <a:off x="8153400" y="762000"/>
            <a:ext cx="762000" cy="8382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buClr>
                <a:schemeClr val="bg2"/>
              </a:buClr>
              <a:buSzPct val="70000"/>
              <a:buFont typeface="Wingdings" panose="05000000000000000000" pitchFamily="2" charset="2"/>
              <a:buNone/>
            </a:pPr>
            <a:r>
              <a:rPr lang="en-US" altLang="ar-SY" sz="4000" b="1" dirty="0">
                <a:solidFill>
                  <a:schemeClr val="tx2">
                    <a:lumMod val="60000"/>
                    <a:lumOff val="40000"/>
                  </a:schemeClr>
                </a:solidFill>
              </a:rPr>
              <a:t>10</a:t>
            </a:r>
            <a:endParaRPr lang="ar-SA" altLang="ar-SY" sz="4000" b="1" dirty="0">
              <a:solidFill>
                <a:schemeClr val="tx2">
                  <a:lumMod val="60000"/>
                  <a:lumOff val="40000"/>
                </a:schemeClr>
              </a:solidFill>
            </a:endParaRPr>
          </a:p>
        </p:txBody>
      </p:sp>
    </p:spTree>
    <p:extLst>
      <p:ext uri="{BB962C8B-B14F-4D97-AF65-F5344CB8AC3E}">
        <p14:creationId xmlns:p14="http://schemas.microsoft.com/office/powerpoint/2010/main" val="12707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7992"/>
                                        </p:tgtEl>
                                        <p:attrNameLst>
                                          <p:attrName>style.visibility</p:attrName>
                                        </p:attrNameLst>
                                      </p:cBhvr>
                                      <p:to>
                                        <p:strVal val="visible"/>
                                      </p:to>
                                    </p:set>
                                    <p:anim calcmode="lin" valueType="num">
                                      <p:cBhvr additive="base">
                                        <p:cTn id="7" dur="500" fill="hold"/>
                                        <p:tgtEl>
                                          <p:spTgt spid="937992"/>
                                        </p:tgtEl>
                                        <p:attrNameLst>
                                          <p:attrName>ppt_x</p:attrName>
                                        </p:attrNameLst>
                                      </p:cBhvr>
                                      <p:tavLst>
                                        <p:tav tm="0">
                                          <p:val>
                                            <p:strVal val="#ppt_x"/>
                                          </p:val>
                                        </p:tav>
                                        <p:tav tm="100000">
                                          <p:val>
                                            <p:strVal val="#ppt_x"/>
                                          </p:val>
                                        </p:tav>
                                      </p:tavLst>
                                    </p:anim>
                                    <p:anim calcmode="lin" valueType="num">
                                      <p:cBhvr additive="base">
                                        <p:cTn id="8" dur="500" fill="hold"/>
                                        <p:tgtEl>
                                          <p:spTgt spid="937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ar-SA">
                <a:solidFill>
                  <a:schemeClr val="accent1"/>
                </a:solidFill>
              </a:rPr>
              <a:t>التخطيط الاستراتيجي   د/عبدالله المفلح                                     جميع الحقوق محفوظة   2009</a:t>
            </a:r>
            <a:endParaRPr lang="en-US">
              <a:solidFill>
                <a:schemeClr val="accent1"/>
              </a:solidFill>
            </a:endParaRPr>
          </a:p>
        </p:txBody>
      </p:sp>
      <p:sp>
        <p:nvSpPr>
          <p:cNvPr id="14" name="Slide Number Placeholder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DCD36231-381B-4700-8ACF-10A5B9B1B4EA}" type="slidenum">
              <a:rPr lang="ar-SA" altLang="ar-SY">
                <a:solidFill>
                  <a:schemeClr val="accent1"/>
                </a:solidFill>
                <a:latin typeface="Arial" panose="020B0604020202020204" pitchFamily="34" charset="0"/>
                <a:cs typeface="Arial" panose="020B0604020202020204" pitchFamily="34" charset="0"/>
              </a:rPr>
              <a:pPr eaLnBrk="1" hangingPunct="1"/>
              <a:t>95</a:t>
            </a:fld>
            <a:endParaRPr lang="en-US" altLang="ar-SY">
              <a:solidFill>
                <a:schemeClr val="accent1"/>
              </a:solidFill>
              <a:latin typeface="Arial" panose="020B0604020202020204" pitchFamily="34" charset="0"/>
              <a:cs typeface="Arial" panose="020B0604020202020204" pitchFamily="34" charset="0"/>
            </a:endParaRPr>
          </a:p>
        </p:txBody>
      </p:sp>
      <p:sp>
        <p:nvSpPr>
          <p:cNvPr id="76804" name="Rectangle 2"/>
          <p:cNvSpPr>
            <a:spLocks noGrp="1" noChangeArrowheads="1"/>
          </p:cNvSpPr>
          <p:nvPr>
            <p:ph type="title"/>
          </p:nvPr>
        </p:nvSpPr>
        <p:spPr>
          <a:noFill/>
        </p:spPr>
        <p:txBody>
          <a:bodyPr lIns="92075" tIns="46038" rIns="92075" bIns="46038" anchor="ctr"/>
          <a:lstStyle/>
          <a:p>
            <a:pPr algn="ctr" eaLnBrk="1" hangingPunct="1"/>
            <a:r>
              <a:rPr lang="ar-SA" altLang="ar-SY" sz="4000" smtClean="0">
                <a:solidFill>
                  <a:schemeClr val="accent1"/>
                </a:solidFill>
                <a:latin typeface="Tahoma" panose="020B0604030504040204" pitchFamily="34" charset="0"/>
                <a:cs typeface="Tahoma" panose="020B0604030504040204" pitchFamily="34" charset="0"/>
              </a:rPr>
              <a:t>التقييم والمتابعة</a:t>
            </a:r>
            <a:endParaRPr lang="en-US" altLang="ar-SY" sz="4000" smtClean="0">
              <a:solidFill>
                <a:schemeClr val="accent1"/>
              </a:solidFill>
              <a:latin typeface="Tahoma" panose="020B0604030504040204" pitchFamily="34" charset="0"/>
              <a:cs typeface="Tahoma" panose="020B0604030504040204" pitchFamily="34" charset="0"/>
            </a:endParaRPr>
          </a:p>
        </p:txBody>
      </p:sp>
      <p:sp>
        <p:nvSpPr>
          <p:cNvPr id="76805" name="AutoShape 3"/>
          <p:cNvSpPr>
            <a:spLocks noChangeArrowheads="1"/>
          </p:cNvSpPr>
          <p:nvPr/>
        </p:nvSpPr>
        <p:spPr bwMode="auto">
          <a:xfrm>
            <a:off x="2209800" y="1752600"/>
            <a:ext cx="5181600" cy="609600"/>
          </a:xfrm>
          <a:prstGeom prst="roundRect">
            <a:avLst>
              <a:gd name="adj" fmla="val 16667"/>
            </a:avLst>
          </a:prstGeom>
          <a:solidFill>
            <a:schemeClr val="tx2"/>
          </a:solidFill>
          <a:ln w="9525">
            <a:solidFill>
              <a:srgbClr val="800000"/>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altLang="ar-SY" sz="2800" b="1">
                <a:solidFill>
                  <a:schemeClr val="accent1"/>
                </a:solidFill>
              </a:rPr>
              <a:t>التخطيط عملية مستمرة منظمة</a:t>
            </a:r>
            <a:endParaRPr lang="en-US" altLang="ar-SY" sz="2800" b="1">
              <a:solidFill>
                <a:schemeClr val="accent1"/>
              </a:solidFill>
            </a:endParaRPr>
          </a:p>
        </p:txBody>
      </p:sp>
      <p:sp>
        <p:nvSpPr>
          <p:cNvPr id="76806" name="AutoShape 4"/>
          <p:cNvSpPr>
            <a:spLocks noChangeArrowheads="1"/>
          </p:cNvSpPr>
          <p:nvPr/>
        </p:nvSpPr>
        <p:spPr bwMode="auto">
          <a:xfrm>
            <a:off x="914400" y="48768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هل نقترب من تحقيق الأهداف وغلق الفجوة؟</a:t>
            </a:r>
            <a:endParaRPr lang="en-US" altLang="ar-SY" sz="2400">
              <a:solidFill>
                <a:schemeClr val="accent1"/>
              </a:solidFill>
            </a:endParaRPr>
          </a:p>
        </p:txBody>
      </p:sp>
      <p:sp>
        <p:nvSpPr>
          <p:cNvPr id="76807" name="AutoShape 5"/>
          <p:cNvSpPr>
            <a:spLocks noChangeArrowheads="1"/>
          </p:cNvSpPr>
          <p:nvPr/>
        </p:nvSpPr>
        <p:spPr bwMode="auto">
          <a:xfrm>
            <a:off x="914400" y="42672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هل هناك ثغرات في المهارات نحتاج معها إلى برنامج تدريبي؟</a:t>
            </a:r>
            <a:endParaRPr lang="en-US" altLang="ar-SY" sz="2400">
              <a:solidFill>
                <a:schemeClr val="accent1"/>
              </a:solidFill>
            </a:endParaRPr>
          </a:p>
        </p:txBody>
      </p:sp>
      <p:sp>
        <p:nvSpPr>
          <p:cNvPr id="76808" name="AutoShape 6"/>
          <p:cNvSpPr>
            <a:spLocks noChangeArrowheads="1"/>
          </p:cNvSpPr>
          <p:nvPr/>
        </p:nvSpPr>
        <p:spPr bwMode="auto">
          <a:xfrm>
            <a:off x="914400" y="36576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هل يحتاج الأمر إلى إعادة توزيع الموارد؟</a:t>
            </a:r>
            <a:endParaRPr lang="en-US" altLang="ar-SY" sz="2400">
              <a:solidFill>
                <a:schemeClr val="accent1"/>
              </a:solidFill>
            </a:endParaRPr>
          </a:p>
        </p:txBody>
      </p:sp>
      <p:sp>
        <p:nvSpPr>
          <p:cNvPr id="76809" name="AutoShape 7"/>
          <p:cNvSpPr>
            <a:spLocks noChangeArrowheads="1"/>
          </p:cNvSpPr>
          <p:nvPr/>
        </p:nvSpPr>
        <p:spPr bwMode="auto">
          <a:xfrm>
            <a:off x="914400" y="30480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ما مدى صحة التوقعات المستقبلية؟</a:t>
            </a:r>
            <a:endParaRPr lang="en-US" altLang="ar-SY" sz="2400">
              <a:solidFill>
                <a:schemeClr val="accent1"/>
              </a:solidFill>
            </a:endParaRPr>
          </a:p>
        </p:txBody>
      </p:sp>
      <p:sp>
        <p:nvSpPr>
          <p:cNvPr id="76810" name="AutoShape 8"/>
          <p:cNvSpPr>
            <a:spLocks noChangeArrowheads="1"/>
          </p:cNvSpPr>
          <p:nvPr/>
        </p:nvSpPr>
        <p:spPr bwMode="auto">
          <a:xfrm>
            <a:off x="914400" y="24384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ما مدى فعالية وكفاءة العمل؟</a:t>
            </a:r>
            <a:endParaRPr lang="en-US" altLang="ar-SY" sz="2400">
              <a:solidFill>
                <a:schemeClr val="accent1"/>
              </a:solidFill>
            </a:endParaRPr>
          </a:p>
        </p:txBody>
      </p:sp>
      <p:sp>
        <p:nvSpPr>
          <p:cNvPr id="76811" name="AutoShape 9"/>
          <p:cNvSpPr>
            <a:spLocks noChangeArrowheads="1"/>
          </p:cNvSpPr>
          <p:nvPr/>
        </p:nvSpPr>
        <p:spPr bwMode="auto">
          <a:xfrm>
            <a:off x="914400" y="54864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هل هناك فرص لتحسين الخطة، أو العمليات؟</a:t>
            </a:r>
            <a:endParaRPr lang="en-US" altLang="ar-SY" sz="2400">
              <a:solidFill>
                <a:schemeClr val="accent1"/>
              </a:solidFill>
            </a:endParaRPr>
          </a:p>
        </p:txBody>
      </p:sp>
      <p:sp>
        <p:nvSpPr>
          <p:cNvPr id="76812" name="AutoShape 10"/>
          <p:cNvSpPr>
            <a:spLocks noChangeArrowheads="1"/>
          </p:cNvSpPr>
          <p:nvPr/>
        </p:nvSpPr>
        <p:spPr bwMode="auto">
          <a:xfrm>
            <a:off x="914400" y="6096000"/>
            <a:ext cx="7543800" cy="609600"/>
          </a:xfrm>
          <a:prstGeom prst="roundRect">
            <a:avLst>
              <a:gd name="adj" fmla="val 16667"/>
            </a:avLst>
          </a:prstGeom>
          <a:solidFill>
            <a:srgbClr val="EAE9B8"/>
          </a:solidFill>
          <a:ln w="9525">
            <a:solidFill>
              <a:srgbClr val="800000"/>
            </a:solidFill>
            <a:round/>
            <a:headEnd/>
            <a:tailEnd/>
          </a:ln>
        </p:spPr>
        <p:txBody>
          <a:bodyPr wrap="none" anchor="ctr"/>
          <a:lstStyle>
            <a:lvl1pPr marL="342900" indent="-342900" eaLnBrk="0" hangingPunct="0">
              <a:defRPr>
                <a:solidFill>
                  <a:schemeClr val="tx1"/>
                </a:solidFill>
                <a:latin typeface="Times New Roman" panose="02020603050405020304" pitchFamily="18" charset="0"/>
                <a:cs typeface="Times New Roman" panose="02020603050405020304" pitchFamily="18" charset="0"/>
              </a:defRPr>
            </a:lvl1pPr>
            <a:lvl2pPr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ctr" eaLnBrk="1" hangingPunct="1"/>
            <a:r>
              <a:rPr lang="ar-SA" altLang="ar-SY" sz="2400">
                <a:solidFill>
                  <a:schemeClr val="accent1"/>
                </a:solidFill>
              </a:rPr>
              <a:t>هل هناك حاجة إلى إعادة النظر في الأهداف، أو وضع أهداف جديدة؟</a:t>
            </a:r>
            <a:endParaRPr lang="en-US" altLang="ar-SY" sz="2400">
              <a:solidFill>
                <a:schemeClr val="accent1"/>
              </a:solidFill>
            </a:endParaRPr>
          </a:p>
        </p:txBody>
      </p:sp>
    </p:spTree>
    <p:extLst>
      <p:ext uri="{BB962C8B-B14F-4D97-AF65-F5344CB8AC3E}">
        <p14:creationId xmlns:p14="http://schemas.microsoft.com/office/powerpoint/2010/main" val="16983264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r>
              <a:rPr lang="ar-SY" dirty="0" smtClean="0"/>
              <a:t>ميز </a:t>
            </a:r>
            <a:r>
              <a:rPr lang="ar-SY" dirty="0" err="1" smtClean="0"/>
              <a:t>بورتر</a:t>
            </a:r>
            <a:r>
              <a:rPr lang="ar-SY" dirty="0" smtClean="0"/>
              <a:t> 5 من العوامل التي تشكل تهديد رئيسي على تحقيق الأرباح ف مجال صناعة محدد:</a:t>
            </a:r>
          </a:p>
          <a:p>
            <a:r>
              <a:rPr lang="ar-SY" dirty="0" smtClean="0"/>
              <a:t>1- مستوى المنافسة بين المنظمات: منظمات أكثر أرباح أقل (أسعار أقل يعني أرباح أقل).</a:t>
            </a:r>
          </a:p>
          <a:p>
            <a:r>
              <a:rPr lang="ar-SY" dirty="0" smtClean="0"/>
              <a:t>2- إمكانية الدخول إلى الصناعة: فكلما كان على المنظمات سهل الدخول في مجال الصناعة المحددة كلما انخفضت الأسعار وبالتالي أرباح أقل.</a:t>
            </a:r>
          </a:p>
          <a:p>
            <a:r>
              <a:rPr lang="ar-SY" dirty="0" smtClean="0"/>
              <a:t>3- قوة المستهلكين: اذا كان متاحا فقط لعدد قليل من الزبائن لشراء مخرجان منظمة ما فإن هؤلاء الزبائن يمكن أن يتحكموا بالأسعار ويقودها إلى الانخفاض مما يعني انخفاض أرباح المنتج.</a:t>
            </a:r>
          </a:p>
          <a:p>
            <a:r>
              <a:rPr lang="ar-SY" dirty="0" smtClean="0"/>
              <a:t>4- قوة الموردين: إذا كان هناك عدد محدد من الموردين لواحدة من مدخلات الصناعة فإن هؤلاء الموردين يمكن أن يتحكموا برفع الأسعار مما يؤدي إلى انخفاض أرباح المنتج.</a:t>
            </a:r>
          </a:p>
          <a:p>
            <a:r>
              <a:rPr lang="ar-SY" dirty="0" smtClean="0"/>
              <a:t>5- خطر أو تهديد المنتجات البديلة: إمكانية إحلال أو استبدال مخرجات منظمة ما بمخرجات منظمة ما هو أمر شائع فمثلا يمكن باستبدال المنتجات التي تعتمد على الفولاذ بمنتجات يعتمد في تصنيعها على البلاستيك.  هذا يفرض على المنظمة أسعار محددة وربما أكثر انخفاضاً بسبب منافسة المنتجات التي يمكن أن تحل محلها.</a:t>
            </a:r>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96</a:t>
            </a:fld>
            <a:endParaRPr lang="ar-SA"/>
          </a:p>
        </p:txBody>
      </p:sp>
      <p:sp>
        <p:nvSpPr>
          <p:cNvPr id="5" name="عنوان 4"/>
          <p:cNvSpPr>
            <a:spLocks noGrp="1"/>
          </p:cNvSpPr>
          <p:nvPr>
            <p:ph type="title"/>
          </p:nvPr>
        </p:nvSpPr>
        <p:spPr/>
        <p:txBody>
          <a:bodyPr/>
          <a:lstStyle/>
          <a:p>
            <a:r>
              <a:rPr lang="ar-SY" dirty="0" smtClean="0"/>
              <a:t>نموذج القوى الخمسة لــ مايكل </a:t>
            </a:r>
            <a:r>
              <a:rPr lang="ar-SY" dirty="0" err="1" smtClean="0"/>
              <a:t>بورتر</a:t>
            </a:r>
            <a:endParaRPr lang="ar-SY" dirty="0"/>
          </a:p>
        </p:txBody>
      </p:sp>
    </p:spTree>
    <p:extLst>
      <p:ext uri="{BB962C8B-B14F-4D97-AF65-F5344CB8AC3E}">
        <p14:creationId xmlns:p14="http://schemas.microsoft.com/office/powerpoint/2010/main" val="20591044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r>
              <a:rPr lang="en-US" dirty="0"/>
              <a:t> </a:t>
            </a:r>
            <a:r>
              <a:rPr lang="ar-SA" b="1" dirty="0" err="1"/>
              <a:t>إستراتيجية</a:t>
            </a:r>
            <a:r>
              <a:rPr lang="ar-SA" b="1" dirty="0"/>
              <a:t> القبعات الست</a:t>
            </a:r>
            <a:endParaRPr lang="en-US" dirty="0"/>
          </a:p>
          <a:p>
            <a:r>
              <a:rPr lang="ar-SA" dirty="0" smtClean="0"/>
              <a:t>(</a:t>
            </a:r>
            <a:r>
              <a:rPr lang="ar-SA" dirty="0"/>
              <a:t>هندسة التفكير بالقبعات الست )</a:t>
            </a:r>
            <a:endParaRPr lang="en-US" dirty="0"/>
          </a:p>
          <a:p>
            <a:r>
              <a:rPr lang="ar-SA" dirty="0"/>
              <a:t> </a:t>
            </a:r>
            <a:r>
              <a:rPr lang="en-US" dirty="0"/>
              <a:t> </a:t>
            </a:r>
            <a:r>
              <a:rPr lang="ar-SA" dirty="0"/>
              <a:t>أولا :القبعة البيضاء وتسمى الحيادية ـ الموضوعية وتعبر عن التفكير الحيادي ـ الموضوعي المبني على المعلومات والحقائق والأرقام والإحصاء .</a:t>
            </a:r>
            <a:endParaRPr lang="en-US" dirty="0"/>
          </a:p>
          <a:p>
            <a:r>
              <a:rPr lang="ar-SA" dirty="0"/>
              <a:t>ثانيا : القبعة الحمراء وهي العاطفية ، وتعبر عن التفكير المبني على العواطف والمشاعر الداخلية ، وهي تعطي مساحة للعواطف والمشاعر حتى ترى الأمور </a:t>
            </a:r>
            <a:r>
              <a:rPr lang="ar-SA" dirty="0" err="1"/>
              <a:t>بوضوحية</a:t>
            </a:r>
            <a:r>
              <a:rPr lang="ar-SA" dirty="0"/>
              <a:t> أكبر .</a:t>
            </a:r>
            <a:endParaRPr lang="en-US" dirty="0"/>
          </a:p>
          <a:p>
            <a:r>
              <a:rPr lang="ar-SA" dirty="0"/>
              <a:t>ثالثا : القبعة السوداء وهي السلبية وتعبر عن نوع التفكير الناقد المنطقي ، تهتم بدراسة المخاطر والنقص والمشاكل المستقبلية ( الآثار السلبية ) </a:t>
            </a:r>
            <a:r>
              <a:rPr lang="ar-SA" dirty="0" smtClean="0"/>
              <a:t>.</a:t>
            </a:r>
            <a:endParaRPr lang="en-US"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97</a:t>
            </a:fld>
            <a:endParaRPr lang="ar-SA"/>
          </a:p>
        </p:txBody>
      </p:sp>
      <p:sp>
        <p:nvSpPr>
          <p:cNvPr id="5" name="عنوان 4"/>
          <p:cNvSpPr>
            <a:spLocks noGrp="1"/>
          </p:cNvSpPr>
          <p:nvPr>
            <p:ph type="title"/>
          </p:nvPr>
        </p:nvSpPr>
        <p:spPr/>
        <p:txBody>
          <a:bodyPr/>
          <a:lstStyle/>
          <a:p>
            <a:r>
              <a:rPr lang="ar-SY" dirty="0" smtClean="0"/>
              <a:t>استراتيجيات هامة</a:t>
            </a:r>
            <a:endParaRPr lang="ar-SY" dirty="0"/>
          </a:p>
        </p:txBody>
      </p:sp>
    </p:spTree>
    <p:extLst>
      <p:ext uri="{BB962C8B-B14F-4D97-AF65-F5344CB8AC3E}">
        <p14:creationId xmlns:p14="http://schemas.microsoft.com/office/powerpoint/2010/main" val="37689793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r>
              <a:rPr lang="ar-SA" dirty="0" err="1"/>
              <a:t>إستراتيجية</a:t>
            </a:r>
            <a:r>
              <a:rPr lang="ar-SA" dirty="0"/>
              <a:t> المحيط الأزرق </a:t>
            </a:r>
            <a:r>
              <a:rPr lang="en-US" dirty="0"/>
              <a:t>Blue Ocean Strategy </a:t>
            </a:r>
            <a:r>
              <a:rPr lang="ar-SA" dirty="0"/>
              <a:t>جاء هذه المرة من الغرب وهو تطوير لمفهوم الإدارة </a:t>
            </a:r>
            <a:r>
              <a:rPr lang="ar-SA" dirty="0" err="1"/>
              <a:t>الإستراتيجية</a:t>
            </a:r>
            <a:r>
              <a:rPr lang="ar-SA" dirty="0"/>
              <a:t> في عالم الأعمال المتطور والمتغير . </a:t>
            </a:r>
            <a:endParaRPr lang="en-US" dirty="0"/>
          </a:p>
          <a:p>
            <a:r>
              <a:rPr lang="ar-SA" dirty="0"/>
              <a:t> وهذه </a:t>
            </a:r>
            <a:r>
              <a:rPr lang="ar-SA" dirty="0" err="1"/>
              <a:t>الإستراتيجية</a:t>
            </a:r>
            <a:r>
              <a:rPr lang="ar-SA" dirty="0"/>
              <a:t> هي عبارة عن </a:t>
            </a:r>
            <a:r>
              <a:rPr lang="ar-SA" dirty="0" err="1"/>
              <a:t>إستراتيجية</a:t>
            </a:r>
            <a:r>
              <a:rPr lang="ar-SA" dirty="0"/>
              <a:t> تنافسية و تسويقية حديثة وذلك من خلال البحث عن محيطات زرقاء جديدة بعيدا عن المنافسة والحروب كما هو السائد في أعمال اليوم. </a:t>
            </a:r>
            <a:endParaRPr lang="en-US" dirty="0"/>
          </a:p>
          <a:p>
            <a:r>
              <a:rPr lang="ar-SA" dirty="0"/>
              <a:t>حيث إنّ الشركات الرائدة المستقبلية لا تتفوق من خلال المعارك بصراعها مع المنافسين، وإنما عبر إيجاد "محيطات زرقاء" في مجالات أسواق خالية من التصارع حولها، إضافة إلى جاهزيتها للنمو. وتعرف مثل هذه الحركات </a:t>
            </a:r>
            <a:r>
              <a:rPr lang="ar-SA" dirty="0" err="1"/>
              <a:t>الإستراتيجية</a:t>
            </a:r>
            <a:r>
              <a:rPr lang="ar-SA" dirty="0"/>
              <a:t> " بالابتكار القيمي"، وتخلق قفزات قوية في القيم لكل من الشركة والمشترين تاركة المنافسين دون فعالية، ومطلقة طلباً جديداً.</a:t>
            </a:r>
            <a:endParaRPr lang="en-US" dirty="0"/>
          </a:p>
          <a:p>
            <a:r>
              <a:rPr lang="ar-SA" dirty="0"/>
              <a:t>حيث تقترح </a:t>
            </a:r>
            <a:r>
              <a:rPr lang="ar-SA" dirty="0" err="1"/>
              <a:t>إستراتيجية</a:t>
            </a:r>
            <a:r>
              <a:rPr lang="ar-SA" dirty="0"/>
              <a:t> المحيط الأزرق أسلوباً نظامياً لجعل المنافسة خارج اللعبة. وفيه يقترح مبدعا هذه </a:t>
            </a:r>
            <a:r>
              <a:rPr lang="ar-SA" dirty="0" err="1"/>
              <a:t>الإستراتيجية</a:t>
            </a:r>
            <a:r>
              <a:rPr lang="ar-SA" dirty="0"/>
              <a:t>   هيكلاً تحليلياً مبرهنا عليه عملياً، وأدوات ناجحة لخلق وامتلاك </a:t>
            </a:r>
            <a:r>
              <a:rPr lang="ar-SA" dirty="0" err="1"/>
              <a:t>إستراتيجية</a:t>
            </a:r>
            <a:r>
              <a:rPr lang="ar-SA" dirty="0"/>
              <a:t> المحيطات الزرقاء. ومن خلال تطبيق مجموعة كبيرة من الأدوات </a:t>
            </a:r>
            <a:r>
              <a:rPr lang="ar-SA" dirty="0" err="1"/>
              <a:t>الإستراتيجية</a:t>
            </a:r>
            <a:r>
              <a:rPr lang="ar-SA" dirty="0"/>
              <a:t> عبر عديد من الصناعات. </a:t>
            </a:r>
            <a:endParaRPr lang="en-US"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98</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5135879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10000"/>
          </a:bodyPr>
          <a:lstStyle/>
          <a:p>
            <a:r>
              <a:rPr lang="ar-SA" u="sng" dirty="0"/>
              <a:t>المحيطات الحمراء</a:t>
            </a:r>
            <a:r>
              <a:rPr lang="ar-SA" dirty="0"/>
              <a:t> : تمثل الصناعات القائمة اليوم . ونقصد بها الأسواق المألوفة            و الأعمال المعروفة حيث يكون الصراع محتدما و المنافسة دموية ،لأن حدود تلك الصناعات معلومة ومقبولة .  </a:t>
            </a:r>
            <a:endParaRPr lang="en-US" dirty="0"/>
          </a:p>
          <a:p>
            <a:r>
              <a:rPr lang="ar-SA" dirty="0"/>
              <a:t>ـ ففي المحيطات الحمراء تجهد الشركات للتغلب على منافسيها بهدف حيازة أعلى نصيب من نسبة الطلب الحالي في السوق الحالي . لكن ومع ازدحام محيط السوق بالمزيد من المنافسين , تصبح الأوضاع دامية والمنافسة حامية فتتعكر المياه وتسيل الدماء ويخرج منافسون كثيرون من السوق</a:t>
            </a:r>
            <a:endParaRPr lang="en-US" dirty="0"/>
          </a:p>
          <a:p>
            <a:r>
              <a:rPr lang="ar-SA" dirty="0"/>
              <a:t>ـ إن أغلب الصناعات اليوم تنطوي تحت </a:t>
            </a:r>
            <a:r>
              <a:rPr lang="ar-SA" dirty="0" err="1"/>
              <a:t>إستراتيجية</a:t>
            </a:r>
            <a:r>
              <a:rPr lang="ar-SA" dirty="0"/>
              <a:t> المحيط الأحمر التي تمثل أغلب الصناعات القائمة اليوم ، فهي صناعات متكررة وموجودة بكثرة في عالم الأعمال ويكون أساس نجاحها قوة المنافسة القوية والدموية والتي تعتمد على مهارات معينة من خلال ( تمييز المنتج ,أو تخفيض التكاليف , أو تحسين الجودة )</a:t>
            </a:r>
            <a:endParaRPr lang="en-US" dirty="0"/>
          </a:p>
          <a:p>
            <a:endParaRPr lang="ar-SY" dirty="0"/>
          </a:p>
        </p:txBody>
      </p:sp>
      <p:sp>
        <p:nvSpPr>
          <p:cNvPr id="3" name="عنصر نائب للتذييل 2"/>
          <p:cNvSpPr>
            <a:spLocks noGrp="1"/>
          </p:cNvSpPr>
          <p:nvPr>
            <p:ph type="ftr" sz="quarter" idx="11"/>
          </p:nvPr>
        </p:nvSpPr>
        <p:spPr/>
        <p:txBody>
          <a:bodyPr/>
          <a:lstStyle/>
          <a:p>
            <a:r>
              <a:rPr lang="ar-SA" smtClean="0"/>
              <a:t>إعداد المهندس خالد ياسين الشيخ</a:t>
            </a:r>
            <a:endParaRPr lang="ar-SA"/>
          </a:p>
        </p:txBody>
      </p:sp>
      <p:sp>
        <p:nvSpPr>
          <p:cNvPr id="4" name="عنصر نائب لرقم الشريحة 3"/>
          <p:cNvSpPr>
            <a:spLocks noGrp="1"/>
          </p:cNvSpPr>
          <p:nvPr>
            <p:ph type="sldNum" sz="quarter" idx="12"/>
          </p:nvPr>
        </p:nvSpPr>
        <p:spPr/>
        <p:txBody>
          <a:bodyPr/>
          <a:lstStyle/>
          <a:p>
            <a:fld id="{00F25FE4-4145-456C-BDD5-17D8CF4AD230}" type="slidenum">
              <a:rPr lang="ar-SA" smtClean="0"/>
              <a:t>99</a:t>
            </a:fld>
            <a:endParaRPr lang="ar-SA"/>
          </a:p>
        </p:txBody>
      </p:sp>
      <p:sp>
        <p:nvSpPr>
          <p:cNvPr id="5" name="عنوان 4"/>
          <p:cNvSpPr>
            <a:spLocks noGrp="1"/>
          </p:cNvSpPr>
          <p:nvPr>
            <p:ph type="title"/>
          </p:nvPr>
        </p:nvSpPr>
        <p:spPr/>
        <p:txBody>
          <a:bodyPr/>
          <a:lstStyle/>
          <a:p>
            <a:endParaRPr lang="ar-SY"/>
          </a:p>
        </p:txBody>
      </p:sp>
    </p:spTree>
    <p:extLst>
      <p:ext uri="{BB962C8B-B14F-4D97-AF65-F5344CB8AC3E}">
        <p14:creationId xmlns:p14="http://schemas.microsoft.com/office/powerpoint/2010/main" val="3271987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3596</TotalTime>
  <Words>6843</Words>
  <Application>Microsoft Office PowerPoint</Application>
  <PresentationFormat>عرض على الشاشة (3:4)‏</PresentationFormat>
  <Paragraphs>830</Paragraphs>
  <Slides>103</Slides>
  <Notes>20</Notes>
  <HiddenSlides>0</HiddenSlides>
  <MMClips>0</MMClips>
  <ScaleCrop>false</ScaleCrop>
  <HeadingPairs>
    <vt:vector size="8" baseType="variant">
      <vt:variant>
        <vt:lpstr>الخطوط المستخدمة</vt:lpstr>
      </vt:variant>
      <vt:variant>
        <vt:i4>11</vt:i4>
      </vt:variant>
      <vt:variant>
        <vt:lpstr>نسق</vt:lpstr>
      </vt:variant>
      <vt:variant>
        <vt:i4>1</vt:i4>
      </vt:variant>
      <vt:variant>
        <vt:lpstr>خوادم OLE مضمنة</vt:lpstr>
      </vt:variant>
      <vt:variant>
        <vt:i4>1</vt:i4>
      </vt:variant>
      <vt:variant>
        <vt:lpstr>عناوين الشرائح</vt:lpstr>
      </vt:variant>
      <vt:variant>
        <vt:i4>103</vt:i4>
      </vt:variant>
    </vt:vector>
  </HeadingPairs>
  <TitlesOfParts>
    <vt:vector size="116" baseType="lpstr">
      <vt:lpstr>Akhbar MT</vt:lpstr>
      <vt:lpstr>Arabic Transparent</vt:lpstr>
      <vt:lpstr>Arial</vt:lpstr>
      <vt:lpstr>Bodoni MT Black</vt:lpstr>
      <vt:lpstr>Book Antiqua</vt:lpstr>
      <vt:lpstr>Calibri</vt:lpstr>
      <vt:lpstr>Monotype Sorts</vt:lpstr>
      <vt:lpstr>Simplified Arabic</vt:lpstr>
      <vt:lpstr>Tahoma</vt:lpstr>
      <vt:lpstr>Times New Roman</vt:lpstr>
      <vt:lpstr>Wingdings</vt:lpstr>
      <vt:lpstr>غلاف فني</vt:lpstr>
      <vt:lpstr>Picture</vt:lpstr>
      <vt:lpstr>الإدارة الاستراتيجية مصنع للإبداع Strategic management factory for creativity 03/03/2016 </vt:lpstr>
      <vt:lpstr>حكمة</vt:lpstr>
      <vt:lpstr>الإجابة على الأسئلة التالية</vt:lpstr>
      <vt:lpstr>مقدمة</vt:lpstr>
      <vt:lpstr>مقدمة</vt:lpstr>
      <vt:lpstr> بماذا ارتبط مفهوم الإدارة الاستراتيجية ؟ </vt:lpstr>
      <vt:lpstr>تعريف الاستراتيجية</vt:lpstr>
      <vt:lpstr>تعريفات: الاستراتيجية</vt:lpstr>
      <vt:lpstr>تعريف الاستراتيجية</vt:lpstr>
      <vt:lpstr> الاستراتيجية العسكرية و استراتيجية الأعمال</vt:lpstr>
      <vt:lpstr>المنظمات الإدارية العربية في مأزق في القرن 21:</vt:lpstr>
      <vt:lpstr>لماذا الإدارة الاستراتيجية </vt:lpstr>
      <vt:lpstr>عرض تقديمي في PowerPoint</vt:lpstr>
      <vt:lpstr>عرض تقديمي في PowerPoint</vt:lpstr>
      <vt:lpstr>عرض تقديمي في PowerPoint</vt:lpstr>
      <vt:lpstr>عرض تقديمي في PowerPoint</vt:lpstr>
      <vt:lpstr>متطلبات الإداري الاستراتيجي</vt:lpstr>
      <vt:lpstr>عرض تقديمي في PowerPoint</vt:lpstr>
      <vt:lpstr>عرض تقديمي في PowerPoint</vt:lpstr>
      <vt:lpstr>ما هو التفكير الاستراتيجي</vt:lpstr>
      <vt:lpstr>عرض تقديمي في PowerPoint</vt:lpstr>
      <vt:lpstr>عرض تقديمي في PowerPoint</vt:lpstr>
      <vt:lpstr>عرض تقديمي في PowerPoint</vt:lpstr>
      <vt:lpstr>الاستراتيجية الناجحة... الاستثمار في المهارات الإنسانية</vt:lpstr>
      <vt:lpstr>عرض تقديمي في PowerPoint</vt:lpstr>
      <vt:lpstr>عرض تقديمي في PowerPoint</vt:lpstr>
      <vt:lpstr>عرض تقديمي في PowerPoint</vt:lpstr>
      <vt:lpstr>التخطيط الاستراتيجي العتبة الضرورية للوصول إلى الميزة التنافسية</vt:lpstr>
      <vt:lpstr>عوامل التفكير الاستراتيجي</vt:lpstr>
      <vt:lpstr>مميزات التفكير الاستراتيجي</vt:lpstr>
      <vt:lpstr>صياغة استراتيجية المنظمة وتنفيذها</vt:lpstr>
      <vt:lpstr>كيف ننتقل من الحالة (أ) إلى الحالة (ب)</vt:lpstr>
      <vt:lpstr>كيف ننتقل من الحالة (أ) إلى الحالة (ب)</vt:lpstr>
      <vt:lpstr>المراحل المنطقية للتخطيط الاستراتيجي وتنفيذه</vt:lpstr>
      <vt:lpstr>عرض تقديمي في PowerPoint</vt:lpstr>
      <vt:lpstr>إعلان رسالة المنظمة وأهدافها</vt:lpstr>
      <vt:lpstr>الاختيار الاستراتيجي .. الميزة التنافسية الاستراتيجية </vt:lpstr>
      <vt:lpstr>الاختيار الاستراتيجي .. الميزة التنافسية الاستراتيجية </vt:lpstr>
      <vt:lpstr>الاختيار الاستراتيجي .. الميزة التنافسية الاستراتيجية </vt:lpstr>
      <vt:lpstr>خمس استراتيجيات لتحقيق الميزة التنافسية</vt:lpstr>
      <vt:lpstr>الاختيار الاستراتيجي .. الميزة التنافسية الاستراتيجية </vt:lpstr>
      <vt:lpstr>الاختيار الاستراتيجي .. الميزة التنافسية الاستراتيجية </vt:lpstr>
      <vt:lpstr>الاختيار الاستراتيجي .. الميزة التنافسية الاستراتيجية </vt:lpstr>
      <vt:lpstr>عرض تقديمي في PowerPoint</vt:lpstr>
      <vt:lpstr>عرض تقديمي في PowerPoint</vt:lpstr>
      <vt:lpstr>عرض تقديمي في PowerPoint</vt:lpstr>
      <vt:lpstr>عرض تقديمي في PowerPoint</vt:lpstr>
      <vt:lpstr>عرض تقديمي في PowerPoint</vt:lpstr>
      <vt:lpstr>ست استراتيجيات لتحقيق الميزة التنافسية الاستراتيجية</vt:lpstr>
      <vt:lpstr>عرض تقديمي في PowerPoint</vt:lpstr>
      <vt:lpstr>عرض تقديمي في PowerPoint</vt:lpstr>
      <vt:lpstr>عرض تقديمي في PowerPoint</vt:lpstr>
      <vt:lpstr>تنفيذ الاستراتيجية</vt:lpstr>
      <vt:lpstr>تنفيذ الاستراتيجية</vt:lpstr>
      <vt:lpstr>تنفيذ الاستراتيجية</vt:lpstr>
      <vt:lpstr>دور التغذية العكسية... إلى أي مدى أنجزت الأهداف الاستراتيجية</vt:lpstr>
      <vt:lpstr>نحو استراتيجية للنجاة من التخلف</vt:lpstr>
      <vt:lpstr>الخطوات العشر للتخطيط الاستراتيجي</vt:lpstr>
      <vt:lpstr>الخطوات العشر للتخطيط الاستراتيجي</vt:lpstr>
      <vt:lpstr>أدوات التحليل : SWOT</vt:lpstr>
      <vt:lpstr>تحليل SWOT (التحليل الاستراتيجي الرباعي)</vt:lpstr>
      <vt:lpstr>عرض تقديمي في PowerPoint</vt:lpstr>
      <vt:lpstr>عرض تقديمي في PowerPoint</vt:lpstr>
      <vt:lpstr>عرض تقديمي في PowerPoint</vt:lpstr>
      <vt:lpstr>الكفاءة والفعالية</vt:lpstr>
      <vt:lpstr>الاعداد للتخطيط الاستراتيجي</vt:lpstr>
      <vt:lpstr>      هوية المؤسسة – (لماذا وجدت المؤسسة؟)</vt:lpstr>
      <vt:lpstr>رسالة المؤسسة</vt:lpstr>
      <vt:lpstr>رسالة المؤسسة</vt:lpstr>
      <vt:lpstr>عرض تقديمي في PowerPoint</vt:lpstr>
      <vt:lpstr>ما هو هدفنا في الوجود؟ ولماذا وجدنا؟ </vt:lpstr>
      <vt:lpstr>عرض تقديمي في PowerPoint</vt:lpstr>
      <vt:lpstr>الرؤية الاستراتيجية</vt:lpstr>
      <vt:lpstr>عرض تقديمي في PowerPoint</vt:lpstr>
      <vt:lpstr>عرض تقديمي في PowerPoint</vt:lpstr>
      <vt:lpstr>سمات الرؤية الفعالة</vt:lpstr>
      <vt:lpstr>سمات الرؤية الفعالة</vt:lpstr>
      <vt:lpstr>عرض تقديمي في PowerPoint</vt:lpstr>
      <vt:lpstr>قيم المؤسسة</vt:lpstr>
      <vt:lpstr>عرض تقديمي في PowerPoint</vt:lpstr>
      <vt:lpstr>     سلوك المؤسسة (ثقافة المؤسسة)</vt:lpstr>
      <vt:lpstr>    تحليل عوامل النجاح الأساسية</vt:lpstr>
      <vt:lpstr>مفهــوم الفــجوة</vt:lpstr>
      <vt:lpstr>عرض تقديمي في PowerPoint</vt:lpstr>
      <vt:lpstr>تحليل الأطراف الثلاثة</vt:lpstr>
      <vt:lpstr>تحليل الأطراف الثلاثة</vt:lpstr>
      <vt:lpstr>تحليل الأطراف الثلاثة</vt:lpstr>
      <vt:lpstr>         توقعات المستقبل</vt:lpstr>
      <vt:lpstr>الأهداف الاستراتيجية - (أين نريد أن نكون؟)</vt:lpstr>
      <vt:lpstr>    الأهداف التنفيذية – (ما الذي يجب فعله؟)</vt:lpstr>
      <vt:lpstr>التخطيط التنفيذي – (كيف نصل إلى ما نريد؟)</vt:lpstr>
      <vt:lpstr>    وضع مقاييس الأداء – (كيف نتعرف على النتائج؟)</vt:lpstr>
      <vt:lpstr>مرحلة التنفيذ</vt:lpstr>
      <vt:lpstr>التقييم والمتابعة</vt:lpstr>
      <vt:lpstr>التقييم والمتابعة</vt:lpstr>
      <vt:lpstr>نموذج القوى الخمسة لــ مايكل بورتر</vt:lpstr>
      <vt:lpstr>استراتيجيات هامة</vt:lpstr>
      <vt:lpstr>عرض تقديمي في PowerPoint</vt:lpstr>
      <vt:lpstr>عرض تقديمي في PowerPoint</vt:lpstr>
      <vt:lpstr>عرض تقديمي في PowerPoint</vt:lpstr>
      <vt:lpstr>عرض تقديمي في PowerPoint</vt:lpstr>
      <vt:lpstr>الخلاصة(الرأي الشخصي)</vt:lpstr>
      <vt:lpstr>المراجع</vt:lpstr>
    </vt:vector>
  </TitlesOfParts>
  <Company>Naim Al Hussaini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khaled</dc:creator>
  <cp:lastModifiedBy>khaledyassin</cp:lastModifiedBy>
  <cp:revision>249</cp:revision>
  <dcterms:created xsi:type="dcterms:W3CDTF">2015-06-15T08:04:39Z</dcterms:created>
  <dcterms:modified xsi:type="dcterms:W3CDTF">2016-03-17T11:07:48Z</dcterms:modified>
</cp:coreProperties>
</file>