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75" r:id="rId3"/>
  </p:sldMasterIdLst>
  <p:notesMasterIdLst>
    <p:notesMasterId r:id="rId28"/>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9" r:id="rId16"/>
    <p:sldId id="268" r:id="rId17"/>
    <p:sldId id="270" r:id="rId18"/>
    <p:sldId id="272" r:id="rId19"/>
    <p:sldId id="271" r:id="rId20"/>
    <p:sldId id="273" r:id="rId21"/>
    <p:sldId id="274" r:id="rId22"/>
    <p:sldId id="275" r:id="rId23"/>
    <p:sldId id="277" r:id="rId24"/>
    <p:sldId id="276" r:id="rId25"/>
    <p:sldId id="278" r:id="rId26"/>
    <p:sldId id="279" r:id="rId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0"/>
    <p:restoredTop sz="94600"/>
  </p:normalViewPr>
  <p:slideViewPr>
    <p:cSldViewPr>
      <p:cViewPr varScale="1">
        <p:scale>
          <a:sx n="46" d="100"/>
          <a:sy n="46" d="100"/>
        </p:scale>
        <p:origin x="-642"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22.png"/></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image" Target="../media/image23.png"/></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5" Type="http://schemas.openxmlformats.org/officeDocument/2006/relationships/image" Target="../media/image34.png"/><Relationship Id="rId4" Type="http://schemas.openxmlformats.org/officeDocument/2006/relationships/image" Target="../media/image33.png"/></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image" Target="../media/image43.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image" Target="../media/image15.png"/></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89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89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89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89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89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F0C69A1-A050-476D-8155-A17E6ABC0727}" type="slidenum">
              <a:rPr lang="en-US"/>
              <a:pPr/>
              <a:t>‹#›</a:t>
            </a:fld>
            <a:endParaRPr lang="en-US"/>
          </a:p>
        </p:txBody>
      </p:sp>
    </p:spTree>
    <p:extLst>
      <p:ext uri="{BB962C8B-B14F-4D97-AF65-F5344CB8AC3E}">
        <p14:creationId xmlns:p14="http://schemas.microsoft.com/office/powerpoint/2010/main" val="393214568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r>
              <a:rPr lang="en-US"/>
              <a:t>Click to edit Master title style</a:t>
            </a:r>
          </a:p>
        </p:txBody>
      </p:sp>
      <p:sp>
        <p:nvSpPr>
          <p:cNvPr id="22531"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en-US"/>
              <a:t>Click to edit Master subtitle style</a:t>
            </a:r>
          </a:p>
        </p:txBody>
      </p:sp>
      <p:sp>
        <p:nvSpPr>
          <p:cNvPr id="22532" name="Rectangle 4"/>
          <p:cNvSpPr>
            <a:spLocks noGrp="1" noChangeArrowheads="1"/>
          </p:cNvSpPr>
          <p:nvPr>
            <p:ph type="dt" sz="half" idx="2"/>
          </p:nvPr>
        </p:nvSpPr>
        <p:spPr/>
        <p:txBody>
          <a:bodyPr/>
          <a:lstStyle>
            <a:lvl1pPr>
              <a:defRPr/>
            </a:lvl1pPr>
          </a:lstStyle>
          <a:p>
            <a:endParaRPr lang="en-US"/>
          </a:p>
        </p:txBody>
      </p:sp>
      <p:sp>
        <p:nvSpPr>
          <p:cNvPr id="22533" name="Rectangle 5"/>
          <p:cNvSpPr>
            <a:spLocks noGrp="1" noChangeArrowheads="1"/>
          </p:cNvSpPr>
          <p:nvPr>
            <p:ph type="ftr" sz="quarter" idx="3"/>
          </p:nvPr>
        </p:nvSpPr>
        <p:spPr/>
        <p:txBody>
          <a:bodyPr/>
          <a:lstStyle>
            <a:lvl1pPr>
              <a:defRPr/>
            </a:lvl1pPr>
          </a:lstStyle>
          <a:p>
            <a:endParaRPr lang="en-US"/>
          </a:p>
        </p:txBody>
      </p:sp>
      <p:sp>
        <p:nvSpPr>
          <p:cNvPr id="22534" name="Rectangle 6"/>
          <p:cNvSpPr>
            <a:spLocks noGrp="1" noChangeArrowheads="1"/>
          </p:cNvSpPr>
          <p:nvPr>
            <p:ph type="sldNum" sz="quarter" idx="4"/>
          </p:nvPr>
        </p:nvSpPr>
        <p:spPr/>
        <p:txBody>
          <a:bodyPr/>
          <a:lstStyle>
            <a:lvl1pPr>
              <a:defRPr/>
            </a:lvl1pPr>
          </a:lstStyle>
          <a:p>
            <a:fld id="{BA32B1A3-0D48-4ADC-8A09-3ECCF899C5BA}" type="slidenum">
              <a:rPr lang="en-US"/>
              <a:pPr/>
              <a:t>‹#›</a:t>
            </a:fld>
            <a:endParaRPr lang="en-US"/>
          </a:p>
        </p:txBody>
      </p:sp>
    </p:spTree>
  </p:cSld>
  <p:clrMapOvr>
    <a:masterClrMapping/>
  </p:clrMapOvr>
  <p:transition>
    <p:wheel spokes="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A107255-FA9E-429C-9740-65565A4DB49A}" type="slidenum">
              <a:rPr lang="en-US"/>
              <a:pPr/>
              <a:t>‹#›</a:t>
            </a:fld>
            <a:endParaRPr lang="en-US"/>
          </a:p>
        </p:txBody>
      </p:sp>
    </p:spTree>
  </p:cSld>
  <p:clrMapOvr>
    <a:masterClrMapping/>
  </p:clrMapOvr>
  <p:transition>
    <p:wheel spokes="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2FBB3DB-2B50-446C-A6AB-F7475BE97FD7}" type="slidenum">
              <a:rPr lang="en-US"/>
              <a:pPr/>
              <a:t>‹#›</a:t>
            </a:fld>
            <a:endParaRPr lang="en-US"/>
          </a:p>
        </p:txBody>
      </p:sp>
    </p:spTree>
  </p:cSld>
  <p:clrMapOvr>
    <a:masterClrMapping/>
  </p:clrMapOvr>
  <p:transition>
    <p:wheel spokes="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29699"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r>
              <a:rPr lang="en-US"/>
              <a:t>Click to edit Master title style</a:t>
            </a:r>
          </a:p>
        </p:txBody>
      </p:sp>
      <p:sp>
        <p:nvSpPr>
          <p:cNvPr id="29700"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r>
              <a:rPr lang="en-US"/>
              <a:t>Click to edit Master subtitle style</a:t>
            </a:r>
          </a:p>
        </p:txBody>
      </p:sp>
      <p:sp>
        <p:nvSpPr>
          <p:cNvPr id="29701" name="Rectangle 5"/>
          <p:cNvSpPr>
            <a:spLocks noGrp="1" noChangeArrowheads="1"/>
          </p:cNvSpPr>
          <p:nvPr>
            <p:ph type="dt" sz="half" idx="2"/>
          </p:nvPr>
        </p:nvSpPr>
        <p:spPr/>
        <p:txBody>
          <a:bodyPr/>
          <a:lstStyle>
            <a:lvl1pPr>
              <a:defRPr/>
            </a:lvl1pPr>
          </a:lstStyle>
          <a:p>
            <a:endParaRPr lang="en-US"/>
          </a:p>
        </p:txBody>
      </p:sp>
      <p:sp>
        <p:nvSpPr>
          <p:cNvPr id="29702" name="Rectangle 6"/>
          <p:cNvSpPr>
            <a:spLocks noGrp="1" noChangeArrowheads="1"/>
          </p:cNvSpPr>
          <p:nvPr>
            <p:ph type="ftr" sz="quarter" idx="3"/>
          </p:nvPr>
        </p:nvSpPr>
        <p:spPr/>
        <p:txBody>
          <a:bodyPr/>
          <a:lstStyle>
            <a:lvl1pPr>
              <a:defRPr/>
            </a:lvl1pPr>
          </a:lstStyle>
          <a:p>
            <a:endParaRPr lang="en-US"/>
          </a:p>
        </p:txBody>
      </p:sp>
      <p:sp>
        <p:nvSpPr>
          <p:cNvPr id="29703" name="Rectangle 7"/>
          <p:cNvSpPr>
            <a:spLocks noGrp="1" noChangeArrowheads="1"/>
          </p:cNvSpPr>
          <p:nvPr>
            <p:ph type="sldNum" sz="quarter" idx="4"/>
          </p:nvPr>
        </p:nvSpPr>
        <p:spPr/>
        <p:txBody>
          <a:bodyPr/>
          <a:lstStyle>
            <a:lvl1pPr>
              <a:defRPr/>
            </a:lvl1pPr>
          </a:lstStyle>
          <a:p>
            <a:fld id="{11D07B91-3DD1-471D-BB8C-808D0CCBB336}" type="slidenum">
              <a:rPr lang="en-US"/>
              <a:pPr/>
              <a:t>‹#›</a:t>
            </a:fld>
            <a:endParaRPr lang="en-US"/>
          </a:p>
        </p:txBody>
      </p:sp>
    </p:spTree>
  </p:cSld>
  <p:clrMapOvr>
    <a:masterClrMapping/>
  </p:clrMapOvr>
  <p:transition>
    <p:wheel spokes="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90887C-8944-430F-9188-798714FDC096}" type="slidenum">
              <a:rPr lang="en-US"/>
              <a:pPr/>
              <a:t>‹#›</a:t>
            </a:fld>
            <a:endParaRPr lang="en-US"/>
          </a:p>
        </p:txBody>
      </p:sp>
    </p:spTree>
  </p:cSld>
  <p:clrMapOvr>
    <a:masterClrMapping/>
  </p:clrMapOvr>
  <p:transition>
    <p:wheel spokes="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E06F0EC-5560-4317-A1A7-EF8249BC11BA}" type="slidenum">
              <a:rPr lang="en-US"/>
              <a:pPr/>
              <a:t>‹#›</a:t>
            </a:fld>
            <a:endParaRPr lang="en-US"/>
          </a:p>
        </p:txBody>
      </p:sp>
    </p:spTree>
  </p:cSld>
  <p:clrMapOvr>
    <a:masterClrMapping/>
  </p:clrMapOvr>
  <p:transition>
    <p:wheel spokes="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6D74E2F-7F64-46FA-AA53-F75EDDF9413B}" type="slidenum">
              <a:rPr lang="en-US"/>
              <a:pPr/>
              <a:t>‹#›</a:t>
            </a:fld>
            <a:endParaRPr lang="en-US"/>
          </a:p>
        </p:txBody>
      </p:sp>
    </p:spTree>
  </p:cSld>
  <p:clrMapOvr>
    <a:masterClrMapping/>
  </p:clrMapOvr>
  <p:transition>
    <p:wheel spokes="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CC2E81DC-C314-4E83-8FC4-E57DF5B3570A}" type="slidenum">
              <a:rPr lang="en-US"/>
              <a:pPr/>
              <a:t>‹#›</a:t>
            </a:fld>
            <a:endParaRPr lang="en-US"/>
          </a:p>
        </p:txBody>
      </p:sp>
    </p:spTree>
  </p:cSld>
  <p:clrMapOvr>
    <a:masterClrMapping/>
  </p:clrMapOvr>
  <p:transition>
    <p:wheel spokes="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5D83E43-3D5D-4AC4-89D4-DA76B81F35DB}" type="slidenum">
              <a:rPr lang="en-US"/>
              <a:pPr/>
              <a:t>‹#›</a:t>
            </a:fld>
            <a:endParaRPr lang="en-US"/>
          </a:p>
        </p:txBody>
      </p:sp>
    </p:spTree>
  </p:cSld>
  <p:clrMapOvr>
    <a:masterClrMapping/>
  </p:clrMapOvr>
  <p:transition>
    <p:wheel spokes="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3CC31FE-C5E1-4F67-A340-A34569FDB227}" type="slidenum">
              <a:rPr lang="en-US"/>
              <a:pPr/>
              <a:t>‹#›</a:t>
            </a:fld>
            <a:endParaRPr lang="en-US"/>
          </a:p>
        </p:txBody>
      </p:sp>
    </p:spTree>
  </p:cSld>
  <p:clrMapOvr>
    <a:masterClrMapping/>
  </p:clrMapOvr>
  <p:transition>
    <p:wheel spokes="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AE48C6B-6FB4-439A-81FC-E0BA057DC79B}" type="slidenum">
              <a:rPr lang="en-US"/>
              <a:pPr/>
              <a:t>‹#›</a:t>
            </a:fld>
            <a:endParaRPr lang="en-US"/>
          </a:p>
        </p:txBody>
      </p:sp>
    </p:spTree>
  </p:cSld>
  <p:clrMapOvr>
    <a:masterClrMapping/>
  </p:clrMapOvr>
  <p:transition>
    <p:wheel spokes="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BCC4C16-0B4A-48C0-980D-F40DA875446E}" type="slidenum">
              <a:rPr lang="en-US"/>
              <a:pPr/>
              <a:t>‹#›</a:t>
            </a:fld>
            <a:endParaRPr lang="en-US"/>
          </a:p>
        </p:txBody>
      </p:sp>
    </p:spTree>
  </p:cSld>
  <p:clrMapOvr>
    <a:masterClrMapping/>
  </p:clrMapOvr>
  <p:transition>
    <p:wheel spokes="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15C337F-F0EA-4DEE-AD1E-EC163DD708B3}" type="slidenum">
              <a:rPr lang="en-US"/>
              <a:pPr/>
              <a:t>‹#›</a:t>
            </a:fld>
            <a:endParaRPr lang="en-US"/>
          </a:p>
        </p:txBody>
      </p:sp>
    </p:spTree>
  </p:cSld>
  <p:clrMapOvr>
    <a:masterClrMapping/>
  </p:clrMapOvr>
  <p:transition>
    <p:wheel spokes="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4B297ED-86E0-4987-B827-6F6BC57131E8}" type="slidenum">
              <a:rPr lang="en-US"/>
              <a:pPr/>
              <a:t>‹#›</a:t>
            </a:fld>
            <a:endParaRPr lang="en-US"/>
          </a:p>
        </p:txBody>
      </p:sp>
    </p:spTree>
  </p:cSld>
  <p:clrMapOvr>
    <a:masterClrMapping/>
  </p:clrMapOvr>
  <p:transition>
    <p:wheel spokes="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CF498AE-5718-40DC-A58F-4283EF07686F}" type="slidenum">
              <a:rPr lang="en-US"/>
              <a:pPr/>
              <a:t>‹#›</a:t>
            </a:fld>
            <a:endParaRPr lang="en-US"/>
          </a:p>
        </p:txBody>
      </p:sp>
    </p:spTree>
  </p:cSld>
  <p:clrMapOvr>
    <a:masterClrMapping/>
  </p:clrMapOvr>
  <p:transition>
    <p:wheel spokes="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600200"/>
            <a:ext cx="4037013"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38588"/>
            <a:ext cx="4037013"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2F220FCD-7A72-48A9-A3C4-C90618351C89}" type="slidenum">
              <a:rPr lang="en-US"/>
              <a:pPr/>
              <a:t>‹#›</a:t>
            </a:fld>
            <a:endParaRPr lang="en-US"/>
          </a:p>
        </p:txBody>
      </p:sp>
    </p:spTree>
  </p:cSld>
  <p:clrMapOvr>
    <a:masterClrMapping/>
  </p:clrMapOvr>
  <p:transition>
    <p:wheel spokes="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3" y="274638"/>
            <a:ext cx="8226425"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F7CBABCA-8C26-4A64-BD87-8777533FC354}" type="slidenum">
              <a:rPr lang="en-US"/>
              <a:pPr/>
              <a:t>‹#›</a:t>
            </a:fld>
            <a:endParaRPr lang="en-US"/>
          </a:p>
        </p:txBody>
      </p:sp>
    </p:spTree>
  </p:cSld>
  <p:clrMapOvr>
    <a:masterClrMapping/>
  </p:clrMapOvr>
  <p:transition>
    <p:wheel spokes="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4638"/>
            <a:ext cx="8226425"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5613" y="1600200"/>
            <a:ext cx="4037012"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600200"/>
            <a:ext cx="4037013"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5613" y="3938588"/>
            <a:ext cx="4037012"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3938588"/>
            <a:ext cx="4037013"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5116086F-645F-4341-9F0E-A8E7ECA516A1}" type="slidenum">
              <a:rPr lang="en-US"/>
              <a:pPr/>
              <a:t>‹#›</a:t>
            </a:fld>
            <a:endParaRPr lang="en-US"/>
          </a:p>
        </p:txBody>
      </p:sp>
    </p:spTree>
  </p:cSld>
  <p:clrMapOvr>
    <a:masterClrMapping/>
  </p:clrMapOvr>
  <p:transition>
    <p:wheel spokes="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11D07B91-3DD1-471D-BB8C-808D0CCBB336}"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p:wheel spokes="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90887C-8944-430F-9188-798714FDC096}" type="slidenum">
              <a:rPr lang="en-US" smtClean="0"/>
              <a:pPr/>
              <a:t>‹#›</a:t>
            </a:fld>
            <a:endParaRPr lang="en-US"/>
          </a:p>
        </p:txBody>
      </p:sp>
    </p:spTree>
  </p:cSld>
  <p:clrMapOvr>
    <a:masterClrMapping/>
  </p:clrMapOvr>
  <p:transition>
    <p:wheel spokes="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6F0EC-5560-4317-A1A7-EF8249BC11BA}"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p:wheel spokes="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D74E2F-7F64-46FA-AA53-F75EDDF9413B}" type="slidenum">
              <a:rPr lang="en-US" smtClean="0"/>
              <a:pPr/>
              <a:t>‹#›</a:t>
            </a:fld>
            <a:endParaRPr lang="en-US"/>
          </a:p>
        </p:txBody>
      </p:sp>
    </p:spTree>
  </p:cSld>
  <p:clrMapOvr>
    <a:masterClrMapping/>
  </p:clrMapOvr>
  <p:transition>
    <p:wheel spokes="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5029E3E-FDEE-4695-A288-ADFBC5CED6D2}" type="slidenum">
              <a:rPr lang="en-US"/>
              <a:pPr/>
              <a:t>‹#›</a:t>
            </a:fld>
            <a:endParaRPr lang="en-US"/>
          </a:p>
        </p:txBody>
      </p:sp>
    </p:spTree>
  </p:cSld>
  <p:clrMapOvr>
    <a:masterClrMapping/>
  </p:clrMapOvr>
  <p:transition>
    <p:wheel spokes="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2E81DC-C314-4E83-8FC4-E57DF5B3570A}" type="slidenum">
              <a:rPr lang="en-US" smtClean="0"/>
              <a:pPr/>
              <a:t>‹#›</a:t>
            </a:fld>
            <a:endParaRPr lang="en-US"/>
          </a:p>
        </p:txBody>
      </p:sp>
    </p:spTree>
  </p:cSld>
  <p:clrMapOvr>
    <a:masterClrMapping/>
  </p:clrMapOvr>
  <p:transition>
    <p:wheel spokes="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endParaRPr lang="en-US"/>
          </a:p>
        </p:txBody>
      </p:sp>
      <p:sp>
        <p:nvSpPr>
          <p:cNvPr id="8" name="Slide Number Placeholder 7"/>
          <p:cNvSpPr>
            <a:spLocks noGrp="1"/>
          </p:cNvSpPr>
          <p:nvPr>
            <p:ph type="sldNum" sz="quarter" idx="11"/>
          </p:nvPr>
        </p:nvSpPr>
        <p:spPr/>
        <p:txBody>
          <a:bodyPr/>
          <a:lstStyle/>
          <a:p>
            <a:fld id="{95D83E43-3D5D-4AC4-89D4-DA76B81F35DB}"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transition>
    <p:wheel spokes="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CC31FE-C5E1-4F67-A340-A34569FDB227}" type="slidenum">
              <a:rPr lang="en-US" smtClean="0"/>
              <a:pPr/>
              <a:t>‹#›</a:t>
            </a:fld>
            <a:endParaRPr lang="en-US"/>
          </a:p>
        </p:txBody>
      </p:sp>
    </p:spTree>
  </p:cSld>
  <p:clrMapOvr>
    <a:masterClrMapping/>
  </p:clrMapOvr>
  <p:transition>
    <p:wheel spokes="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4AE48C6B-6FB4-439A-81FC-E0BA057DC79B}" type="slidenum">
              <a:rPr lang="en-US" smtClean="0"/>
              <a:pPr/>
              <a:t>‹#›</a:t>
            </a:fld>
            <a:endParaRPr lang="en-US"/>
          </a:p>
        </p:txBody>
      </p:sp>
    </p:spTree>
  </p:cSld>
  <p:clrMapOvr>
    <a:masterClrMapping/>
  </p:clrMapOvr>
  <p:transition>
    <p:wheel spokes="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5C337F-F0EA-4DEE-AD1E-EC163DD708B3}" type="slidenum">
              <a:rPr lang="en-US" smtClean="0"/>
              <a:pPr/>
              <a:t>‹#›</a:t>
            </a:fld>
            <a:endParaRPr lang="en-US"/>
          </a:p>
        </p:txBody>
      </p:sp>
    </p:spTree>
  </p:cSld>
  <p:clrMapOvr>
    <a:masterClrMapping/>
  </p:clrMapOvr>
  <p:transition>
    <p:wheel spokes="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B297ED-86E0-4987-B827-6F6BC57131E8}" type="slidenum">
              <a:rPr lang="en-US" smtClean="0"/>
              <a:pPr/>
              <a:t>‹#›</a:t>
            </a:fld>
            <a:endParaRPr lang="en-US"/>
          </a:p>
        </p:txBody>
      </p:sp>
    </p:spTree>
  </p:cSld>
  <p:clrMapOvr>
    <a:masterClrMapping/>
  </p:clrMapOvr>
  <p:transition>
    <p:wheel spokes="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498AE-5718-40DC-A58F-4283EF07686F}" type="slidenum">
              <a:rPr lang="en-US" smtClean="0"/>
              <a:pPr/>
              <a:t>‹#›</a:t>
            </a:fld>
            <a:endParaRPr lang="en-US"/>
          </a:p>
        </p:txBody>
      </p:sp>
    </p:spTree>
  </p:cSld>
  <p:clrMapOvr>
    <a:masterClrMapping/>
  </p:clrMapOvr>
  <p:transition>
    <p:wheel spokes="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600200"/>
            <a:ext cx="4037013"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38588"/>
            <a:ext cx="4037013"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2F220FCD-7A72-48A9-A3C4-C90618351C89}" type="slidenum">
              <a:rPr lang="en-US"/>
              <a:pPr/>
              <a:t>‹#›</a:t>
            </a:fld>
            <a:endParaRPr lang="en-US"/>
          </a:p>
        </p:txBody>
      </p:sp>
    </p:spTree>
  </p:cSld>
  <p:clrMapOvr>
    <a:masterClrMapping/>
  </p:clrMapOvr>
  <p:transition>
    <p:wheel spokes="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3" y="274638"/>
            <a:ext cx="8226425"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F7CBABCA-8C26-4A64-BD87-8777533FC354}" type="slidenum">
              <a:rPr lang="en-US"/>
              <a:pPr/>
              <a:t>‹#›</a:t>
            </a:fld>
            <a:endParaRPr lang="en-US"/>
          </a:p>
        </p:txBody>
      </p:sp>
    </p:spTree>
  </p:cSld>
  <p:clrMapOvr>
    <a:masterClrMapping/>
  </p:clrMapOvr>
  <p:transition>
    <p:wheel spokes="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4638"/>
            <a:ext cx="8226425"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5613" y="1600200"/>
            <a:ext cx="4037012"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600200"/>
            <a:ext cx="4037013"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5613" y="3938588"/>
            <a:ext cx="4037012"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3938588"/>
            <a:ext cx="4037013"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5116086F-645F-4341-9F0E-A8E7ECA516A1}" type="slidenum">
              <a:rPr lang="en-US"/>
              <a:pPr/>
              <a:t>‹#›</a:t>
            </a:fld>
            <a:endParaRPr lang="en-US"/>
          </a:p>
        </p:txBody>
      </p:sp>
    </p:spTree>
  </p:cSld>
  <p:clrMapOvr>
    <a:masterClrMapping/>
  </p:clrMapOvr>
  <p:transition>
    <p:wheel spokes="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93CD80C-0E22-47A7-8215-AECA36A7202B}" type="slidenum">
              <a:rPr lang="en-US"/>
              <a:pPr/>
              <a:t>‹#›</a:t>
            </a:fld>
            <a:endParaRPr lang="en-US"/>
          </a:p>
        </p:txBody>
      </p:sp>
    </p:spTree>
  </p:cSld>
  <p:clrMapOvr>
    <a:masterClrMapping/>
  </p:clrMapOvr>
  <p:transition>
    <p:wheel spokes="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D4A6B2BE-FB4D-45D3-8EA6-9BC4E59B0A35}" type="slidenum">
              <a:rPr lang="en-US"/>
              <a:pPr/>
              <a:t>‹#›</a:t>
            </a:fld>
            <a:endParaRPr lang="en-US"/>
          </a:p>
        </p:txBody>
      </p:sp>
    </p:spTree>
  </p:cSld>
  <p:clrMapOvr>
    <a:masterClrMapping/>
  </p:clrMapOvr>
  <p:transition>
    <p:wheel spokes="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74EDB8C-EB54-44FD-BE48-2DE6DC129803}" type="slidenum">
              <a:rPr lang="en-US"/>
              <a:pPr/>
              <a:t>‹#›</a:t>
            </a:fld>
            <a:endParaRPr lang="en-US"/>
          </a:p>
        </p:txBody>
      </p:sp>
    </p:spTree>
  </p:cSld>
  <p:clrMapOvr>
    <a:masterClrMapping/>
  </p:clrMapOvr>
  <p:transition>
    <p:wheel spokes="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A5AED61-90DC-4B08-83E0-63D694B1D381}" type="slidenum">
              <a:rPr lang="en-US"/>
              <a:pPr/>
              <a:t>‹#›</a:t>
            </a:fld>
            <a:endParaRPr lang="en-US"/>
          </a:p>
        </p:txBody>
      </p:sp>
    </p:spTree>
  </p:cSld>
  <p:clrMapOvr>
    <a:masterClrMapping/>
  </p:clrMapOvr>
  <p:transition>
    <p:wheel spokes="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6862BA1-6067-4B12-87C6-BE7B1E7FE2A3}" type="slidenum">
              <a:rPr lang="en-US"/>
              <a:pPr/>
              <a:t>‹#›</a:t>
            </a:fld>
            <a:endParaRPr lang="en-US"/>
          </a:p>
        </p:txBody>
      </p:sp>
    </p:spTree>
  </p:cSld>
  <p:clrMapOvr>
    <a:masterClrMapping/>
  </p:clrMapOvr>
  <p:transition>
    <p:wheel spokes="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DD3F1F8-1C22-4C0F-8E73-0A11FB9A3FEC}" type="slidenum">
              <a:rPr lang="en-US"/>
              <a:pPr/>
              <a:t>‹#›</a:t>
            </a:fld>
            <a:endParaRPr lang="en-US"/>
          </a:p>
        </p:txBody>
      </p:sp>
    </p:spTree>
  </p:cSld>
  <p:clrMapOvr>
    <a:masterClrMapping/>
  </p:clrMapOvr>
  <p:transition>
    <p:wheel spokes="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ags" Target="../tags/tag6.xml"/><Relationship Id="rId2" Type="http://schemas.openxmlformats.org/officeDocument/2006/relationships/slideLayout" Target="../slideLayouts/slideLayout13.xml"/><Relationship Id="rId16" Type="http://schemas.openxmlformats.org/officeDocument/2006/relationships/tags" Target="../tags/tag5.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946E583-08C0-4949-AEEB-293114ACD7C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wheel spokes="1"/>
  </p:transition>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cs typeface="Arial" charset="0"/>
        </a:defRPr>
      </a:lvl2pPr>
      <a:lvl3pPr algn="l" rtl="0" fontAlgn="base">
        <a:spcBef>
          <a:spcPct val="0"/>
        </a:spcBef>
        <a:spcAft>
          <a:spcPct val="0"/>
        </a:spcAft>
        <a:buClr>
          <a:schemeClr val="tx1"/>
        </a:buClr>
        <a:defRPr sz="3200">
          <a:solidFill>
            <a:schemeClr val="tx1"/>
          </a:solidFill>
          <a:latin typeface="Arial" charset="0"/>
          <a:cs typeface="Arial" charset="0"/>
        </a:defRPr>
      </a:lvl3pPr>
      <a:lvl4pPr algn="l" rtl="0" fontAlgn="base">
        <a:spcBef>
          <a:spcPct val="0"/>
        </a:spcBef>
        <a:spcAft>
          <a:spcPct val="0"/>
        </a:spcAft>
        <a:buClr>
          <a:schemeClr val="tx1"/>
        </a:buClr>
        <a:defRPr sz="3200">
          <a:solidFill>
            <a:schemeClr val="tx1"/>
          </a:solidFill>
          <a:latin typeface="Arial" charset="0"/>
          <a:cs typeface="Arial" charset="0"/>
        </a:defRPr>
      </a:lvl4pPr>
      <a:lvl5pPr algn="l" rtl="0" fontAlgn="base">
        <a:spcBef>
          <a:spcPct val="0"/>
        </a:spcBef>
        <a:spcAft>
          <a:spcPct val="0"/>
        </a:spcAft>
        <a:buClr>
          <a:schemeClr val="tx1"/>
        </a:buClr>
        <a:defRPr sz="3200">
          <a:solidFill>
            <a:schemeClr val="tx1"/>
          </a:solidFill>
          <a:latin typeface="Arial" charset="0"/>
          <a:cs typeface="Arial" charset="0"/>
        </a:defRPr>
      </a:lvl5pPr>
      <a:lvl6pPr marL="457200" algn="l" rtl="0" fontAlgn="base">
        <a:spcBef>
          <a:spcPct val="0"/>
        </a:spcBef>
        <a:spcAft>
          <a:spcPct val="0"/>
        </a:spcAft>
        <a:buClr>
          <a:schemeClr val="tx1"/>
        </a:buClr>
        <a:defRPr sz="3200">
          <a:solidFill>
            <a:schemeClr val="tx1"/>
          </a:solidFill>
          <a:latin typeface="Arial" charset="0"/>
          <a:cs typeface="Arial" charset="0"/>
        </a:defRPr>
      </a:lvl6pPr>
      <a:lvl7pPr marL="914400" algn="l" rtl="0" fontAlgn="base">
        <a:spcBef>
          <a:spcPct val="0"/>
        </a:spcBef>
        <a:spcAft>
          <a:spcPct val="0"/>
        </a:spcAft>
        <a:buClr>
          <a:schemeClr val="tx1"/>
        </a:buClr>
        <a:defRPr sz="3200">
          <a:solidFill>
            <a:schemeClr val="tx1"/>
          </a:solidFill>
          <a:latin typeface="Arial" charset="0"/>
          <a:cs typeface="Arial" charset="0"/>
        </a:defRPr>
      </a:lvl7pPr>
      <a:lvl8pPr marL="1371600" algn="l" rtl="0" fontAlgn="base">
        <a:spcBef>
          <a:spcPct val="0"/>
        </a:spcBef>
        <a:spcAft>
          <a:spcPct val="0"/>
        </a:spcAft>
        <a:buClr>
          <a:schemeClr val="tx1"/>
        </a:buClr>
        <a:defRPr sz="3200">
          <a:solidFill>
            <a:schemeClr val="tx1"/>
          </a:solidFill>
          <a:latin typeface="Arial" charset="0"/>
          <a:cs typeface="Arial" charset="0"/>
        </a:defRPr>
      </a:lvl8pPr>
      <a:lvl9pPr marL="1828800" algn="l" rtl="0" fontAlgn="base">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cs typeface="+mn-cs"/>
        </a:defRPr>
      </a:lvl2pPr>
      <a:lvl3pPr marL="1143000" indent="-228600" algn="l" rtl="0" fontAlgn="base">
        <a:spcBef>
          <a:spcPct val="20000"/>
        </a:spcBef>
        <a:spcAft>
          <a:spcPct val="0"/>
        </a:spcAft>
        <a:buClr>
          <a:schemeClr val="tx1"/>
        </a:buClr>
        <a:buChar char="•"/>
        <a:defRPr sz="2400">
          <a:solidFill>
            <a:schemeClr val="tx1"/>
          </a:solidFill>
          <a:latin typeface="+mn-lt"/>
          <a:cs typeface="+mn-cs"/>
        </a:defRPr>
      </a:lvl3pPr>
      <a:lvl4pPr marL="1600200" indent="-228600" algn="l" rtl="0" fontAlgn="base">
        <a:spcBef>
          <a:spcPct val="20000"/>
        </a:spcBef>
        <a:spcAft>
          <a:spcPct val="0"/>
        </a:spcAft>
        <a:buClr>
          <a:schemeClr val="tx1"/>
        </a:buClr>
        <a:buChar char="•"/>
        <a:defRPr sz="2400">
          <a:solidFill>
            <a:schemeClr val="tx1"/>
          </a:solidFill>
          <a:latin typeface="+mn-lt"/>
          <a:cs typeface="+mn-cs"/>
        </a:defRPr>
      </a:lvl4pPr>
      <a:lvl5pPr marL="2057400" indent="-228600" algn="l" rtl="0" fontAlgn="base">
        <a:spcBef>
          <a:spcPct val="20000"/>
        </a:spcBef>
        <a:spcAft>
          <a:spcPct val="0"/>
        </a:spcAft>
        <a:buClr>
          <a:schemeClr val="tx1"/>
        </a:buClr>
        <a:buChar char="•"/>
        <a:defRPr sz="2400">
          <a:solidFill>
            <a:schemeClr val="tx1"/>
          </a:solidFill>
          <a:latin typeface="+mn-lt"/>
          <a:cs typeface="+mn-cs"/>
        </a:defRPr>
      </a:lvl5pPr>
      <a:lvl6pPr marL="2514600" indent="-228600" algn="l" rtl="0" fontAlgn="base">
        <a:spcBef>
          <a:spcPct val="20000"/>
        </a:spcBef>
        <a:spcAft>
          <a:spcPct val="0"/>
        </a:spcAft>
        <a:buClr>
          <a:schemeClr val="tx1"/>
        </a:buClr>
        <a:buChar char="•"/>
        <a:defRPr sz="2400">
          <a:solidFill>
            <a:schemeClr val="tx1"/>
          </a:solidFill>
          <a:latin typeface="+mn-lt"/>
          <a:cs typeface="+mn-cs"/>
        </a:defRPr>
      </a:lvl6pPr>
      <a:lvl7pPr marL="2971800" indent="-228600" algn="l" rtl="0" fontAlgn="base">
        <a:spcBef>
          <a:spcPct val="20000"/>
        </a:spcBef>
        <a:spcAft>
          <a:spcPct val="0"/>
        </a:spcAft>
        <a:buClr>
          <a:schemeClr val="tx1"/>
        </a:buClr>
        <a:buChar char="•"/>
        <a:defRPr sz="2400">
          <a:solidFill>
            <a:schemeClr val="tx1"/>
          </a:solidFill>
          <a:latin typeface="+mn-lt"/>
          <a:cs typeface="+mn-cs"/>
        </a:defRPr>
      </a:lvl7pPr>
      <a:lvl8pPr marL="3429000" indent="-228600" algn="l" rtl="0" fontAlgn="base">
        <a:spcBef>
          <a:spcPct val="20000"/>
        </a:spcBef>
        <a:spcAft>
          <a:spcPct val="0"/>
        </a:spcAft>
        <a:buClr>
          <a:schemeClr val="tx1"/>
        </a:buClr>
        <a:buChar char="•"/>
        <a:defRPr sz="2400">
          <a:solidFill>
            <a:schemeClr val="tx1"/>
          </a:solidFill>
          <a:latin typeface="+mn-lt"/>
          <a:cs typeface="+mn-cs"/>
        </a:defRPr>
      </a:lvl8pPr>
      <a:lvl9pPr marL="3886200" indent="-228600" algn="l" rtl="0" fontAlgn="base">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28675" name="Rectangle 3"/>
          <p:cNvSpPr>
            <a:spLocks noGrp="1" noChangeArrowheads="1"/>
          </p:cNvSpPr>
          <p:nvPr>
            <p:ph type="title"/>
            <p:custDataLst>
              <p:tags r:id="rId16"/>
            </p:custDataLst>
          </p:nvPr>
        </p:nvSpPr>
        <p:spPr bwMode="auto">
          <a:xfrm>
            <a:off x="455613" y="274638"/>
            <a:ext cx="8226425"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8676" name="Rectangle 4"/>
          <p:cNvSpPr>
            <a:spLocks noGrp="1" noChangeArrowheads="1"/>
          </p:cNvSpPr>
          <p:nvPr>
            <p:ph type="body" idx="1"/>
            <p:custDataLst>
              <p:tags r:id="rId17"/>
            </p:custDataLst>
          </p:nvPr>
        </p:nvSpPr>
        <p:spPr bwMode="auto">
          <a:xfrm>
            <a:off x="455613" y="1600200"/>
            <a:ext cx="8226425"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677"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8678"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8679"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A558710-51B4-40F2-90B8-7E87A7BE0CD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p:wheel spokes="1"/>
  </p:transition>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A946E583-08C0-4949-AEEB-293114ACD7C1}"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ransition>
    <p:wheel spokes="1"/>
  </p:transition>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slideLayout" Target="../slideLayouts/slideLayout37.xml"/><Relationship Id="rId1" Type="http://schemas.openxmlformats.org/officeDocument/2006/relationships/vmlDrawing" Target="../drawings/vmlDrawing8.vml"/><Relationship Id="rId6" Type="http://schemas.openxmlformats.org/officeDocument/2006/relationships/image" Target="../media/image16.png"/><Relationship Id="rId5" Type="http://schemas.openxmlformats.org/officeDocument/2006/relationships/oleObject" Target="../embeddings/oleObject14.bin"/><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oleObject" Target="../embeddings/oleObject16.bin"/><Relationship Id="rId7" Type="http://schemas.openxmlformats.org/officeDocument/2006/relationships/oleObject" Target="../embeddings/oleObject18.bin"/><Relationship Id="rId2" Type="http://schemas.openxmlformats.org/officeDocument/2006/relationships/slideLayout" Target="../slideLayouts/slideLayout37.xml"/><Relationship Id="rId1" Type="http://schemas.openxmlformats.org/officeDocument/2006/relationships/vmlDrawing" Target="../drawings/vmlDrawing9.vml"/><Relationship Id="rId6" Type="http://schemas.openxmlformats.org/officeDocument/2006/relationships/image" Target="../media/image18.png"/><Relationship Id="rId5" Type="http://schemas.openxmlformats.org/officeDocument/2006/relationships/oleObject" Target="../embeddings/oleObject17.bin"/><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9.xml"/><Relationship Id="rId1" Type="http://schemas.openxmlformats.org/officeDocument/2006/relationships/vmlDrawing" Target="../drawings/vmlDrawing10.vml"/><Relationship Id="rId6" Type="http://schemas.openxmlformats.org/officeDocument/2006/relationships/image" Target="../media/image21.png"/><Relationship Id="rId5" Type="http://schemas.openxmlformats.org/officeDocument/2006/relationships/oleObject" Target="../embeddings/oleObject20.bin"/><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9.xml"/><Relationship Id="rId1" Type="http://schemas.openxmlformats.org/officeDocument/2006/relationships/vmlDrawing" Target="../drawings/vmlDrawing11.vml"/><Relationship Id="rId6" Type="http://schemas.openxmlformats.org/officeDocument/2006/relationships/image" Target="../media/image5.png"/><Relationship Id="rId5" Type="http://schemas.openxmlformats.org/officeDocument/2006/relationships/oleObject" Target="../embeddings/oleObject22.bin"/><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oleObject" Target="../embeddings/oleObject23.bin"/><Relationship Id="rId7" Type="http://schemas.openxmlformats.org/officeDocument/2006/relationships/oleObject" Target="../embeddings/oleObject25.bin"/><Relationship Id="rId2" Type="http://schemas.openxmlformats.org/officeDocument/2006/relationships/slideLayout" Target="../slideLayouts/slideLayout37.xml"/><Relationship Id="rId1" Type="http://schemas.openxmlformats.org/officeDocument/2006/relationships/vmlDrawing" Target="../drawings/vmlDrawing12.vml"/><Relationship Id="rId6" Type="http://schemas.openxmlformats.org/officeDocument/2006/relationships/image" Target="../media/image21.png"/><Relationship Id="rId5" Type="http://schemas.openxmlformats.org/officeDocument/2006/relationships/oleObject" Target="../embeddings/oleObject24.bin"/><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oleObject" Target="../embeddings/oleObject26.bin"/><Relationship Id="rId7" Type="http://schemas.openxmlformats.org/officeDocument/2006/relationships/oleObject" Target="../embeddings/oleObject28.bin"/><Relationship Id="rId2" Type="http://schemas.openxmlformats.org/officeDocument/2006/relationships/slideLayout" Target="../slideLayouts/slideLayout32.xml"/><Relationship Id="rId1" Type="http://schemas.openxmlformats.org/officeDocument/2006/relationships/vmlDrawing" Target="../drawings/vmlDrawing13.vml"/><Relationship Id="rId6" Type="http://schemas.openxmlformats.org/officeDocument/2006/relationships/image" Target="../media/image26.png"/><Relationship Id="rId5" Type="http://schemas.openxmlformats.org/officeDocument/2006/relationships/oleObject" Target="../embeddings/oleObject27.bin"/><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38.xml"/><Relationship Id="rId1" Type="http://schemas.openxmlformats.org/officeDocument/2006/relationships/vmlDrawing" Target="../drawings/vmlDrawing14.v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38.xml"/><Relationship Id="rId1" Type="http://schemas.openxmlformats.org/officeDocument/2006/relationships/vmlDrawing" Target="../drawings/vmlDrawing15.vml"/><Relationship Id="rId5" Type="http://schemas.openxmlformats.org/officeDocument/2006/relationships/image" Target="../media/image29.png"/><Relationship Id="rId4" Type="http://schemas.openxmlformats.org/officeDocument/2006/relationships/oleObject" Target="../embeddings/oleObject30.bin"/></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oleObject" Target="../embeddings/oleObject31.bin"/><Relationship Id="rId7" Type="http://schemas.openxmlformats.org/officeDocument/2006/relationships/oleObject" Target="../embeddings/oleObject33.bin"/><Relationship Id="rId12" Type="http://schemas.openxmlformats.org/officeDocument/2006/relationships/image" Target="../media/image34.png"/><Relationship Id="rId2" Type="http://schemas.openxmlformats.org/officeDocument/2006/relationships/slideLayout" Target="../slideLayouts/slideLayout39.xml"/><Relationship Id="rId1" Type="http://schemas.openxmlformats.org/officeDocument/2006/relationships/vmlDrawing" Target="../drawings/vmlDrawing16.vml"/><Relationship Id="rId6" Type="http://schemas.openxmlformats.org/officeDocument/2006/relationships/image" Target="../media/image31.png"/><Relationship Id="rId11" Type="http://schemas.openxmlformats.org/officeDocument/2006/relationships/oleObject" Target="../embeddings/oleObject35.bin"/><Relationship Id="rId5" Type="http://schemas.openxmlformats.org/officeDocument/2006/relationships/oleObject" Target="../embeddings/oleObject32.bin"/><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oleObject" Target="../embeddings/oleObject34.bin"/></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oleObject" Target="../embeddings/oleObject36.bin"/><Relationship Id="rId7" Type="http://schemas.openxmlformats.org/officeDocument/2006/relationships/oleObject" Target="../embeddings/oleObject38.bin"/><Relationship Id="rId2" Type="http://schemas.openxmlformats.org/officeDocument/2006/relationships/slideLayout" Target="../slideLayouts/slideLayout37.xml"/><Relationship Id="rId1" Type="http://schemas.openxmlformats.org/officeDocument/2006/relationships/vmlDrawing" Target="../drawings/vmlDrawing17.vml"/><Relationship Id="rId6" Type="http://schemas.openxmlformats.org/officeDocument/2006/relationships/image" Target="../media/image36.png"/><Relationship Id="rId5" Type="http://schemas.openxmlformats.org/officeDocument/2006/relationships/oleObject" Target="../embeddings/oleObject37.bin"/><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38.xml"/><Relationship Id="rId1" Type="http://schemas.openxmlformats.org/officeDocument/2006/relationships/vmlDrawing" Target="../drawings/vmlDrawing18.v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oleObject" Target="../embeddings/oleObject40.bin"/><Relationship Id="rId7" Type="http://schemas.openxmlformats.org/officeDocument/2006/relationships/oleObject" Target="../embeddings/oleObject42.bin"/><Relationship Id="rId2" Type="http://schemas.openxmlformats.org/officeDocument/2006/relationships/slideLayout" Target="../slideLayouts/slideLayout37.xml"/><Relationship Id="rId1" Type="http://schemas.openxmlformats.org/officeDocument/2006/relationships/vmlDrawing" Target="../drawings/vmlDrawing19.vml"/><Relationship Id="rId6" Type="http://schemas.openxmlformats.org/officeDocument/2006/relationships/image" Target="../media/image40.png"/><Relationship Id="rId5" Type="http://schemas.openxmlformats.org/officeDocument/2006/relationships/oleObject" Target="../embeddings/oleObject41.bin"/><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38.xml"/><Relationship Id="rId1" Type="http://schemas.openxmlformats.org/officeDocument/2006/relationships/vmlDrawing" Target="../drawings/vmlDrawing20.v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29.xml"/><Relationship Id="rId1" Type="http://schemas.openxmlformats.org/officeDocument/2006/relationships/vmlDrawing" Target="../drawings/vmlDrawing21.vml"/><Relationship Id="rId6" Type="http://schemas.openxmlformats.org/officeDocument/2006/relationships/image" Target="../media/image44.png"/><Relationship Id="rId5" Type="http://schemas.openxmlformats.org/officeDocument/2006/relationships/oleObject" Target="../embeddings/oleObject45.bin"/><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6.xml"/><Relationship Id="rId1" Type="http://schemas.openxmlformats.org/officeDocument/2006/relationships/vmlDrawing" Target="../drawings/vmlDrawing1.v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37.xml"/><Relationship Id="rId1" Type="http://schemas.openxmlformats.org/officeDocument/2006/relationships/vmlDrawing" Target="../drawings/vmlDrawing2.vml"/><Relationship Id="rId6" Type="http://schemas.openxmlformats.org/officeDocument/2006/relationships/image" Target="../media/image5.png"/><Relationship Id="rId5" Type="http://schemas.openxmlformats.org/officeDocument/2006/relationships/oleObject" Target="../embeddings/oleObject3.bin"/><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slideLayout" Target="../slideLayouts/slideLayout29.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7.png"/><Relationship Id="rId4"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38.xml"/><Relationship Id="rId1" Type="http://schemas.openxmlformats.org/officeDocument/2006/relationships/vmlDrawing" Target="../drawings/vmlDrawing4.v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38.xml"/><Relationship Id="rId1" Type="http://schemas.openxmlformats.org/officeDocument/2006/relationships/vmlDrawing" Target="../drawings/vmlDrawing5.v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38.xml"/><Relationship Id="rId1" Type="http://schemas.openxmlformats.org/officeDocument/2006/relationships/vmlDrawing" Target="../drawings/vmlDrawing6.v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slideLayout" Target="../slideLayouts/slideLayout37.xml"/><Relationship Id="rId1" Type="http://schemas.openxmlformats.org/officeDocument/2006/relationships/vmlDrawing" Target="../drawings/vmlDrawing7.vml"/><Relationship Id="rId6" Type="http://schemas.openxmlformats.org/officeDocument/2006/relationships/image" Target="../media/image13.png"/><Relationship Id="rId5" Type="http://schemas.openxmlformats.org/officeDocument/2006/relationships/oleObject" Target="../embeddings/oleObject11.bin"/><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Text Box 5"/>
          <p:cNvSpPr txBox="1">
            <a:spLocks noChangeArrowheads="1"/>
          </p:cNvSpPr>
          <p:nvPr/>
        </p:nvSpPr>
        <p:spPr bwMode="auto">
          <a:xfrm>
            <a:off x="1371600" y="2590800"/>
            <a:ext cx="5867400" cy="1882567"/>
          </a:xfrm>
          <a:prstGeom prst="rect">
            <a:avLst/>
          </a:prstGeom>
          <a:noFill/>
          <a:ln w="9525">
            <a:noFill/>
            <a:miter lim="800000"/>
            <a:headEnd/>
            <a:tailEnd/>
          </a:ln>
          <a:effectLst/>
        </p:spPr>
        <p:txBody>
          <a:bodyPr>
            <a:spAutoFit/>
          </a:bodyPr>
          <a:lstStyle/>
          <a:p>
            <a:pPr algn="r" rtl="1">
              <a:spcBef>
                <a:spcPct val="50000"/>
              </a:spcBef>
              <a:spcAft>
                <a:spcPts val="1000"/>
              </a:spcAft>
            </a:pPr>
            <a:r>
              <a:rPr lang="ar-EG" sz="4800" b="1" dirty="0" smtClean="0"/>
              <a:t>المعايير </a:t>
            </a:r>
            <a:r>
              <a:rPr lang="ar-EG" sz="4800" b="1" dirty="0"/>
              <a:t>التصميمية للمتاحف</a:t>
            </a:r>
          </a:p>
          <a:p>
            <a:pPr>
              <a:spcBef>
                <a:spcPct val="50000"/>
              </a:spcBef>
            </a:pPr>
            <a:endParaRPr lang="en-US" sz="4000" dirty="0"/>
          </a:p>
        </p:txBody>
      </p:sp>
    </p:spTree>
  </p:cSld>
  <p:clrMapOvr>
    <a:masterClrMapping/>
  </p:clrMapOvr>
  <mc:AlternateContent xmlns:mc="http://schemas.openxmlformats.org/markup-compatibility/2006">
    <mc:Choice xmlns:p14="http://schemas.microsoft.com/office/powerpoint/2010/main" Requires="p14">
      <p:transition p14:dur="0">
        <p:sndAc>
          <p:stSnd>
            <p:snd r:embed="rId2" name="camera.wav"/>
          </p:stSnd>
        </p:sndAc>
      </p:transition>
    </mc:Choice>
    <mc:Fallback>
      <p:transition>
        <p:sndAc>
          <p:stSnd>
            <p:snd r:embed="rId2"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hold" nodeType="withEffect">
                                  <p:stCondLst>
                                    <p:cond delay="0"/>
                                  </p:stCondLst>
                                  <p:childTnLst>
                                    <p:animClr clrSpc="rgb" dir="cw">
                                      <p:cBhvr override="childStyle">
                                        <p:cTn id="6" dur="250" autoRev="1" fill="hold"/>
                                        <p:tgtEl>
                                          <p:spTgt spid="58373">
                                            <p:txEl>
                                              <p:pRg st="0" end="0"/>
                                            </p:txEl>
                                          </p:spTgt>
                                        </p:tgtEl>
                                        <p:attrNameLst>
                                          <p:attrName>style.color</p:attrName>
                                        </p:attrNameLst>
                                      </p:cBhvr>
                                      <p:to>
                                        <a:schemeClr val="bg1"/>
                                      </p:to>
                                    </p:animClr>
                                    <p:animClr clrSpc="rgb" dir="cw">
                                      <p:cBhvr>
                                        <p:cTn id="7" dur="250" autoRev="1" fill="hold"/>
                                        <p:tgtEl>
                                          <p:spTgt spid="58373">
                                            <p:txEl>
                                              <p:pRg st="0" end="0"/>
                                            </p:txEl>
                                          </p:spTgt>
                                        </p:tgtEl>
                                        <p:attrNameLst>
                                          <p:attrName>fillcolor</p:attrName>
                                        </p:attrNameLst>
                                      </p:cBhvr>
                                      <p:to>
                                        <a:schemeClr val="bg1"/>
                                      </p:to>
                                    </p:animClr>
                                    <p:set>
                                      <p:cBhvr>
                                        <p:cTn id="8" dur="250" autoRev="1" fill="hold"/>
                                        <p:tgtEl>
                                          <p:spTgt spid="58373">
                                            <p:txEl>
                                              <p:pRg st="0" end="0"/>
                                            </p:txEl>
                                          </p:spTgt>
                                        </p:tgtEl>
                                        <p:attrNameLst>
                                          <p:attrName>fill.type</p:attrName>
                                        </p:attrNameLst>
                                      </p:cBhvr>
                                      <p:to>
                                        <p:strVal val="solid"/>
                                      </p:to>
                                    </p:set>
                                    <p:set>
                                      <p:cBhvr>
                                        <p:cTn id="9" dur="250" autoRev="1" fill="hold"/>
                                        <p:tgtEl>
                                          <p:spTgt spid="5837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Text Box 4"/>
          <p:cNvSpPr txBox="1">
            <a:spLocks noChangeArrowheads="1"/>
          </p:cNvSpPr>
          <p:nvPr/>
        </p:nvSpPr>
        <p:spPr bwMode="auto">
          <a:xfrm>
            <a:off x="3124200" y="152400"/>
            <a:ext cx="6248400" cy="366713"/>
          </a:xfrm>
          <a:prstGeom prst="rect">
            <a:avLst/>
          </a:prstGeom>
          <a:noFill/>
          <a:ln w="9525">
            <a:noFill/>
            <a:miter lim="800000"/>
            <a:headEnd/>
            <a:tailEnd/>
          </a:ln>
          <a:effectLst/>
        </p:spPr>
        <p:txBody>
          <a:bodyPr>
            <a:spAutoFit/>
          </a:bodyPr>
          <a:lstStyle/>
          <a:p>
            <a:pPr>
              <a:spcBef>
                <a:spcPct val="50000"/>
              </a:spcBef>
            </a:pPr>
            <a:r>
              <a:rPr lang="en-US" b="1" u="sng"/>
              <a:t>Form of the Circulation Space) </a:t>
            </a:r>
            <a:r>
              <a:rPr lang="ar-EG" b="1" u="sng"/>
              <a:t>شكل فراغات مسارات الحركه</a:t>
            </a:r>
            <a:r>
              <a:rPr lang="en-US"/>
              <a:t> </a:t>
            </a:r>
          </a:p>
        </p:txBody>
      </p:sp>
      <p:sp>
        <p:nvSpPr>
          <p:cNvPr id="70661" name="Text Box 5"/>
          <p:cNvSpPr txBox="1">
            <a:spLocks noChangeArrowheads="1"/>
          </p:cNvSpPr>
          <p:nvPr/>
        </p:nvSpPr>
        <p:spPr bwMode="auto">
          <a:xfrm>
            <a:off x="228600" y="685800"/>
            <a:ext cx="8458200" cy="1328738"/>
          </a:xfrm>
          <a:prstGeom prst="rect">
            <a:avLst/>
          </a:prstGeom>
          <a:noFill/>
          <a:ln w="9525">
            <a:noFill/>
            <a:miter lim="800000"/>
            <a:headEnd/>
            <a:tailEnd/>
          </a:ln>
          <a:effectLst/>
        </p:spPr>
        <p:txBody>
          <a:bodyPr>
            <a:spAutoFit/>
          </a:bodyPr>
          <a:lstStyle/>
          <a:p>
            <a:r>
              <a:rPr lang="en-US" b="1"/>
              <a:t>the form and size of the circulation space must to be considered</a:t>
            </a:r>
          </a:p>
          <a:p>
            <a:r>
              <a:rPr lang="en-US" b="1"/>
              <a:t>in museums. A circulation space may be enclosed, open on one side or open on both sides</a:t>
            </a:r>
          </a:p>
          <a:p>
            <a:pPr>
              <a:spcBef>
                <a:spcPct val="50000"/>
              </a:spcBef>
            </a:pPr>
            <a:endParaRPr lang="en-US"/>
          </a:p>
        </p:txBody>
      </p:sp>
      <p:graphicFrame>
        <p:nvGraphicFramePr>
          <p:cNvPr id="70664" name="Object 8"/>
          <p:cNvGraphicFramePr>
            <a:graphicFrameLocks noGrp="1" noChangeAspect="1"/>
          </p:cNvGraphicFramePr>
          <p:nvPr>
            <p:ph sz="half" idx="1"/>
          </p:nvPr>
        </p:nvGraphicFramePr>
        <p:xfrm>
          <a:off x="228600" y="2173288"/>
          <a:ext cx="2667000" cy="4187825"/>
        </p:xfrm>
        <a:graphic>
          <a:graphicData uri="http://schemas.openxmlformats.org/presentationml/2006/ole">
            <mc:AlternateContent xmlns:mc="http://schemas.openxmlformats.org/markup-compatibility/2006">
              <mc:Choice xmlns:v="urn:schemas-microsoft-com:vml" Requires="v">
                <p:oleObj spid="_x0000_s70676" name="Picture" r:id="rId3" imgW="2857899" imgH="4486901" progId="StaticMetafile">
                  <p:embed/>
                </p:oleObj>
              </mc:Choice>
              <mc:Fallback>
                <p:oleObj name="Picture" r:id="rId3" imgW="2857899" imgH="4486901" progId="StaticMetafile">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173288"/>
                        <a:ext cx="2667000" cy="418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0666" name="Object 10"/>
          <p:cNvGraphicFramePr>
            <a:graphicFrameLocks noGrp="1" noChangeAspect="1"/>
          </p:cNvGraphicFramePr>
          <p:nvPr>
            <p:ph sz="quarter" idx="2"/>
          </p:nvPr>
        </p:nvGraphicFramePr>
        <p:xfrm>
          <a:off x="3048000" y="2384425"/>
          <a:ext cx="2819400" cy="3763963"/>
        </p:xfrm>
        <a:graphic>
          <a:graphicData uri="http://schemas.openxmlformats.org/presentationml/2006/ole">
            <mc:AlternateContent xmlns:mc="http://schemas.openxmlformats.org/markup-compatibility/2006">
              <mc:Choice xmlns:v="urn:schemas-microsoft-com:vml" Requires="v">
                <p:oleObj spid="_x0000_s70677" name="Picture" r:id="rId5" imgW="4382112" imgH="5847619" progId="StaticMetafile">
                  <p:embed/>
                </p:oleObj>
              </mc:Choice>
              <mc:Fallback>
                <p:oleObj name="Picture" r:id="rId5" imgW="4382112" imgH="5847619" progId="StaticMetafile">
                  <p:embed/>
                  <p:pic>
                    <p:nvPicPr>
                      <p:cNvPr id="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2384425"/>
                        <a:ext cx="2819400" cy="376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0669" name="Object 13"/>
          <p:cNvGraphicFramePr>
            <a:graphicFrameLocks noGrp="1" noChangeAspect="1"/>
          </p:cNvGraphicFramePr>
          <p:nvPr>
            <p:ph sz="quarter" idx="3"/>
          </p:nvPr>
        </p:nvGraphicFramePr>
        <p:xfrm>
          <a:off x="6096000" y="2282825"/>
          <a:ext cx="2860675" cy="3814763"/>
        </p:xfrm>
        <a:graphic>
          <a:graphicData uri="http://schemas.openxmlformats.org/presentationml/2006/ole">
            <mc:AlternateContent xmlns:mc="http://schemas.openxmlformats.org/markup-compatibility/2006">
              <mc:Choice xmlns:v="urn:schemas-microsoft-com:vml" Requires="v">
                <p:oleObj spid="_x0000_s70678" name="Picture" r:id="rId7" imgW="3572374" imgH="4761905" progId="StaticMetafile">
                  <p:embed/>
                </p:oleObj>
              </mc:Choice>
              <mc:Fallback>
                <p:oleObj name="Picture" r:id="rId7" imgW="3572374" imgH="4761905" progId="StaticMetafile">
                  <p:embed/>
                  <p:pic>
                    <p:nvPicPr>
                      <p:cNvPr id="0"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2282825"/>
                        <a:ext cx="2860675" cy="38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Text Box 4"/>
          <p:cNvSpPr txBox="1">
            <a:spLocks noChangeArrowheads="1"/>
          </p:cNvSpPr>
          <p:nvPr/>
        </p:nvSpPr>
        <p:spPr bwMode="auto">
          <a:xfrm>
            <a:off x="3886200" y="152400"/>
            <a:ext cx="5486400" cy="779463"/>
          </a:xfrm>
          <a:prstGeom prst="rect">
            <a:avLst/>
          </a:prstGeom>
          <a:noFill/>
          <a:ln w="9525">
            <a:noFill/>
            <a:miter lim="800000"/>
            <a:headEnd/>
            <a:tailEnd/>
          </a:ln>
          <a:effectLst/>
        </p:spPr>
        <p:txBody>
          <a:bodyPr>
            <a:spAutoFit/>
          </a:bodyPr>
          <a:lstStyle/>
          <a:p>
            <a:r>
              <a:rPr lang="en-US" b="1" u="sng"/>
              <a:t>site selection and analysis) </a:t>
            </a:r>
            <a:r>
              <a:rPr lang="ar-EG" b="1" u="sng"/>
              <a:t>اختيار و تحليل الموقع</a:t>
            </a:r>
            <a:r>
              <a:rPr lang="ar-EG"/>
              <a:t> </a:t>
            </a:r>
            <a:endParaRPr lang="en-US" b="1" u="sng"/>
          </a:p>
          <a:p>
            <a:pPr>
              <a:spcBef>
                <a:spcPct val="50000"/>
              </a:spcBef>
            </a:pPr>
            <a:endParaRPr lang="en-US"/>
          </a:p>
        </p:txBody>
      </p:sp>
      <p:sp>
        <p:nvSpPr>
          <p:cNvPr id="71685" name="Text Box 5"/>
          <p:cNvSpPr txBox="1">
            <a:spLocks noChangeArrowheads="1"/>
          </p:cNvSpPr>
          <p:nvPr/>
        </p:nvSpPr>
        <p:spPr bwMode="auto">
          <a:xfrm>
            <a:off x="152400" y="685800"/>
            <a:ext cx="8458200" cy="1190625"/>
          </a:xfrm>
          <a:prstGeom prst="rect">
            <a:avLst/>
          </a:prstGeom>
          <a:noFill/>
          <a:ln w="9525">
            <a:noFill/>
            <a:miter lim="800000"/>
            <a:headEnd/>
            <a:tailEnd/>
          </a:ln>
          <a:effectLst/>
        </p:spPr>
        <p:txBody>
          <a:bodyPr>
            <a:spAutoFit/>
          </a:bodyPr>
          <a:lstStyle/>
          <a:p>
            <a:pPr algn="r"/>
            <a:r>
              <a:rPr lang="ar-EG" b="1" u="sng"/>
              <a:t>1- اختيار الموقع</a:t>
            </a:r>
            <a:r>
              <a:rPr lang="ar-EG" b="1"/>
              <a:t> </a:t>
            </a:r>
          </a:p>
          <a:p>
            <a:r>
              <a:rPr lang="en-US" b="1"/>
              <a:t>site selection and analysis must to fit type of museum</a:t>
            </a:r>
            <a:br>
              <a:rPr lang="en-US" b="1"/>
            </a:br>
            <a:r>
              <a:rPr lang="en-US" b="1"/>
              <a:t/>
            </a:r>
            <a:br>
              <a:rPr lang="en-US" b="1"/>
            </a:br>
            <a:endParaRPr lang="en-US" b="1"/>
          </a:p>
        </p:txBody>
      </p:sp>
      <p:graphicFrame>
        <p:nvGraphicFramePr>
          <p:cNvPr id="71689" name="Object 9"/>
          <p:cNvGraphicFramePr>
            <a:graphicFrameLocks noGrp="1" noChangeAspect="1"/>
          </p:cNvGraphicFramePr>
          <p:nvPr>
            <p:ph sz="half" idx="1"/>
          </p:nvPr>
        </p:nvGraphicFramePr>
        <p:xfrm>
          <a:off x="455613" y="1809750"/>
          <a:ext cx="4037012" cy="4105275"/>
        </p:xfrm>
        <a:graphic>
          <a:graphicData uri="http://schemas.openxmlformats.org/presentationml/2006/ole">
            <mc:AlternateContent xmlns:mc="http://schemas.openxmlformats.org/markup-compatibility/2006">
              <mc:Choice xmlns:v="urn:schemas-microsoft-com:vml" Requires="v">
                <p:oleObj spid="_x0000_s71701" name="Picture" r:id="rId3" imgW="5619048" imgH="5714286" progId="StaticMetafile">
                  <p:embed/>
                </p:oleObj>
              </mc:Choice>
              <mc:Fallback>
                <p:oleObj name="Picture" r:id="rId3" imgW="5619048" imgH="5714286" progId="StaticMetafile">
                  <p:embed/>
                  <p:pic>
                    <p:nvPicPr>
                      <p:cNvPr id="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13" y="1809750"/>
                        <a:ext cx="4037012" cy="410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691" name="Object 11"/>
          <p:cNvGraphicFramePr>
            <a:graphicFrameLocks noGrp="1" noChangeAspect="1"/>
          </p:cNvGraphicFramePr>
          <p:nvPr>
            <p:ph sz="quarter" idx="2"/>
          </p:nvPr>
        </p:nvGraphicFramePr>
        <p:xfrm>
          <a:off x="5168900" y="1600200"/>
          <a:ext cx="2921000" cy="2185988"/>
        </p:xfrm>
        <a:graphic>
          <a:graphicData uri="http://schemas.openxmlformats.org/presentationml/2006/ole">
            <mc:AlternateContent xmlns:mc="http://schemas.openxmlformats.org/markup-compatibility/2006">
              <mc:Choice xmlns:v="urn:schemas-microsoft-com:vml" Requires="v">
                <p:oleObj spid="_x0000_s71702" name="Picture" r:id="rId5" imgW="5485714" imgH="4105848" progId="StaticMetafile">
                  <p:embed/>
                </p:oleObj>
              </mc:Choice>
              <mc:Fallback>
                <p:oleObj name="Picture" r:id="rId5" imgW="5485714" imgH="4105848" progId="StaticMetafile">
                  <p:embed/>
                  <p:pic>
                    <p:nvPicPr>
                      <p:cNvPr id="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8900" y="1600200"/>
                        <a:ext cx="2921000" cy="218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694" name="Object 14"/>
          <p:cNvGraphicFramePr>
            <a:graphicFrameLocks noGrp="1" noChangeAspect="1"/>
          </p:cNvGraphicFramePr>
          <p:nvPr>
            <p:ph sz="quarter" idx="3"/>
          </p:nvPr>
        </p:nvGraphicFramePr>
        <p:xfrm>
          <a:off x="4994275" y="3938588"/>
          <a:ext cx="3338513" cy="2187575"/>
        </p:xfrm>
        <a:graphic>
          <a:graphicData uri="http://schemas.openxmlformats.org/presentationml/2006/ole">
            <mc:AlternateContent xmlns:mc="http://schemas.openxmlformats.org/markup-compatibility/2006">
              <mc:Choice xmlns:v="urn:schemas-microsoft-com:vml" Requires="v">
                <p:oleObj spid="_x0000_s71703" name="Picture" r:id="rId7" imgW="4390476" imgH="2876190" progId="StaticMetafile">
                  <p:embed/>
                </p:oleObj>
              </mc:Choice>
              <mc:Fallback>
                <p:oleObj name="Picture" r:id="rId7" imgW="4390476" imgH="2876190" progId="StaticMetafile">
                  <p:embed/>
                  <p:pic>
                    <p:nvPicPr>
                      <p:cNvPr id="0"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94275" y="3938588"/>
                        <a:ext cx="3338513"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Text Box 4"/>
          <p:cNvSpPr txBox="1">
            <a:spLocks noChangeArrowheads="1"/>
          </p:cNvSpPr>
          <p:nvPr/>
        </p:nvSpPr>
        <p:spPr bwMode="auto">
          <a:xfrm>
            <a:off x="228600" y="228600"/>
            <a:ext cx="8686800" cy="2554288"/>
          </a:xfrm>
          <a:prstGeom prst="rect">
            <a:avLst/>
          </a:prstGeom>
          <a:noFill/>
          <a:ln w="9525">
            <a:noFill/>
            <a:miter lim="800000"/>
            <a:headEnd/>
            <a:tailEnd/>
          </a:ln>
          <a:effectLst/>
        </p:spPr>
        <p:txBody>
          <a:bodyPr>
            <a:spAutoFit/>
          </a:bodyPr>
          <a:lstStyle/>
          <a:p>
            <a:pPr algn="r" rtl="1">
              <a:spcBef>
                <a:spcPct val="50000"/>
              </a:spcBef>
              <a:spcAft>
                <a:spcPts val="1000"/>
              </a:spcAft>
            </a:pPr>
            <a:r>
              <a:rPr lang="ar-EG" b="1" u="sng"/>
              <a:t>2- دراسة العلاقات الوظيفية</a:t>
            </a:r>
            <a:r>
              <a:rPr lang="ar-EG" b="1"/>
              <a:t> .</a:t>
            </a:r>
            <a:br>
              <a:rPr lang="ar-EG" b="1"/>
            </a:br>
            <a:r>
              <a:rPr lang="ar-EG" b="1"/>
              <a:t>على الموقع المختار يحقق علاقات سليمة ومناسبة بين مكونات ذات الوظائف المختلفة وتشمل اماكن انتظار السيارات والمداخل والمخارج والاجنحة والمسطحات الخضراء والمسطحات المائية والمباني الدائمة في حالة وجودها والموصلات الداخلية من ممرات مشاه ومركبات وممرات خدمة ومساحات</a:t>
            </a:r>
            <a:br>
              <a:rPr lang="ar-EG" b="1"/>
            </a:br>
            <a:r>
              <a:rPr lang="ar-EG" b="1"/>
              <a:t>التجمع ... وللوصول بهذه العلاقات للحل الانسب ينبغي أولا الامكانيات المتاحة بالمواقع سواء من الناحية الطبوغرافية او البصرية او وجود مزايا طبيعية ومناطق اثرية تستغل لمصلحة التصميم ، ثم محاولة ملائمتها مع البرنامج المطلوب بانسب موقع ممكن وعلى اساس الشروط المطلوبة .</a:t>
            </a:r>
          </a:p>
          <a:p>
            <a:pPr>
              <a:spcBef>
                <a:spcPct val="50000"/>
              </a:spcBef>
            </a:pPr>
            <a:endParaRPr lang="en-US"/>
          </a:p>
        </p:txBody>
      </p:sp>
      <p:graphicFrame>
        <p:nvGraphicFramePr>
          <p:cNvPr id="87045" name="Object 5"/>
          <p:cNvGraphicFramePr>
            <a:graphicFrameLocks noGrp="1" noChangeAspect="1"/>
          </p:cNvGraphicFramePr>
          <p:nvPr>
            <p:ph sz="half" idx="1"/>
          </p:nvPr>
        </p:nvGraphicFramePr>
        <p:xfrm>
          <a:off x="228600" y="3124200"/>
          <a:ext cx="3643312" cy="2671762"/>
        </p:xfrm>
        <a:graphic>
          <a:graphicData uri="http://schemas.openxmlformats.org/presentationml/2006/ole">
            <mc:AlternateContent xmlns:mc="http://schemas.openxmlformats.org/markup-compatibility/2006">
              <mc:Choice xmlns:v="urn:schemas-microsoft-com:vml" Requires="v">
                <p:oleObj spid="_x0000_s87052" name="Picture" r:id="rId3" imgW="2857899" imgH="2095793" progId="StaticMetafile">
                  <p:embed/>
                </p:oleObj>
              </mc:Choice>
              <mc:Fallback>
                <p:oleObj name="Picture" r:id="rId3" imgW="2857899" imgH="2095793" progId="StaticMetafile">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24200"/>
                        <a:ext cx="3643312" cy="267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7047" name="Object 7"/>
          <p:cNvGraphicFramePr>
            <a:graphicFrameLocks noGrp="1" noChangeAspect="1"/>
          </p:cNvGraphicFramePr>
          <p:nvPr>
            <p:ph sz="half" idx="2"/>
          </p:nvPr>
        </p:nvGraphicFramePr>
        <p:xfrm>
          <a:off x="4191000" y="3124200"/>
          <a:ext cx="4619624" cy="2309812"/>
        </p:xfrm>
        <a:graphic>
          <a:graphicData uri="http://schemas.openxmlformats.org/presentationml/2006/ole">
            <mc:AlternateContent xmlns:mc="http://schemas.openxmlformats.org/markup-compatibility/2006">
              <mc:Choice xmlns:v="urn:schemas-microsoft-com:vml" Requires="v">
                <p:oleObj spid="_x0000_s87053" name="Picture" r:id="rId5" imgW="4952381" imgH="2476190" progId="StaticMetafile">
                  <p:embed/>
                </p:oleObj>
              </mc:Choice>
              <mc:Fallback>
                <p:oleObj name="Picture" r:id="rId5" imgW="4952381" imgH="2476190" progId="StaticMetafile">
                  <p:embed/>
                  <p:pic>
                    <p:nvPicPr>
                      <p:cNvPr id="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3124200"/>
                        <a:ext cx="4619624" cy="230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Text Box 4"/>
          <p:cNvSpPr txBox="1">
            <a:spLocks noChangeArrowheads="1"/>
          </p:cNvSpPr>
          <p:nvPr/>
        </p:nvSpPr>
        <p:spPr bwMode="auto">
          <a:xfrm>
            <a:off x="3657600" y="228600"/>
            <a:ext cx="5257800" cy="4211638"/>
          </a:xfrm>
          <a:prstGeom prst="rect">
            <a:avLst/>
          </a:prstGeom>
          <a:noFill/>
          <a:ln w="9525">
            <a:noFill/>
            <a:miter lim="800000"/>
            <a:headEnd/>
            <a:tailEnd/>
          </a:ln>
          <a:effectLst/>
        </p:spPr>
        <p:txBody>
          <a:bodyPr>
            <a:spAutoFit/>
          </a:bodyPr>
          <a:lstStyle/>
          <a:p>
            <a:pPr algn="r"/>
            <a:endParaRPr lang="en-US" b="1" u="sng"/>
          </a:p>
          <a:p>
            <a:pPr algn="r"/>
            <a:r>
              <a:rPr lang="ar-EG" b="1" u="sng"/>
              <a:t>3- دراسة التشكيل البصري للموقع : </a:t>
            </a:r>
            <a:br>
              <a:rPr lang="ar-EG" b="1" u="sng"/>
            </a:br>
            <a:r>
              <a:rPr lang="ar-EG" b="1"/>
              <a:t>يعتبر التشكيل البصري عنصرا بارزا في تصميم الموقع ويشمل : </a:t>
            </a:r>
            <a:br>
              <a:rPr lang="ar-EG" b="1"/>
            </a:br>
            <a:r>
              <a:rPr lang="ar-EG" b="1"/>
              <a:t>أ‌- معالجة الموقع .</a:t>
            </a:r>
            <a:br>
              <a:rPr lang="ar-EG" b="1"/>
            </a:br>
            <a:r>
              <a:rPr lang="ar-EG" b="1"/>
              <a:t>ب‌- دراسة العلاقات البصرية بين المباني والفراغات .</a:t>
            </a:r>
            <a:br>
              <a:rPr lang="ar-EG" b="1"/>
            </a:br>
            <a:r>
              <a:rPr lang="ar-EG" b="1"/>
              <a:t>جـ- اثاث الموقع</a:t>
            </a:r>
          </a:p>
          <a:p>
            <a:pPr algn="r"/>
            <a:endParaRPr lang="ar-EG" b="1"/>
          </a:p>
          <a:p>
            <a:endParaRPr lang="en-US" b="1"/>
          </a:p>
          <a:p>
            <a:pPr algn="r"/>
            <a:r>
              <a:rPr lang="ar-EG" b="1" u="sng"/>
              <a:t>1- معالجة الموقع : </a:t>
            </a:r>
            <a:r>
              <a:rPr lang="ar-EG" b="1"/>
              <a:t/>
            </a:r>
            <a:br>
              <a:rPr lang="ar-EG" b="1"/>
            </a:br>
            <a:r>
              <a:rPr lang="ar-EG" b="1"/>
              <a:t>تبدا الدراسة البصرية بمعالجة الموقع ، فاما ان يكون الاجتهاد في تاكيد الموقع والمحافظة عليه باستئصال ما يفسد التجانس واضافة ما يؤكد طبيعة الموقع ويبرزه ، او يكون الاتجاه الى القضاء على ما يؤكد هذا الطابع او تعديله . </a:t>
            </a:r>
            <a:br>
              <a:rPr lang="ar-EG" b="1"/>
            </a:br>
            <a:endParaRPr lang="ar-EG" b="1"/>
          </a:p>
          <a:p>
            <a:pPr algn="r"/>
            <a:endParaRPr lang="en-US" b="1"/>
          </a:p>
        </p:txBody>
      </p:sp>
      <p:graphicFrame>
        <p:nvGraphicFramePr>
          <p:cNvPr id="95237" name="Object 5"/>
          <p:cNvGraphicFramePr>
            <a:graphicFrameLocks noGrp="1" noChangeAspect="1"/>
          </p:cNvGraphicFramePr>
          <p:nvPr>
            <p:ph sz="half" idx="1"/>
          </p:nvPr>
        </p:nvGraphicFramePr>
        <p:xfrm>
          <a:off x="457200" y="3962400"/>
          <a:ext cx="4038600" cy="2692400"/>
        </p:xfrm>
        <a:graphic>
          <a:graphicData uri="http://schemas.openxmlformats.org/presentationml/2006/ole">
            <mc:AlternateContent xmlns:mc="http://schemas.openxmlformats.org/markup-compatibility/2006">
              <mc:Choice xmlns:v="urn:schemas-microsoft-com:vml" Requires="v">
                <p:oleObj spid="_x0000_s95244" name="Picture" r:id="rId3" imgW="4428571" imgH="2952381" progId="StaticMetafile">
                  <p:embed/>
                </p:oleObj>
              </mc:Choice>
              <mc:Fallback>
                <p:oleObj name="Picture" r:id="rId3" imgW="4428571" imgH="2952381" progId="StaticMetafile">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962400"/>
                        <a:ext cx="4038600" cy="269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5239" name="Object 7"/>
          <p:cNvGraphicFramePr>
            <a:graphicFrameLocks noGrp="1" noChangeAspect="1"/>
          </p:cNvGraphicFramePr>
          <p:nvPr>
            <p:ph sz="half" idx="2"/>
          </p:nvPr>
        </p:nvGraphicFramePr>
        <p:xfrm>
          <a:off x="5486400" y="3886200"/>
          <a:ext cx="2743200" cy="2743200"/>
        </p:xfrm>
        <a:graphic>
          <a:graphicData uri="http://schemas.openxmlformats.org/presentationml/2006/ole">
            <mc:AlternateContent xmlns:mc="http://schemas.openxmlformats.org/markup-compatibility/2006">
              <mc:Choice xmlns:v="urn:schemas-microsoft-com:vml" Requires="v">
                <p:oleObj spid="_x0000_s95245" name="Picture" r:id="rId5" imgW="4285714" imgH="4285714" progId="StaticMetafile">
                  <p:embed/>
                </p:oleObj>
              </mc:Choice>
              <mc:Fallback>
                <p:oleObj name="Picture" r:id="rId5" imgW="4285714" imgH="4285714" progId="StaticMetafile">
                  <p:embed/>
                  <p:pic>
                    <p:nvPicPr>
                      <p:cNvPr id="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3886200"/>
                        <a:ext cx="27432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Text Box 4"/>
          <p:cNvSpPr txBox="1">
            <a:spLocks noChangeArrowheads="1"/>
          </p:cNvSpPr>
          <p:nvPr/>
        </p:nvSpPr>
        <p:spPr bwMode="auto">
          <a:xfrm>
            <a:off x="2362200" y="228600"/>
            <a:ext cx="6400800" cy="2289175"/>
          </a:xfrm>
          <a:prstGeom prst="rect">
            <a:avLst/>
          </a:prstGeom>
          <a:noFill/>
          <a:ln w="9525">
            <a:noFill/>
            <a:miter lim="800000"/>
            <a:headEnd/>
            <a:tailEnd/>
          </a:ln>
          <a:effectLst/>
        </p:spPr>
        <p:txBody>
          <a:bodyPr>
            <a:spAutoFit/>
          </a:bodyPr>
          <a:lstStyle/>
          <a:p>
            <a:pPr algn="r">
              <a:spcBef>
                <a:spcPct val="50000"/>
              </a:spcBef>
            </a:pPr>
            <a:r>
              <a:rPr lang="ar-EG" b="1" u="sng"/>
              <a:t>- دراسة العلاقات البصرية بين المباني والفراغات :</a:t>
            </a:r>
            <a:r>
              <a:rPr lang="ar-EG" b="1"/>
              <a:t/>
            </a:r>
            <a:br>
              <a:rPr lang="ar-EG" b="1"/>
            </a:br>
            <a:r>
              <a:rPr lang="ar-EG" b="1"/>
              <a:t>وهناك نوعان من المتاحف : ذات التصميم الموحد وذات التصميم الحر . </a:t>
            </a:r>
            <a:br>
              <a:rPr lang="ar-EG" b="1"/>
            </a:br>
            <a:r>
              <a:rPr lang="ar-EG" b="1"/>
              <a:t>ولا يقتصر التصميم البصري للموقع على دراسته اثناء النهار ، بل يجب كذلك ان تدرس العلاقات المختلفة للكتل سواء من المباني او الاشجار والفراغات ليلا ، اذ تتدخل الاضاءة تجسيم المباني كوحدات فراغية وتحدد علاقتها بما يحيط بها الموقع ، فهي تبرز بوضوح الكتل دون انتزاعها من الاطار المحيط بها . وقد تخلق الاضاءة استمرار في تكون يبدو مفككا اثناء النهار وتبرز مافيه من نواحي جمالية او تحول المبنى من كتلة ثقيلة مضاءة نهارا الى مصدر ضوئي خفيف ليلا</a:t>
            </a:r>
            <a:r>
              <a:rPr lang="ar-EG"/>
              <a:t> </a:t>
            </a:r>
            <a:endParaRPr lang="en-US"/>
          </a:p>
        </p:txBody>
      </p:sp>
      <p:graphicFrame>
        <p:nvGraphicFramePr>
          <p:cNvPr id="94213" name="Object 5"/>
          <p:cNvGraphicFramePr>
            <a:graphicFrameLocks noGrp="1" noChangeAspect="1"/>
          </p:cNvGraphicFramePr>
          <p:nvPr>
            <p:ph sz="half" idx="1"/>
          </p:nvPr>
        </p:nvGraphicFramePr>
        <p:xfrm>
          <a:off x="228600" y="3314700"/>
          <a:ext cx="4035425" cy="2697163"/>
        </p:xfrm>
        <a:graphic>
          <a:graphicData uri="http://schemas.openxmlformats.org/presentationml/2006/ole">
            <mc:AlternateContent xmlns:mc="http://schemas.openxmlformats.org/markup-compatibility/2006">
              <mc:Choice xmlns:v="urn:schemas-microsoft-com:vml" Requires="v">
                <p:oleObj spid="_x0000_s94225" name="Picture" r:id="rId3" imgW="5942857" imgH="3971429" progId="StaticMetafile">
                  <p:embed/>
                </p:oleObj>
              </mc:Choice>
              <mc:Fallback>
                <p:oleObj name="Picture" r:id="rId3" imgW="5942857" imgH="3971429" progId="StaticMetafile">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314700"/>
                        <a:ext cx="4035425" cy="269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4215" name="Object 7"/>
          <p:cNvGraphicFramePr>
            <a:graphicFrameLocks noGrp="1" noChangeAspect="1"/>
          </p:cNvGraphicFramePr>
          <p:nvPr>
            <p:ph sz="quarter" idx="2"/>
          </p:nvPr>
        </p:nvGraphicFramePr>
        <p:xfrm>
          <a:off x="4495800" y="2819400"/>
          <a:ext cx="4037013" cy="2019300"/>
        </p:xfrm>
        <a:graphic>
          <a:graphicData uri="http://schemas.openxmlformats.org/presentationml/2006/ole">
            <mc:AlternateContent xmlns:mc="http://schemas.openxmlformats.org/markup-compatibility/2006">
              <mc:Choice xmlns:v="urn:schemas-microsoft-com:vml" Requires="v">
                <p:oleObj spid="_x0000_s94226" name="Picture" r:id="rId5" imgW="4952381" imgH="2476190" progId="StaticMetafile">
                  <p:embed/>
                </p:oleObj>
              </mc:Choice>
              <mc:Fallback>
                <p:oleObj name="Picture" r:id="rId5" imgW="4952381" imgH="2476190" progId="StaticMetafile">
                  <p:embed/>
                  <p:pic>
                    <p:nvPicPr>
                      <p:cNvPr id="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2819400"/>
                        <a:ext cx="4037013"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4218" name="Object 10"/>
          <p:cNvGraphicFramePr>
            <a:graphicFrameLocks noGrp="1" noChangeAspect="1"/>
          </p:cNvGraphicFramePr>
          <p:nvPr>
            <p:ph sz="quarter" idx="3"/>
          </p:nvPr>
        </p:nvGraphicFramePr>
        <p:xfrm>
          <a:off x="5029200" y="4953000"/>
          <a:ext cx="3494177" cy="1752600"/>
        </p:xfrm>
        <a:graphic>
          <a:graphicData uri="http://schemas.openxmlformats.org/presentationml/2006/ole">
            <mc:AlternateContent xmlns:mc="http://schemas.openxmlformats.org/markup-compatibility/2006">
              <mc:Choice xmlns:v="urn:schemas-microsoft-com:vml" Requires="v">
                <p:oleObj spid="_x0000_s94227" name="Picture" r:id="rId7" imgW="3019048" imgH="1514686" progId="StaticMetafile">
                  <p:embed/>
                </p:oleObj>
              </mc:Choice>
              <mc:Fallback>
                <p:oleObj name="Picture" r:id="rId7" imgW="3019048" imgH="1514686" progId="StaticMetafile">
                  <p:embed/>
                  <p:pic>
                    <p:nvPicPr>
                      <p:cNvPr id="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200" y="4953000"/>
                        <a:ext cx="3494177"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Text Box 4"/>
          <p:cNvSpPr txBox="1">
            <a:spLocks noChangeArrowheads="1"/>
          </p:cNvSpPr>
          <p:nvPr/>
        </p:nvSpPr>
        <p:spPr bwMode="auto">
          <a:xfrm>
            <a:off x="1752600" y="152400"/>
            <a:ext cx="7162800" cy="3113088"/>
          </a:xfrm>
          <a:prstGeom prst="rect">
            <a:avLst/>
          </a:prstGeom>
          <a:noFill/>
          <a:ln w="9525">
            <a:noFill/>
            <a:miter lim="800000"/>
            <a:headEnd/>
            <a:tailEnd/>
          </a:ln>
          <a:effectLst/>
        </p:spPr>
        <p:txBody>
          <a:bodyPr>
            <a:spAutoFit/>
          </a:bodyPr>
          <a:lstStyle/>
          <a:p>
            <a:pPr algn="r">
              <a:spcBef>
                <a:spcPct val="50000"/>
              </a:spcBef>
            </a:pPr>
            <a:r>
              <a:rPr lang="ar-EG" b="1" u="sng"/>
              <a:t>3- اثاث الموقع : </a:t>
            </a:r>
            <a:r>
              <a:rPr lang="ar-EG" b="1"/>
              <a:t/>
            </a:r>
            <a:br>
              <a:rPr lang="ar-EG" b="1"/>
            </a:br>
            <a:r>
              <a:rPr lang="ar-EG" b="1"/>
              <a:t>يعتبر اثاث الموقع من المكملات الاساسية للدراسة البصرية ويشمل النباتات والنافورات واعمدة النور والعناصر الفنية وتعطي النافورات ومسطحات المياه احساسا منعشا ورقيقا يتوازن مع جفاف المباني وشدتها كما تتوفر اماكن شاعرية للرواد ، ويجب الاهتمام بتصميم شكل النافورات وتناسب حجمها مع المقياس العام للمنظر المحيط بحيث تعطي تعبيرا واحدا ومتماسكا يساعد في ربط الموقع بصريا . </a:t>
            </a:r>
            <a:br>
              <a:rPr lang="ar-EG" b="1"/>
            </a:br>
            <a:r>
              <a:rPr lang="ar-EG" b="1"/>
              <a:t>وهناك عناصر اخرى لا تقل اهميتها عن العناصر السابقة : فالعناصر الفنية مثل التماثيل ولوحات النحت والتكوينات تكون مركزا للفراغ كما انها تربط الفراغات المختلفة وتتدخل مع تبليطات الممرات في توجيه وتوضيح حركة السير داخل الموقع ، كذلك الدرجات التي تصل بين المستويات المختلفة وقضبان الموصلات واكشاك الاستعلامات والبيع ومحطات المركبات ولوحات الاعلان ، يؤدي الاهتمام بتصميمها الى الترابط والتماسك البصري للموقع .</a:t>
            </a:r>
            <a:r>
              <a:rPr lang="ar-EG"/>
              <a:t> </a:t>
            </a:r>
            <a:endParaRPr lang="en-US"/>
          </a:p>
        </p:txBody>
      </p:sp>
      <p:graphicFrame>
        <p:nvGraphicFramePr>
          <p:cNvPr id="96261" name="Object 5"/>
          <p:cNvGraphicFramePr>
            <a:graphicFrameLocks noGrp="1" noChangeAspect="1"/>
          </p:cNvGraphicFramePr>
          <p:nvPr>
            <p:ph sz="half" idx="4294967295"/>
          </p:nvPr>
        </p:nvGraphicFramePr>
        <p:xfrm>
          <a:off x="152400" y="3581400"/>
          <a:ext cx="2728736" cy="2666999"/>
        </p:xfrm>
        <a:graphic>
          <a:graphicData uri="http://schemas.openxmlformats.org/presentationml/2006/ole">
            <mc:AlternateContent xmlns:mc="http://schemas.openxmlformats.org/markup-compatibility/2006">
              <mc:Choice xmlns:v="urn:schemas-microsoft-com:vml" Requires="v">
                <p:oleObj spid="_x0000_s96273" name="Picture" r:id="rId3" imgW="4723810" imgH="3543795" progId="StaticMetafile">
                  <p:embed/>
                </p:oleObj>
              </mc:Choice>
              <mc:Fallback>
                <p:oleObj name="Picture" r:id="rId3" imgW="4723810" imgH="3543795" progId="StaticMetafile">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581400"/>
                        <a:ext cx="2728736" cy="266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6263" name="Object 7"/>
          <p:cNvGraphicFramePr>
            <a:graphicFrameLocks noGrp="1" noChangeAspect="1"/>
          </p:cNvGraphicFramePr>
          <p:nvPr>
            <p:ph sz="quarter" idx="4294967295"/>
          </p:nvPr>
        </p:nvGraphicFramePr>
        <p:xfrm>
          <a:off x="2971800" y="3581400"/>
          <a:ext cx="2743201" cy="2590801"/>
        </p:xfrm>
        <a:graphic>
          <a:graphicData uri="http://schemas.openxmlformats.org/presentationml/2006/ole">
            <mc:AlternateContent xmlns:mc="http://schemas.openxmlformats.org/markup-compatibility/2006">
              <mc:Choice xmlns:v="urn:schemas-microsoft-com:vml" Requires="v">
                <p:oleObj spid="_x0000_s96274" name="Picture" r:id="rId5" imgW="5714286" imgH="4285714" progId="StaticMetafile">
                  <p:embed/>
                </p:oleObj>
              </mc:Choice>
              <mc:Fallback>
                <p:oleObj name="Picture" r:id="rId5" imgW="5714286" imgH="4285714" progId="StaticMetafile">
                  <p:embed/>
                  <p:pic>
                    <p:nvPicPr>
                      <p:cNvPr id="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3581400"/>
                        <a:ext cx="2743201" cy="2590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6266" name="Object 10"/>
          <p:cNvGraphicFramePr>
            <a:graphicFrameLocks noGrp="1" noChangeAspect="1"/>
          </p:cNvGraphicFramePr>
          <p:nvPr>
            <p:ph sz="quarter" idx="4294967295"/>
          </p:nvPr>
        </p:nvGraphicFramePr>
        <p:xfrm>
          <a:off x="5819516" y="3657600"/>
          <a:ext cx="3324484" cy="2286000"/>
        </p:xfrm>
        <a:graphic>
          <a:graphicData uri="http://schemas.openxmlformats.org/presentationml/2006/ole">
            <mc:AlternateContent xmlns:mc="http://schemas.openxmlformats.org/markup-compatibility/2006">
              <mc:Choice xmlns:v="urn:schemas-microsoft-com:vml" Requires="v">
                <p:oleObj spid="_x0000_s96275" name="Picture" r:id="rId7" imgW="11488754" imgH="4952381" progId="StaticMetafile">
                  <p:embed/>
                </p:oleObj>
              </mc:Choice>
              <mc:Fallback>
                <p:oleObj name="Picture" r:id="rId7" imgW="11488754" imgH="4952381" progId="StaticMetafile">
                  <p:embed/>
                  <p:pic>
                    <p:nvPicPr>
                      <p:cNvPr id="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19516" y="3657600"/>
                        <a:ext cx="3324484"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1" name="Text Box 5"/>
          <p:cNvSpPr txBox="1">
            <a:spLocks noChangeArrowheads="1"/>
          </p:cNvSpPr>
          <p:nvPr/>
        </p:nvSpPr>
        <p:spPr bwMode="auto">
          <a:xfrm>
            <a:off x="2057400" y="304800"/>
            <a:ext cx="6705600" cy="906463"/>
          </a:xfrm>
          <a:prstGeom prst="rect">
            <a:avLst/>
          </a:prstGeom>
          <a:noFill/>
          <a:ln w="9525">
            <a:noFill/>
            <a:miter lim="800000"/>
            <a:headEnd/>
            <a:tailEnd/>
          </a:ln>
          <a:effectLst/>
        </p:spPr>
        <p:txBody>
          <a:bodyPr>
            <a:spAutoFit/>
          </a:bodyPr>
          <a:lstStyle/>
          <a:p>
            <a:pPr algn="r" rtl="1">
              <a:spcBef>
                <a:spcPct val="50000"/>
              </a:spcBef>
              <a:spcAft>
                <a:spcPts val="1000"/>
              </a:spcAft>
            </a:pPr>
            <a:r>
              <a:rPr lang="ar-EG" b="1"/>
              <a:t>تحليل البرنامج المعماري المتحفي  </a:t>
            </a:r>
            <a:r>
              <a:rPr lang="en-US" b="1"/>
              <a:t>program analysis </a:t>
            </a:r>
          </a:p>
          <a:p>
            <a:pPr>
              <a:spcBef>
                <a:spcPct val="50000"/>
              </a:spcBef>
            </a:pPr>
            <a:endParaRPr lang="en-US"/>
          </a:p>
        </p:txBody>
      </p:sp>
      <p:sp>
        <p:nvSpPr>
          <p:cNvPr id="106502" name="Text Box 6"/>
          <p:cNvSpPr txBox="1">
            <a:spLocks noChangeArrowheads="1"/>
          </p:cNvSpPr>
          <p:nvPr/>
        </p:nvSpPr>
        <p:spPr bwMode="auto">
          <a:xfrm>
            <a:off x="381000" y="762000"/>
            <a:ext cx="8305800" cy="1190625"/>
          </a:xfrm>
          <a:prstGeom prst="rect">
            <a:avLst/>
          </a:prstGeom>
          <a:noFill/>
          <a:ln w="9525">
            <a:noFill/>
            <a:miter lim="800000"/>
            <a:headEnd/>
            <a:tailEnd/>
          </a:ln>
          <a:effectLst/>
        </p:spPr>
        <p:txBody>
          <a:bodyPr>
            <a:spAutoFit/>
          </a:bodyPr>
          <a:lstStyle/>
          <a:p>
            <a:pPr algn="r"/>
            <a:r>
              <a:rPr lang="ar-EG" b="1"/>
              <a:t>المتحف الناجح هو الذي يقوم علي استخدام الاسس الصحيحه في التصميم و يعرض اعماله  بناء علي القواعد المنظمه للعلم المتحفي و ما يتضمنه من عناصر اساسيه تعمل علي خدمة و توفير المتطلبات الوظيفيه و الجماليه لمستخدمي هذا المنشأ</a:t>
            </a:r>
          </a:p>
          <a:p>
            <a:pPr algn="r"/>
            <a:r>
              <a:rPr lang="en-US" b="1"/>
              <a:t>Zoning</a:t>
            </a:r>
          </a:p>
        </p:txBody>
      </p:sp>
      <p:graphicFrame>
        <p:nvGraphicFramePr>
          <p:cNvPr id="106503" name="Object 7"/>
          <p:cNvGraphicFramePr>
            <a:graphicFrameLocks noGrp="1" noChangeAspect="1"/>
          </p:cNvGraphicFramePr>
          <p:nvPr>
            <p:ph/>
          </p:nvPr>
        </p:nvGraphicFramePr>
        <p:xfrm>
          <a:off x="1303338" y="2057400"/>
          <a:ext cx="6296025" cy="4572000"/>
        </p:xfrm>
        <a:graphic>
          <a:graphicData uri="http://schemas.openxmlformats.org/presentationml/2006/ole">
            <mc:AlternateContent xmlns:mc="http://schemas.openxmlformats.org/markup-compatibility/2006">
              <mc:Choice xmlns:v="urn:schemas-microsoft-com:vml" Requires="v">
                <p:oleObj spid="_x0000_s106506" name="Picture" r:id="rId3" imgW="10190476" imgH="7400000" progId="StaticMetafile">
                  <p:embed/>
                </p:oleObj>
              </mc:Choice>
              <mc:Fallback>
                <p:oleObj name="Picture" r:id="rId3" imgW="10190476" imgH="7400000" progId="StaticMetafile">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3338" y="2057400"/>
                        <a:ext cx="62960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476" name="Object 4"/>
          <p:cNvGraphicFramePr>
            <a:graphicFrameLocks noGrp="1" noChangeAspect="1"/>
          </p:cNvGraphicFramePr>
          <p:nvPr>
            <p:ph/>
          </p:nvPr>
        </p:nvGraphicFramePr>
        <p:xfrm>
          <a:off x="927100" y="274638"/>
          <a:ext cx="7283450" cy="5851525"/>
        </p:xfrm>
        <a:graphic>
          <a:graphicData uri="http://schemas.openxmlformats.org/presentationml/2006/ole">
            <mc:AlternateContent xmlns:mc="http://schemas.openxmlformats.org/markup-compatibility/2006">
              <mc:Choice xmlns:v="urn:schemas-microsoft-com:vml" Requires="v">
                <p:oleObj spid="_x0000_s105479" name="Picture" r:id="rId4" imgW="10371429" imgH="8333333" progId="StaticMetafile">
                  <p:embed/>
                </p:oleObj>
              </mc:Choice>
              <mc:Fallback>
                <p:oleObj name="Picture" r:id="rId4" imgW="10371429" imgH="8333333" progId="StaticMetafile">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100" y="274638"/>
                        <a:ext cx="7283450"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0">
        <p:sndAc>
          <p:stSnd>
            <p:snd r:embed="rId3" name="camera.wav"/>
          </p:stSnd>
        </p:sndAc>
      </p:transition>
    </mc:Choice>
    <mc:Fallback>
      <p:transition>
        <p:sndAc>
          <p:stSnd>
            <p:snd r:embed="rId3" name="camera.wav"/>
          </p:stSnd>
        </p:sndAc>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2" name="Text Box 4"/>
          <p:cNvSpPr txBox="1">
            <a:spLocks noChangeArrowheads="1"/>
          </p:cNvSpPr>
          <p:nvPr/>
        </p:nvSpPr>
        <p:spPr bwMode="auto">
          <a:xfrm>
            <a:off x="4191000" y="152400"/>
            <a:ext cx="4572000" cy="1328738"/>
          </a:xfrm>
          <a:prstGeom prst="rect">
            <a:avLst/>
          </a:prstGeom>
          <a:noFill/>
          <a:ln w="9525">
            <a:noFill/>
            <a:miter lim="800000"/>
            <a:headEnd/>
            <a:tailEnd/>
          </a:ln>
          <a:effectLst/>
        </p:spPr>
        <p:txBody>
          <a:bodyPr>
            <a:spAutoFit/>
          </a:bodyPr>
          <a:lstStyle/>
          <a:p>
            <a:pPr algn="r"/>
            <a:r>
              <a:rPr lang="ar-EG" b="1" dirty="0"/>
              <a:t>من الضروري دراسة المكان </a:t>
            </a:r>
          </a:p>
          <a:p>
            <a:pPr algn="r"/>
            <a:r>
              <a:rPr lang="ar-EG" b="1" dirty="0"/>
              <a:t>من حيث الاتساع ملاءمته لنوع المعروضات وحجمه</a:t>
            </a:r>
          </a:p>
          <a:p>
            <a:pPr algn="r"/>
            <a:r>
              <a:rPr lang="ar-EG" b="1" dirty="0"/>
              <a:t>ومن حيث </a:t>
            </a:r>
            <a:r>
              <a:rPr lang="ar-EG" b="1" dirty="0" smtClean="0"/>
              <a:t>الاضاءة </a:t>
            </a:r>
            <a:r>
              <a:rPr lang="ar-EG" b="1" dirty="0"/>
              <a:t>الطبيعية او الصناعية </a:t>
            </a:r>
          </a:p>
          <a:p>
            <a:pPr algn="r">
              <a:spcBef>
                <a:spcPct val="50000"/>
              </a:spcBef>
            </a:pPr>
            <a:endParaRPr lang="en-US" dirty="0"/>
          </a:p>
        </p:txBody>
      </p:sp>
      <p:graphicFrame>
        <p:nvGraphicFramePr>
          <p:cNvPr id="109573" name="Object 5"/>
          <p:cNvGraphicFramePr>
            <a:graphicFrameLocks noGrp="1" noChangeAspect="1"/>
          </p:cNvGraphicFramePr>
          <p:nvPr>
            <p:ph sz="quarter" idx="1"/>
          </p:nvPr>
        </p:nvGraphicFramePr>
        <p:xfrm>
          <a:off x="304800" y="1066800"/>
          <a:ext cx="1871663" cy="2379663"/>
        </p:xfrm>
        <a:graphic>
          <a:graphicData uri="http://schemas.openxmlformats.org/presentationml/2006/ole">
            <mc:AlternateContent xmlns:mc="http://schemas.openxmlformats.org/markup-compatibility/2006">
              <mc:Choice xmlns:v="urn:schemas-microsoft-com:vml" Requires="v">
                <p:oleObj spid="_x0000_s109597" name="Picture" r:id="rId3" imgW="1895238" imgH="2409524" progId="StaticMetafile">
                  <p:embed/>
                </p:oleObj>
              </mc:Choice>
              <mc:Fallback>
                <p:oleObj name="Picture" r:id="rId3" imgW="1895238" imgH="2409524" progId="StaticMetafile">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066800"/>
                        <a:ext cx="1871663" cy="237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9575" name="Object 7"/>
          <p:cNvGraphicFramePr>
            <a:graphicFrameLocks noGrp="1" noChangeAspect="1"/>
          </p:cNvGraphicFramePr>
          <p:nvPr>
            <p:ph sz="quarter" idx="2"/>
          </p:nvPr>
        </p:nvGraphicFramePr>
        <p:xfrm>
          <a:off x="5486400" y="1833563"/>
          <a:ext cx="3198813" cy="1208087"/>
        </p:xfrm>
        <a:graphic>
          <a:graphicData uri="http://schemas.openxmlformats.org/presentationml/2006/ole">
            <mc:AlternateContent xmlns:mc="http://schemas.openxmlformats.org/markup-compatibility/2006">
              <mc:Choice xmlns:v="urn:schemas-microsoft-com:vml" Requires="v">
                <p:oleObj spid="_x0000_s109598" name="Picture" r:id="rId5" imgW="4667902" imgH="1762371" progId="StaticMetafile">
                  <p:embed/>
                </p:oleObj>
              </mc:Choice>
              <mc:Fallback>
                <p:oleObj name="Picture" r:id="rId5" imgW="4667902" imgH="1762371" progId="StaticMetafile">
                  <p:embed/>
                  <p:pic>
                    <p:nvPicPr>
                      <p:cNvPr id="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833563"/>
                        <a:ext cx="3198813" cy="1208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9578" name="Object 10"/>
          <p:cNvGraphicFramePr>
            <a:graphicFrameLocks noGrp="1" noChangeAspect="1"/>
          </p:cNvGraphicFramePr>
          <p:nvPr>
            <p:ph sz="quarter" idx="3"/>
          </p:nvPr>
        </p:nvGraphicFramePr>
        <p:xfrm>
          <a:off x="2362200" y="1219200"/>
          <a:ext cx="2916238" cy="2187575"/>
        </p:xfrm>
        <a:graphic>
          <a:graphicData uri="http://schemas.openxmlformats.org/presentationml/2006/ole">
            <mc:AlternateContent xmlns:mc="http://schemas.openxmlformats.org/markup-compatibility/2006">
              <mc:Choice xmlns:v="urn:schemas-microsoft-com:vml" Requires="v">
                <p:oleObj spid="_x0000_s109599" name="Picture" r:id="rId7" imgW="6095238" imgH="4571429" progId="StaticMetafile">
                  <p:embed/>
                </p:oleObj>
              </mc:Choice>
              <mc:Fallback>
                <p:oleObj name="Picture" r:id="rId7" imgW="6095238" imgH="4571429" progId="StaticMetafile">
                  <p:embed/>
                  <p:pic>
                    <p:nvPicPr>
                      <p:cNvPr id="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1219200"/>
                        <a:ext cx="2916238"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9582" name="Object 14"/>
          <p:cNvGraphicFramePr>
            <a:graphicFrameLocks noGrp="1" noChangeAspect="1"/>
          </p:cNvGraphicFramePr>
          <p:nvPr>
            <p:ph sz="quarter" idx="4"/>
          </p:nvPr>
        </p:nvGraphicFramePr>
        <p:xfrm>
          <a:off x="5181600" y="3962400"/>
          <a:ext cx="1600199" cy="2703203"/>
        </p:xfrm>
        <a:graphic>
          <a:graphicData uri="http://schemas.openxmlformats.org/presentationml/2006/ole">
            <mc:AlternateContent xmlns:mc="http://schemas.openxmlformats.org/markup-compatibility/2006">
              <mc:Choice xmlns:v="urn:schemas-microsoft-com:vml" Requires="v">
                <p:oleObj spid="_x0000_s109600" name="Picture" r:id="rId9" imgW="2933333" imgH="7430537" progId="StaticMetafile">
                  <p:embed/>
                </p:oleObj>
              </mc:Choice>
              <mc:Fallback>
                <p:oleObj name="Picture" r:id="rId9" imgW="2933333" imgH="7430537" progId="StaticMetafile">
                  <p:embed/>
                  <p:pic>
                    <p:nvPicPr>
                      <p:cNvPr id="0"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1600" y="3962400"/>
                        <a:ext cx="1600199" cy="2703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9581" name="Text Box 13"/>
          <p:cNvSpPr txBox="1">
            <a:spLocks noChangeArrowheads="1"/>
          </p:cNvSpPr>
          <p:nvPr/>
        </p:nvSpPr>
        <p:spPr bwMode="auto">
          <a:xfrm>
            <a:off x="7162800" y="4267200"/>
            <a:ext cx="1676400" cy="1466850"/>
          </a:xfrm>
          <a:prstGeom prst="rect">
            <a:avLst/>
          </a:prstGeom>
          <a:noFill/>
          <a:ln w="9525">
            <a:noFill/>
            <a:miter lim="800000"/>
            <a:headEnd/>
            <a:tailEnd/>
          </a:ln>
          <a:effectLst/>
        </p:spPr>
        <p:txBody>
          <a:bodyPr>
            <a:spAutoFit/>
          </a:bodyPr>
          <a:lstStyle/>
          <a:p>
            <a:pPr algn="ctr">
              <a:spcBef>
                <a:spcPct val="50000"/>
              </a:spcBef>
            </a:pPr>
            <a:r>
              <a:rPr lang="ar-EG" b="1"/>
              <a:t>ونظام توزيع الفتحات</a:t>
            </a:r>
          </a:p>
          <a:p>
            <a:pPr algn="ctr">
              <a:spcBef>
                <a:spcPct val="50000"/>
              </a:spcBef>
            </a:pPr>
            <a:r>
              <a:rPr lang="ar-EG" b="1"/>
              <a:t> والشبابيك والأبواب </a:t>
            </a:r>
          </a:p>
          <a:p>
            <a:pPr algn="ctr">
              <a:spcBef>
                <a:spcPct val="50000"/>
              </a:spcBef>
            </a:pPr>
            <a:r>
              <a:rPr lang="ar-EG" b="1"/>
              <a:t>والمداخل والمخارج</a:t>
            </a:r>
            <a:endParaRPr lang="en-US" b="1"/>
          </a:p>
        </p:txBody>
      </p:sp>
      <p:sp>
        <p:nvSpPr>
          <p:cNvPr id="109585" name="Text Box 17"/>
          <p:cNvSpPr txBox="1">
            <a:spLocks noChangeArrowheads="1"/>
          </p:cNvSpPr>
          <p:nvPr/>
        </p:nvSpPr>
        <p:spPr bwMode="auto">
          <a:xfrm>
            <a:off x="2667000" y="4648200"/>
            <a:ext cx="2133600" cy="915988"/>
          </a:xfrm>
          <a:prstGeom prst="rect">
            <a:avLst/>
          </a:prstGeom>
          <a:noFill/>
          <a:ln w="9525">
            <a:noFill/>
            <a:miter lim="800000"/>
            <a:headEnd/>
            <a:tailEnd/>
          </a:ln>
          <a:effectLst/>
        </p:spPr>
        <p:txBody>
          <a:bodyPr>
            <a:spAutoFit/>
          </a:bodyPr>
          <a:lstStyle/>
          <a:p>
            <a:pPr algn="ctr">
              <a:spcBef>
                <a:spcPct val="50000"/>
              </a:spcBef>
            </a:pPr>
            <a:r>
              <a:rPr lang="ar-EG" b="1"/>
              <a:t>ودراستها من حيث ترتيبها في مكان العرض وطريقه عرضها</a:t>
            </a:r>
            <a:endParaRPr lang="en-US" b="1"/>
          </a:p>
        </p:txBody>
      </p:sp>
      <p:graphicFrame>
        <p:nvGraphicFramePr>
          <p:cNvPr id="109586" name="Object 18"/>
          <p:cNvGraphicFramePr>
            <a:graphicFrameLocks noChangeAspect="1"/>
          </p:cNvGraphicFramePr>
          <p:nvPr/>
        </p:nvGraphicFramePr>
        <p:xfrm>
          <a:off x="304800" y="3733800"/>
          <a:ext cx="2286000" cy="2971800"/>
        </p:xfrm>
        <a:graphic>
          <a:graphicData uri="http://schemas.openxmlformats.org/presentationml/2006/ole">
            <mc:AlternateContent xmlns:mc="http://schemas.openxmlformats.org/markup-compatibility/2006">
              <mc:Choice xmlns:v="urn:schemas-microsoft-com:vml" Requires="v">
                <p:oleObj spid="_x0000_s109601" name="Picture" r:id="rId11" imgW="5447619" imgH="4057143" progId="StaticMetafile">
                  <p:embed/>
                </p:oleObj>
              </mc:Choice>
              <mc:Fallback>
                <p:oleObj name="Picture" r:id="rId11" imgW="5447619" imgH="4057143" progId="StaticMetafile">
                  <p:embed/>
                  <p:pic>
                    <p:nvPicPr>
                      <p:cNvPr id="0" name="Picture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4800" y="3733800"/>
                        <a:ext cx="22860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Text Box 4"/>
          <p:cNvSpPr txBox="1">
            <a:spLocks noChangeArrowheads="1"/>
          </p:cNvSpPr>
          <p:nvPr/>
        </p:nvSpPr>
        <p:spPr bwMode="auto">
          <a:xfrm>
            <a:off x="914400" y="304800"/>
            <a:ext cx="7848600" cy="646331"/>
          </a:xfrm>
          <a:prstGeom prst="rect">
            <a:avLst/>
          </a:prstGeom>
          <a:noFill/>
          <a:ln w="9525">
            <a:noFill/>
            <a:miter lim="800000"/>
            <a:headEnd/>
            <a:tailEnd/>
          </a:ln>
          <a:effectLst/>
        </p:spPr>
        <p:txBody>
          <a:bodyPr>
            <a:spAutoFit/>
          </a:bodyPr>
          <a:lstStyle/>
          <a:p>
            <a:pPr algn="r"/>
            <a:r>
              <a:rPr lang="ar-EG" b="1" dirty="0"/>
              <a:t>دراسة العناصر المختلفة التي يتكون منها المتحف واختيار مايحقق منها اهافه والملائم منها </a:t>
            </a:r>
            <a:r>
              <a:rPr lang="ar-EG" b="1" dirty="0" smtClean="0"/>
              <a:t>لمستوى رواده</a:t>
            </a:r>
            <a:r>
              <a:rPr lang="ar-EG" b="1" dirty="0"/>
              <a:t>: هل تحفظ </a:t>
            </a:r>
            <a:r>
              <a:rPr lang="ar-EG" b="1" dirty="0" smtClean="0"/>
              <a:t>في </a:t>
            </a:r>
            <a:r>
              <a:rPr lang="ar-EG" b="1" dirty="0"/>
              <a:t>صناديق زجاجية</a:t>
            </a:r>
            <a:r>
              <a:rPr lang="ar-EG" dirty="0"/>
              <a:t> </a:t>
            </a:r>
            <a:endParaRPr lang="en-US" dirty="0"/>
          </a:p>
        </p:txBody>
      </p:sp>
      <p:graphicFrame>
        <p:nvGraphicFramePr>
          <p:cNvPr id="110597" name="Object 5"/>
          <p:cNvGraphicFramePr>
            <a:graphicFrameLocks noGrp="1" noChangeAspect="1"/>
          </p:cNvGraphicFramePr>
          <p:nvPr>
            <p:ph sz="half" idx="1"/>
          </p:nvPr>
        </p:nvGraphicFramePr>
        <p:xfrm>
          <a:off x="762000" y="1371600"/>
          <a:ext cx="4035425" cy="2155825"/>
        </p:xfrm>
        <a:graphic>
          <a:graphicData uri="http://schemas.openxmlformats.org/presentationml/2006/ole">
            <mc:AlternateContent xmlns:mc="http://schemas.openxmlformats.org/markup-compatibility/2006">
              <mc:Choice xmlns:v="urn:schemas-microsoft-com:vml" Requires="v">
                <p:oleObj spid="_x0000_s110610" name="Picture" r:id="rId3" imgW="5687219" imgH="3038095" progId="StaticMetafile">
                  <p:embed/>
                </p:oleObj>
              </mc:Choice>
              <mc:Fallback>
                <p:oleObj name="Picture" r:id="rId3" imgW="5687219" imgH="3038095" progId="StaticMetafile">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371600"/>
                        <a:ext cx="4035425" cy="215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0599" name="Object 7"/>
          <p:cNvGraphicFramePr>
            <a:graphicFrameLocks noGrp="1" noChangeAspect="1"/>
          </p:cNvGraphicFramePr>
          <p:nvPr>
            <p:ph sz="quarter" idx="2"/>
          </p:nvPr>
        </p:nvGraphicFramePr>
        <p:xfrm>
          <a:off x="5334000" y="1447800"/>
          <a:ext cx="3168650" cy="2185988"/>
        </p:xfrm>
        <a:graphic>
          <a:graphicData uri="http://schemas.openxmlformats.org/presentationml/2006/ole">
            <mc:AlternateContent xmlns:mc="http://schemas.openxmlformats.org/markup-compatibility/2006">
              <mc:Choice xmlns:v="urn:schemas-microsoft-com:vml" Requires="v">
                <p:oleObj spid="_x0000_s110611" name="Picture" r:id="rId5" imgW="4761905" imgH="3285714" progId="StaticMetafile">
                  <p:embed/>
                </p:oleObj>
              </mc:Choice>
              <mc:Fallback>
                <p:oleObj name="Picture" r:id="rId5" imgW="4761905" imgH="3285714" progId="StaticMetafile">
                  <p:embed/>
                  <p:pic>
                    <p:nvPicPr>
                      <p:cNvPr id="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1447800"/>
                        <a:ext cx="3168650" cy="218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0603" name="Object 11"/>
          <p:cNvGraphicFramePr>
            <a:graphicFrameLocks noGrp="1" noChangeAspect="1"/>
          </p:cNvGraphicFramePr>
          <p:nvPr>
            <p:ph sz="quarter" idx="3"/>
          </p:nvPr>
        </p:nvGraphicFramePr>
        <p:xfrm>
          <a:off x="2895600" y="4038600"/>
          <a:ext cx="3733800" cy="2484392"/>
        </p:xfrm>
        <a:graphic>
          <a:graphicData uri="http://schemas.openxmlformats.org/presentationml/2006/ole">
            <mc:AlternateContent xmlns:mc="http://schemas.openxmlformats.org/markup-compatibility/2006">
              <mc:Choice xmlns:v="urn:schemas-microsoft-com:vml" Requires="v">
                <p:oleObj spid="_x0000_s110612" name="Picture" r:id="rId7" imgW="5753903" imgH="3828571" progId="StaticMetafile">
                  <p:embed/>
                </p:oleObj>
              </mc:Choice>
              <mc:Fallback>
                <p:oleObj name="Picture" r:id="rId7" imgW="5753903" imgH="3828571" progId="StaticMetafile">
                  <p:embed/>
                  <p:pic>
                    <p:nvPicPr>
                      <p:cNvPr id="0"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4038600"/>
                        <a:ext cx="3733800" cy="248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0602" name="Text Box 10"/>
          <p:cNvSpPr txBox="1">
            <a:spLocks noChangeArrowheads="1"/>
          </p:cNvSpPr>
          <p:nvPr/>
        </p:nvSpPr>
        <p:spPr bwMode="auto">
          <a:xfrm>
            <a:off x="6553200" y="3886200"/>
            <a:ext cx="2133600" cy="906463"/>
          </a:xfrm>
          <a:prstGeom prst="rect">
            <a:avLst/>
          </a:prstGeom>
          <a:noFill/>
          <a:ln w="9525">
            <a:noFill/>
            <a:miter lim="800000"/>
            <a:headEnd/>
            <a:tailEnd/>
          </a:ln>
          <a:effectLst/>
        </p:spPr>
        <p:txBody>
          <a:bodyPr>
            <a:spAutoFit/>
          </a:bodyPr>
          <a:lstStyle/>
          <a:p>
            <a:pPr algn="r" rtl="1">
              <a:spcBef>
                <a:spcPct val="50000"/>
              </a:spcBef>
              <a:spcAft>
                <a:spcPts val="1000"/>
              </a:spcAft>
            </a:pPr>
            <a:r>
              <a:rPr lang="ar-EG"/>
              <a:t> </a:t>
            </a:r>
            <a:r>
              <a:rPr lang="ar-EG" b="1"/>
              <a:t>تعرض مكشوفه</a:t>
            </a:r>
          </a:p>
          <a:p>
            <a:pPr>
              <a:spcBef>
                <a:spcPct val="50000"/>
              </a:spcBef>
            </a:pPr>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Text Box 4"/>
          <p:cNvSpPr txBox="1">
            <a:spLocks noChangeArrowheads="1"/>
          </p:cNvSpPr>
          <p:nvPr/>
        </p:nvSpPr>
        <p:spPr bwMode="auto">
          <a:xfrm>
            <a:off x="3276600" y="152400"/>
            <a:ext cx="5486400" cy="2819400"/>
          </a:xfrm>
          <a:prstGeom prst="rect">
            <a:avLst/>
          </a:prstGeom>
          <a:noFill/>
          <a:ln w="9525">
            <a:noFill/>
            <a:miter lim="800000"/>
            <a:headEnd/>
            <a:tailEnd/>
          </a:ln>
          <a:effectLst/>
        </p:spPr>
        <p:txBody>
          <a:bodyPr>
            <a:spAutoFit/>
          </a:bodyPr>
          <a:lstStyle/>
          <a:p>
            <a:pPr algn="r" rtl="1">
              <a:spcBef>
                <a:spcPct val="50000"/>
              </a:spcBef>
              <a:spcAft>
                <a:spcPts val="1000"/>
              </a:spcAft>
            </a:pPr>
            <a:r>
              <a:rPr lang="ar-EG" b="1" u="sng">
                <a:solidFill>
                  <a:srgbClr val="FFFF99"/>
                </a:solidFill>
              </a:rPr>
              <a:t>1.دراسة الحركة في المتاحف (</a:t>
            </a:r>
            <a:r>
              <a:rPr lang="en-US" b="1" u="sng">
                <a:solidFill>
                  <a:srgbClr val="FFFF99"/>
                </a:solidFill>
              </a:rPr>
              <a:t>circulation )</a:t>
            </a:r>
            <a:r>
              <a:rPr lang="ar-EG" b="1" u="sng">
                <a:solidFill>
                  <a:srgbClr val="FFFF99"/>
                </a:solidFill>
              </a:rPr>
              <a:t>))</a:t>
            </a:r>
            <a:endParaRPr lang="en-US" b="1" u="sng">
              <a:solidFill>
                <a:srgbClr val="FFFF99"/>
              </a:solidFill>
            </a:endParaRPr>
          </a:p>
          <a:p>
            <a:pPr algn="r"/>
            <a:r>
              <a:rPr lang="en-US" b="1"/>
              <a:t>Approach</a:t>
            </a:r>
          </a:p>
          <a:p>
            <a:pPr algn="r"/>
            <a:r>
              <a:rPr lang="en-US" b="1"/>
              <a:t>Entrance</a:t>
            </a:r>
          </a:p>
          <a:p>
            <a:pPr algn="r"/>
            <a:r>
              <a:rPr lang="en-US" b="1"/>
              <a:t>Pathway configuration</a:t>
            </a:r>
          </a:p>
          <a:p>
            <a:pPr algn="r"/>
            <a:r>
              <a:rPr lang="en-US" b="1"/>
              <a:t>Path-space relationship</a:t>
            </a:r>
          </a:p>
          <a:p>
            <a:pPr algn="r"/>
            <a:r>
              <a:rPr lang="en-US" b="1"/>
              <a:t>Form of the circulation space</a:t>
            </a:r>
          </a:p>
          <a:p>
            <a:pPr algn="r" rtl="1">
              <a:spcBef>
                <a:spcPct val="50000"/>
              </a:spcBef>
              <a:spcAft>
                <a:spcPts val="1000"/>
              </a:spcAft>
            </a:pPr>
            <a:endParaRPr lang="en-US" b="1"/>
          </a:p>
          <a:p>
            <a:pPr>
              <a:spcBef>
                <a:spcPct val="50000"/>
              </a:spcBef>
            </a:pPr>
            <a:endParaRPr lang="en-US"/>
          </a:p>
        </p:txBody>
      </p:sp>
      <p:sp>
        <p:nvSpPr>
          <p:cNvPr id="59398" name="Text Box 6"/>
          <p:cNvSpPr txBox="1">
            <a:spLocks noChangeArrowheads="1"/>
          </p:cNvSpPr>
          <p:nvPr/>
        </p:nvSpPr>
        <p:spPr bwMode="auto">
          <a:xfrm>
            <a:off x="2209800" y="2133600"/>
            <a:ext cx="6629400" cy="2270125"/>
          </a:xfrm>
          <a:prstGeom prst="rect">
            <a:avLst/>
          </a:prstGeom>
          <a:noFill/>
          <a:ln w="9525">
            <a:noFill/>
            <a:miter lim="800000"/>
            <a:headEnd/>
            <a:tailEnd/>
          </a:ln>
          <a:effectLst/>
        </p:spPr>
        <p:txBody>
          <a:bodyPr>
            <a:spAutoFit/>
          </a:bodyPr>
          <a:lstStyle/>
          <a:p>
            <a:pPr algn="r" rtl="1">
              <a:spcBef>
                <a:spcPct val="50000"/>
              </a:spcBef>
              <a:spcAft>
                <a:spcPts val="1000"/>
              </a:spcAft>
            </a:pPr>
            <a:r>
              <a:rPr lang="ar-EG" b="1" dirty="0">
                <a:solidFill>
                  <a:srgbClr val="FFFF99"/>
                </a:solidFill>
              </a:rPr>
              <a:t>2.</a:t>
            </a:r>
            <a:r>
              <a:rPr lang="ar-EG" b="1" u="sng" dirty="0">
                <a:solidFill>
                  <a:srgbClr val="FFFF99"/>
                </a:solidFill>
              </a:rPr>
              <a:t>اختيار و تحليل الموقع (</a:t>
            </a:r>
            <a:r>
              <a:rPr lang="en-US" b="1" u="sng" dirty="0">
                <a:solidFill>
                  <a:srgbClr val="FFFF99"/>
                </a:solidFill>
              </a:rPr>
              <a:t>site selection and analysis)</a:t>
            </a:r>
            <a:endParaRPr lang="ar-EG" b="1" u="sng" dirty="0">
              <a:solidFill>
                <a:srgbClr val="FFFF99"/>
              </a:solidFill>
            </a:endParaRPr>
          </a:p>
          <a:p>
            <a:pPr algn="r" rtl="1">
              <a:spcBef>
                <a:spcPct val="50000"/>
              </a:spcBef>
              <a:spcAft>
                <a:spcPts val="1000"/>
              </a:spcAft>
            </a:pPr>
            <a:r>
              <a:rPr lang="ar-EG" b="1" dirty="0"/>
              <a:t>1- اختيار الموقع </a:t>
            </a:r>
            <a:br>
              <a:rPr lang="ar-EG" b="1" dirty="0"/>
            </a:br>
            <a:r>
              <a:rPr lang="ar-EG" b="1" dirty="0"/>
              <a:t>2- دراسة العلاقات الوظيفية .</a:t>
            </a:r>
            <a:br>
              <a:rPr lang="ar-EG" b="1" dirty="0"/>
            </a:br>
            <a:r>
              <a:rPr lang="ar-EG" b="1" dirty="0"/>
              <a:t>3- دراسة التشكيل البصري . </a:t>
            </a:r>
            <a:br>
              <a:rPr lang="ar-EG" b="1" dirty="0"/>
            </a:br>
            <a:r>
              <a:rPr lang="ar-EG" b="1" dirty="0"/>
              <a:t>4- دراسة شبكة الطرق ووسائل النقل</a:t>
            </a:r>
            <a:endParaRPr lang="en-US" b="1" dirty="0"/>
          </a:p>
          <a:p>
            <a:pPr>
              <a:spcBef>
                <a:spcPct val="50000"/>
              </a:spcBef>
            </a:pPr>
            <a:endParaRPr lang="en-US" dirty="0"/>
          </a:p>
        </p:txBody>
      </p:sp>
      <p:sp>
        <p:nvSpPr>
          <p:cNvPr id="59399" name="Text Box 7"/>
          <p:cNvSpPr txBox="1">
            <a:spLocks noChangeArrowheads="1"/>
          </p:cNvSpPr>
          <p:nvPr/>
        </p:nvSpPr>
        <p:spPr bwMode="auto">
          <a:xfrm>
            <a:off x="2819400" y="3886200"/>
            <a:ext cx="6096000" cy="1720850"/>
          </a:xfrm>
          <a:prstGeom prst="rect">
            <a:avLst/>
          </a:prstGeom>
          <a:noFill/>
          <a:ln w="9525">
            <a:noFill/>
            <a:miter lim="800000"/>
            <a:headEnd/>
            <a:tailEnd/>
          </a:ln>
          <a:effectLst/>
        </p:spPr>
        <p:txBody>
          <a:bodyPr>
            <a:spAutoFit/>
          </a:bodyPr>
          <a:lstStyle/>
          <a:p>
            <a:pPr algn="r" rtl="1">
              <a:spcBef>
                <a:spcPct val="50000"/>
              </a:spcBef>
              <a:spcAft>
                <a:spcPts val="1000"/>
              </a:spcAft>
            </a:pPr>
            <a:r>
              <a:rPr lang="ar-EG" b="1" u="sng" dirty="0" smtClean="0">
                <a:solidFill>
                  <a:srgbClr val="FFFF99"/>
                </a:solidFill>
              </a:rPr>
              <a:t>3.تحليل </a:t>
            </a:r>
            <a:r>
              <a:rPr lang="ar-EG" b="1" u="sng" dirty="0">
                <a:solidFill>
                  <a:srgbClr val="FFFF99"/>
                </a:solidFill>
              </a:rPr>
              <a:t>البرنامج المعماري المتحفي  </a:t>
            </a:r>
            <a:r>
              <a:rPr lang="en-US" b="1" u="sng" dirty="0">
                <a:solidFill>
                  <a:srgbClr val="FFFF99"/>
                </a:solidFill>
              </a:rPr>
              <a:t>program analysis</a:t>
            </a:r>
            <a:endParaRPr lang="ar-EG" b="1" u="sng" dirty="0">
              <a:solidFill>
                <a:srgbClr val="FFFF99"/>
              </a:solidFill>
            </a:endParaRPr>
          </a:p>
          <a:p>
            <a:pPr algn="r" rtl="1">
              <a:spcBef>
                <a:spcPct val="50000"/>
              </a:spcBef>
              <a:spcAft>
                <a:spcPts val="1000"/>
              </a:spcAft>
            </a:pPr>
            <a:r>
              <a:rPr lang="en-US" b="1" u="sng" dirty="0"/>
              <a:t>Zoning</a:t>
            </a:r>
            <a:r>
              <a:rPr lang="ar-EG" b="1" u="sng" dirty="0"/>
              <a:t> </a:t>
            </a:r>
            <a:br>
              <a:rPr lang="ar-EG" b="1" u="sng" dirty="0"/>
            </a:br>
            <a:r>
              <a:rPr lang="ar-EG" b="1" dirty="0"/>
              <a:t>طرق العرض المتحفي  </a:t>
            </a:r>
            <a:r>
              <a:rPr lang="en-US" b="1" dirty="0"/>
              <a:t>Display</a:t>
            </a:r>
            <a:endParaRPr lang="en-US" b="1" u="sng" dirty="0"/>
          </a:p>
          <a:p>
            <a:pPr>
              <a:spcBef>
                <a:spcPct val="50000"/>
              </a:spcBef>
            </a:pPr>
            <a:endParaRPr lang="en-US" dirty="0"/>
          </a:p>
        </p:txBody>
      </p:sp>
      <p:sp>
        <p:nvSpPr>
          <p:cNvPr id="59401" name="Text Box 9"/>
          <p:cNvSpPr txBox="1">
            <a:spLocks noChangeArrowheads="1"/>
          </p:cNvSpPr>
          <p:nvPr/>
        </p:nvSpPr>
        <p:spPr bwMode="auto">
          <a:xfrm>
            <a:off x="5715000" y="5257800"/>
            <a:ext cx="3200400" cy="915988"/>
          </a:xfrm>
          <a:prstGeom prst="rect">
            <a:avLst/>
          </a:prstGeom>
          <a:noFill/>
          <a:ln w="9525">
            <a:noFill/>
            <a:miter lim="800000"/>
            <a:headEnd/>
            <a:tailEnd/>
          </a:ln>
          <a:effectLst/>
        </p:spPr>
        <p:txBody>
          <a:bodyPr wrap="square">
            <a:spAutoFit/>
          </a:bodyPr>
          <a:lstStyle/>
          <a:p>
            <a:pPr algn="r">
              <a:spcBef>
                <a:spcPct val="50000"/>
              </a:spcBef>
            </a:pPr>
            <a:r>
              <a:rPr lang="ar-EG" b="1" u="sng" dirty="0">
                <a:solidFill>
                  <a:srgbClr val="FFFF99"/>
                </a:solidFill>
              </a:rPr>
              <a:t>4.مشاريع مشابهه</a:t>
            </a:r>
            <a:r>
              <a:rPr lang="ar-EG" b="1" u="sng" dirty="0"/>
              <a:t> </a:t>
            </a:r>
            <a:br>
              <a:rPr lang="ar-EG" b="1" u="sng" dirty="0"/>
            </a:br>
            <a:r>
              <a:rPr lang="ar-EG" b="1" dirty="0"/>
              <a:t>مشروع متحف مائي </a:t>
            </a:r>
            <a:br>
              <a:rPr lang="ar-EG" b="1" dirty="0"/>
            </a:br>
            <a:r>
              <a:rPr lang="ar-EG" b="1" dirty="0"/>
              <a:t>مشروع متحف اثار</a:t>
            </a:r>
            <a:endParaRPr lang="en-US" b="1"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Text Box 4"/>
          <p:cNvSpPr txBox="1">
            <a:spLocks noChangeArrowheads="1"/>
          </p:cNvSpPr>
          <p:nvPr/>
        </p:nvSpPr>
        <p:spPr bwMode="auto">
          <a:xfrm>
            <a:off x="228600" y="381000"/>
            <a:ext cx="8686800" cy="641350"/>
          </a:xfrm>
          <a:prstGeom prst="rect">
            <a:avLst/>
          </a:prstGeom>
          <a:noFill/>
          <a:ln w="9525">
            <a:noFill/>
            <a:miter lim="800000"/>
            <a:headEnd/>
            <a:tailEnd/>
          </a:ln>
          <a:effectLst/>
        </p:spPr>
        <p:txBody>
          <a:bodyPr>
            <a:spAutoFit/>
          </a:bodyPr>
          <a:lstStyle/>
          <a:p>
            <a:pPr algn="r">
              <a:spcBef>
                <a:spcPct val="50000"/>
              </a:spcBef>
            </a:pPr>
            <a:r>
              <a:rPr lang="ar-EG" b="1"/>
              <a:t>هل تحتاج الى ارضيات او حوائط  مناسبة ؟ لان طرق العرض المختلفة ترجع الى نوع العناصر المعروضة وطبيعتها والهدف من استخدامها</a:t>
            </a:r>
            <a:r>
              <a:rPr lang="ar-EG"/>
              <a:t> </a:t>
            </a:r>
            <a:endParaRPr lang="en-US"/>
          </a:p>
        </p:txBody>
      </p:sp>
      <p:graphicFrame>
        <p:nvGraphicFramePr>
          <p:cNvPr id="111621" name="Object 5"/>
          <p:cNvGraphicFramePr>
            <a:graphicFrameLocks noGrp="1" noChangeAspect="1"/>
          </p:cNvGraphicFramePr>
          <p:nvPr>
            <p:ph/>
          </p:nvPr>
        </p:nvGraphicFramePr>
        <p:xfrm>
          <a:off x="1473200" y="1371600"/>
          <a:ext cx="6119813" cy="5257800"/>
        </p:xfrm>
        <a:graphic>
          <a:graphicData uri="http://schemas.openxmlformats.org/presentationml/2006/ole">
            <mc:AlternateContent xmlns:mc="http://schemas.openxmlformats.org/markup-compatibility/2006">
              <mc:Choice xmlns:v="urn:schemas-microsoft-com:vml" Requires="v">
                <p:oleObj spid="_x0000_s111624" name="Picture" r:id="rId3" imgW="5830114" imgH="5009524" progId="StaticMetafile">
                  <p:embed/>
                </p:oleObj>
              </mc:Choice>
              <mc:Fallback>
                <p:oleObj name="Picture" r:id="rId3" imgW="5830114" imgH="5009524" progId="StaticMetafile">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3200" y="1371600"/>
                        <a:ext cx="6119813"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Text Box 4"/>
          <p:cNvSpPr txBox="1">
            <a:spLocks noChangeArrowheads="1"/>
          </p:cNvSpPr>
          <p:nvPr/>
        </p:nvSpPr>
        <p:spPr bwMode="auto">
          <a:xfrm>
            <a:off x="685800" y="228600"/>
            <a:ext cx="8077200" cy="1190625"/>
          </a:xfrm>
          <a:prstGeom prst="rect">
            <a:avLst/>
          </a:prstGeom>
          <a:noFill/>
          <a:ln w="9525">
            <a:noFill/>
            <a:miter lim="800000"/>
            <a:headEnd/>
            <a:tailEnd/>
          </a:ln>
          <a:effectLst/>
        </p:spPr>
        <p:txBody>
          <a:bodyPr>
            <a:spAutoFit/>
          </a:bodyPr>
          <a:lstStyle/>
          <a:p>
            <a:pPr algn="r">
              <a:spcBef>
                <a:spcPct val="50000"/>
              </a:spcBef>
            </a:pPr>
            <a:r>
              <a:rPr lang="ar-EG" b="1"/>
              <a:t>تطور اساليب العرض المتحفي:</a:t>
            </a:r>
            <a:br>
              <a:rPr lang="ar-EG" b="1"/>
            </a:br>
            <a:r>
              <a:rPr lang="ar-EG" b="1"/>
              <a:t/>
            </a:r>
            <a:br>
              <a:rPr lang="ar-EG" b="1"/>
            </a:br>
            <a:r>
              <a:rPr lang="ar-EG" b="1"/>
              <a:t>صاحبت عمليات تطوير المتاحف تطويرات لاسلوب العرض على المراحل التالية:</a:t>
            </a:r>
            <a:br>
              <a:rPr lang="ar-EG" b="1"/>
            </a:br>
            <a:r>
              <a:rPr lang="ar-EG" b="1"/>
              <a:t>عرض العناصر مصحوبة بلوحات توضيحية علمية او تعليمية مثل لوحات بيانيه او نماذج مشاهدة مجسمة</a:t>
            </a:r>
            <a:r>
              <a:rPr lang="ar-EG"/>
              <a:t> </a:t>
            </a:r>
            <a:endParaRPr lang="en-US"/>
          </a:p>
        </p:txBody>
      </p:sp>
      <p:graphicFrame>
        <p:nvGraphicFramePr>
          <p:cNvPr id="121861" name="Object 5"/>
          <p:cNvGraphicFramePr>
            <a:graphicFrameLocks noGrp="1" noChangeAspect="1"/>
          </p:cNvGraphicFramePr>
          <p:nvPr>
            <p:ph sz="half" idx="1"/>
          </p:nvPr>
        </p:nvGraphicFramePr>
        <p:xfrm>
          <a:off x="609600" y="2667000"/>
          <a:ext cx="4571254" cy="3124200"/>
        </p:xfrm>
        <a:graphic>
          <a:graphicData uri="http://schemas.openxmlformats.org/presentationml/2006/ole">
            <mc:AlternateContent xmlns:mc="http://schemas.openxmlformats.org/markup-compatibility/2006">
              <mc:Choice xmlns:v="urn:schemas-microsoft-com:vml" Requires="v">
                <p:oleObj spid="_x0000_s121873" name="Picture" r:id="rId3" imgW="8485714" imgH="3172268" progId="StaticMetafile">
                  <p:embed/>
                </p:oleObj>
              </mc:Choice>
              <mc:Fallback>
                <p:oleObj name="Picture" r:id="rId3" imgW="8485714" imgH="3172268" progId="StaticMetafile">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667000"/>
                        <a:ext cx="4571254"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1863" name="Object 7"/>
          <p:cNvGraphicFramePr>
            <a:graphicFrameLocks noGrp="1" noChangeAspect="1"/>
          </p:cNvGraphicFramePr>
          <p:nvPr>
            <p:ph sz="quarter" idx="2"/>
          </p:nvPr>
        </p:nvGraphicFramePr>
        <p:xfrm>
          <a:off x="5562600" y="1600200"/>
          <a:ext cx="2926216" cy="2514600"/>
        </p:xfrm>
        <a:graphic>
          <a:graphicData uri="http://schemas.openxmlformats.org/presentationml/2006/ole">
            <mc:AlternateContent xmlns:mc="http://schemas.openxmlformats.org/markup-compatibility/2006">
              <mc:Choice xmlns:v="urn:schemas-microsoft-com:vml" Requires="v">
                <p:oleObj spid="_x0000_s121874" name="Picture" r:id="rId5" imgW="5830114" imgH="5009524" progId="StaticMetafile">
                  <p:embed/>
                </p:oleObj>
              </mc:Choice>
              <mc:Fallback>
                <p:oleObj name="Picture" r:id="rId5" imgW="5830114" imgH="5009524" progId="StaticMetafile">
                  <p:embed/>
                  <p:pic>
                    <p:nvPicPr>
                      <p:cNvPr id="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1600200"/>
                        <a:ext cx="2926216"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1866" name="Object 10"/>
          <p:cNvGraphicFramePr>
            <a:graphicFrameLocks noGrp="1" noChangeAspect="1"/>
          </p:cNvGraphicFramePr>
          <p:nvPr>
            <p:ph sz="quarter" idx="3"/>
          </p:nvPr>
        </p:nvGraphicFramePr>
        <p:xfrm>
          <a:off x="5562601" y="4267200"/>
          <a:ext cx="3016016" cy="2590800"/>
        </p:xfrm>
        <a:graphic>
          <a:graphicData uri="http://schemas.openxmlformats.org/presentationml/2006/ole">
            <mc:AlternateContent xmlns:mc="http://schemas.openxmlformats.org/markup-compatibility/2006">
              <mc:Choice xmlns:v="urn:schemas-microsoft-com:vml" Requires="v">
                <p:oleObj spid="_x0000_s121875" name="Picture" r:id="rId7" imgW="5830114" imgH="5009524" progId="StaticMetafile">
                  <p:embed/>
                </p:oleObj>
              </mc:Choice>
              <mc:Fallback>
                <p:oleObj name="Picture" r:id="rId7" imgW="5830114" imgH="5009524" progId="StaticMetafile">
                  <p:embed/>
                  <p:pic>
                    <p:nvPicPr>
                      <p:cNvPr id="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2601" y="4267200"/>
                        <a:ext cx="3016016"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Text Box 4"/>
          <p:cNvSpPr txBox="1">
            <a:spLocks noChangeArrowheads="1"/>
          </p:cNvSpPr>
          <p:nvPr/>
        </p:nvSpPr>
        <p:spPr bwMode="auto">
          <a:xfrm>
            <a:off x="304800" y="381000"/>
            <a:ext cx="8458200" cy="1455738"/>
          </a:xfrm>
          <a:prstGeom prst="rect">
            <a:avLst/>
          </a:prstGeom>
          <a:noFill/>
          <a:ln w="9525">
            <a:noFill/>
            <a:miter lim="800000"/>
            <a:headEnd/>
            <a:tailEnd/>
          </a:ln>
          <a:effectLst/>
        </p:spPr>
        <p:txBody>
          <a:bodyPr>
            <a:spAutoFit/>
          </a:bodyPr>
          <a:lstStyle/>
          <a:p>
            <a:pPr algn="r" rtl="1">
              <a:spcBef>
                <a:spcPct val="50000"/>
              </a:spcBef>
              <a:spcAft>
                <a:spcPts val="1000"/>
              </a:spcAft>
            </a:pPr>
            <a:r>
              <a:rPr lang="ar-EG" b="1"/>
              <a:t>مما ادى الى الحاجه الى اعادة دراسة الفراغ المعماري وايضاح الفرق بين ماهو اصلي معروض وماهو توضيحي.</a:t>
            </a:r>
            <a:br>
              <a:rPr lang="ar-EG" b="1"/>
            </a:br>
            <a:r>
              <a:rPr lang="ar-EG" b="1"/>
              <a:t>تطور الامر الى عرض العناصر بما يحيط بها من مظهر البيئة الاصلية لها كاطار كامل للصورة ، سواء ماكان مكشوفا في الضوء او المناخ الطبيعي او ماكان صناعيا من حيث الشكل و الاضاءة.</a:t>
            </a:r>
          </a:p>
          <a:p>
            <a:pPr>
              <a:spcBef>
                <a:spcPct val="50000"/>
              </a:spcBef>
            </a:pPr>
            <a:endParaRPr lang="en-US"/>
          </a:p>
        </p:txBody>
      </p:sp>
      <p:graphicFrame>
        <p:nvGraphicFramePr>
          <p:cNvPr id="120837" name="Object 5"/>
          <p:cNvGraphicFramePr>
            <a:graphicFrameLocks noGrp="1" noChangeAspect="1"/>
          </p:cNvGraphicFramePr>
          <p:nvPr>
            <p:ph/>
          </p:nvPr>
        </p:nvGraphicFramePr>
        <p:xfrm>
          <a:off x="533400" y="2057400"/>
          <a:ext cx="8224837" cy="4381500"/>
        </p:xfrm>
        <a:graphic>
          <a:graphicData uri="http://schemas.openxmlformats.org/presentationml/2006/ole">
            <mc:AlternateContent xmlns:mc="http://schemas.openxmlformats.org/markup-compatibility/2006">
              <mc:Choice xmlns:v="urn:schemas-microsoft-com:vml" Requires="v">
                <p:oleObj spid="_x0000_s120840" name="Picture" r:id="rId3" imgW="12088912" imgH="6439799" progId="StaticMetafile">
                  <p:embed/>
                </p:oleObj>
              </mc:Choice>
              <mc:Fallback>
                <p:oleObj name="Picture" r:id="rId3" imgW="12088912" imgH="6439799" progId="StaticMetafile">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057400"/>
                        <a:ext cx="8224837" cy="438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0" name="Text Box 4"/>
          <p:cNvSpPr txBox="1">
            <a:spLocks noChangeArrowheads="1"/>
          </p:cNvSpPr>
          <p:nvPr/>
        </p:nvSpPr>
        <p:spPr bwMode="auto">
          <a:xfrm>
            <a:off x="304800" y="174625"/>
            <a:ext cx="8610600" cy="1730375"/>
          </a:xfrm>
          <a:prstGeom prst="rect">
            <a:avLst/>
          </a:prstGeom>
          <a:noFill/>
          <a:ln w="9525">
            <a:noFill/>
            <a:miter lim="800000"/>
            <a:headEnd/>
            <a:tailEnd/>
          </a:ln>
          <a:effectLst/>
        </p:spPr>
        <p:txBody>
          <a:bodyPr>
            <a:spAutoFit/>
          </a:bodyPr>
          <a:lstStyle/>
          <a:p>
            <a:pPr algn="r" rtl="1">
              <a:spcBef>
                <a:spcPct val="50000"/>
              </a:spcBef>
              <a:spcAft>
                <a:spcPts val="1000"/>
              </a:spcAft>
            </a:pPr>
            <a:r>
              <a:rPr lang="ar-EG" b="1"/>
              <a:t>تطور الاحتياج الى اهمية ان تضاف عناصر مصاحبة للتحف يتم بها عرض المشاهد التي يصعب على المتحف اقامتها ، كمشاهد الجبل ، والصحراء، والبحار ، والمواقع البحريه اوالأثرية . وتتم هذه العروض اما باجهزة عرض الشرائح الملونة واما بعرض الفيديو ، وذلك ضمن مسار العرض المتحفي بما يترتب علىذلك من اعتبارات تصميمية خاصة من حيث المكان او الشكل او الاضاءة او الصوتيات.</a:t>
            </a:r>
          </a:p>
          <a:p>
            <a:pPr>
              <a:spcBef>
                <a:spcPct val="50000"/>
              </a:spcBef>
            </a:pPr>
            <a:endParaRPr lang="en-US"/>
          </a:p>
        </p:txBody>
      </p:sp>
      <p:graphicFrame>
        <p:nvGraphicFramePr>
          <p:cNvPr id="126981" name="Object 5"/>
          <p:cNvGraphicFramePr>
            <a:graphicFrameLocks noGrp="1" noChangeAspect="1"/>
          </p:cNvGraphicFramePr>
          <p:nvPr>
            <p:ph sz="half" idx="1"/>
          </p:nvPr>
        </p:nvGraphicFramePr>
        <p:xfrm>
          <a:off x="3621088" y="1524000"/>
          <a:ext cx="2128837" cy="1828800"/>
        </p:xfrm>
        <a:graphic>
          <a:graphicData uri="http://schemas.openxmlformats.org/presentationml/2006/ole">
            <mc:AlternateContent xmlns:mc="http://schemas.openxmlformats.org/markup-compatibility/2006">
              <mc:Choice xmlns:v="urn:schemas-microsoft-com:vml" Requires="v">
                <p:oleObj spid="_x0000_s126989" name="Picture" r:id="rId3" imgW="5830114" imgH="5009524" progId="StaticMetafile">
                  <p:embed/>
                </p:oleObj>
              </mc:Choice>
              <mc:Fallback>
                <p:oleObj name="Picture" r:id="rId3" imgW="5830114" imgH="5009524" progId="StaticMetafile">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1088" y="1524000"/>
                        <a:ext cx="2128837"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6984" name="Object 8"/>
          <p:cNvGraphicFramePr>
            <a:graphicFrameLocks noGrp="1" noChangeAspect="1"/>
          </p:cNvGraphicFramePr>
          <p:nvPr>
            <p:ph sz="half" idx="2"/>
          </p:nvPr>
        </p:nvGraphicFramePr>
        <p:xfrm>
          <a:off x="2897188" y="4443413"/>
          <a:ext cx="3579812" cy="2084387"/>
        </p:xfrm>
        <a:graphic>
          <a:graphicData uri="http://schemas.openxmlformats.org/presentationml/2006/ole">
            <mc:AlternateContent xmlns:mc="http://schemas.openxmlformats.org/markup-compatibility/2006">
              <mc:Choice xmlns:v="urn:schemas-microsoft-com:vml" Requires="v">
                <p:oleObj spid="_x0000_s126990" name="Picture" r:id="rId5" imgW="6249272" imgH="3638095" progId="StaticMetafile">
                  <p:embed/>
                </p:oleObj>
              </mc:Choice>
              <mc:Fallback>
                <p:oleObj name="Picture" r:id="rId5" imgW="6249272" imgH="3638095" progId="StaticMetafile">
                  <p:embed/>
                  <p:pic>
                    <p:nvPicPr>
                      <p:cNvPr id="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7188" y="4443413"/>
                        <a:ext cx="3579812"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6983" name="Text Box 7"/>
          <p:cNvSpPr txBox="1">
            <a:spLocks noChangeArrowheads="1"/>
          </p:cNvSpPr>
          <p:nvPr/>
        </p:nvSpPr>
        <p:spPr bwMode="auto">
          <a:xfrm>
            <a:off x="609600" y="3581400"/>
            <a:ext cx="8153400" cy="915988"/>
          </a:xfrm>
          <a:prstGeom prst="rect">
            <a:avLst/>
          </a:prstGeom>
          <a:noFill/>
          <a:ln w="9525">
            <a:noFill/>
            <a:miter lim="800000"/>
            <a:headEnd/>
            <a:tailEnd/>
          </a:ln>
          <a:effectLst/>
        </p:spPr>
        <p:txBody>
          <a:bodyPr>
            <a:spAutoFit/>
          </a:bodyPr>
          <a:lstStyle/>
          <a:p>
            <a:pPr algn="r">
              <a:spcBef>
                <a:spcPct val="50000"/>
              </a:spcBef>
            </a:pPr>
            <a:r>
              <a:rPr lang="ar-EG" b="1"/>
              <a:t>ظهرت المتاحف التي تولى اهمية خاصة للحصول على المعلومة عن طريق التجربة الذاتية للزائر (سواء باللمس او بتشغيل الأدوات المعروضة ) ، مما ادى الى ظهور اعتبارات خاصة باسلوب التنفيذ والخامات والصيانه</a:t>
            </a:r>
            <a:endParaRPr lang="en-US" b="1"/>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1371600"/>
            <a:ext cx="4876800" cy="3416320"/>
          </a:xfrm>
          <a:prstGeom prst="rect">
            <a:avLst/>
          </a:prstGeom>
        </p:spPr>
        <p:txBody>
          <a:bodyPr wrap="square">
            <a:spAutoFit/>
          </a:bodyPr>
          <a:lstStyle/>
          <a:p>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2">
                      <a:satMod val="175000"/>
                      <a:alpha val="40000"/>
                    </a:schemeClr>
                  </a:glow>
                  <a:outerShdw blurRad="38100" dist="38100" dir="2700000" algn="tl">
                    <a:srgbClr val="000000">
                      <a:alpha val="43137"/>
                    </a:srgbClr>
                  </a:outerShdw>
                </a:effectLst>
              </a:rPr>
              <a:t>Ayman</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2">
                      <a:satMod val="175000"/>
                      <a:alpha val="40000"/>
                    </a:schemeClr>
                  </a:glow>
                  <a:outerShdw blurRad="38100" dist="38100" dir="2700000" algn="tl">
                    <a:srgbClr val="000000">
                      <a:alpha val="43137"/>
                    </a:srgbClr>
                  </a:outerShdw>
                </a:effectLst>
              </a:rPr>
              <a:t/>
            </a:r>
            <a:b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2">
                      <a:satMod val="175000"/>
                      <a:alpha val="40000"/>
                    </a:schemeClr>
                  </a:glow>
                  <a:outerShdw blurRad="38100" dist="38100" dir="2700000" algn="tl">
                    <a:srgbClr val="000000">
                      <a:alpha val="43137"/>
                    </a:srgbClr>
                  </a:outerShdw>
                </a:effectLst>
              </a:rPr>
            </a:b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2">
                      <a:satMod val="175000"/>
                      <a:alpha val="40000"/>
                    </a:schemeClr>
                  </a:glow>
                  <a:outerShdw blurRad="38100" dist="38100" dir="2700000" algn="tl">
                    <a:srgbClr val="000000">
                      <a:alpha val="43137"/>
                    </a:srgbClr>
                  </a:outerShdw>
                </a:effectLst>
              </a:rPr>
              <a:t>Hala</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2">
                      <a:satMod val="175000"/>
                      <a:alpha val="40000"/>
                    </a:schemeClr>
                  </a:glow>
                  <a:outerShdw blurRad="38100" dist="38100" dir="2700000" algn="tl">
                    <a:srgbClr val="000000">
                      <a:alpha val="43137"/>
                    </a:srgbClr>
                  </a:outerShdw>
                </a:effectLst>
              </a:rPr>
              <a:t> </a:t>
            </a:r>
            <a:b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2">
                      <a:satMod val="175000"/>
                      <a:alpha val="40000"/>
                    </a:schemeClr>
                  </a:glow>
                  <a:outerShdw blurRad="38100" dist="38100" dir="2700000" algn="tl">
                    <a:srgbClr val="000000">
                      <a:alpha val="43137"/>
                    </a:srgbClr>
                  </a:outerShdw>
                </a:effectLst>
              </a:rPr>
            </a:b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2">
                      <a:satMod val="175000"/>
                      <a:alpha val="40000"/>
                    </a:schemeClr>
                  </a:glow>
                  <a:outerShdw blurRad="38100" dist="38100" dir="2700000" algn="tl">
                    <a:srgbClr val="000000">
                      <a:alpha val="43137"/>
                    </a:srgbClr>
                  </a:outerShdw>
                </a:effectLst>
              </a:rPr>
              <a:t>Youssra</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2">
                      <a:satMod val="175000"/>
                      <a:alpha val="40000"/>
                    </a:schemeClr>
                  </a:glow>
                  <a:outerShdw blurRad="38100" dist="38100" dir="2700000" algn="tl">
                    <a:srgbClr val="000000">
                      <a:alpha val="43137"/>
                    </a:srgbClr>
                  </a:outerShdw>
                </a:effectLst>
              </a:rPr>
              <a:t/>
            </a:r>
            <a:b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2">
                      <a:satMod val="175000"/>
                      <a:alpha val="40000"/>
                    </a:schemeClr>
                  </a:glow>
                  <a:outerShdw blurRad="38100" dist="38100" dir="2700000" algn="tl">
                    <a:srgbClr val="000000">
                      <a:alpha val="43137"/>
                    </a:srgbClr>
                  </a:outerShdw>
                </a:effectLst>
              </a:rPr>
            </a:b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2">
                      <a:satMod val="175000"/>
                      <a:alpha val="40000"/>
                    </a:schemeClr>
                  </a:glow>
                  <a:outerShdw blurRad="38100" dist="38100" dir="2700000" algn="tl">
                    <a:srgbClr val="000000">
                      <a:alpha val="43137"/>
                    </a:srgbClr>
                  </a:outerShdw>
                </a:effectLst>
              </a:rPr>
              <a:t>3MMAR</a:t>
            </a:r>
            <a:b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2">
                      <a:satMod val="175000"/>
                      <a:alpha val="40000"/>
                    </a:schemeClr>
                  </a:glow>
                  <a:outerShdw blurRad="38100" dist="38100" dir="2700000" algn="tl">
                    <a:srgbClr val="000000">
                      <a:alpha val="43137"/>
                    </a:srgbClr>
                  </a:outerShdw>
                </a:effectLst>
              </a:rPr>
            </a:b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2">
                      <a:satMod val="175000"/>
                      <a:alpha val="40000"/>
                    </a:schemeClr>
                  </a:glow>
                  <a:outerShdw blurRad="38100" dist="38100" dir="2700000" algn="tl">
                    <a:srgbClr val="000000">
                      <a:alpha val="43137"/>
                    </a:srgbClr>
                  </a:outerShdw>
                </a:effectLst>
              </a:rPr>
              <a:t>Azab</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2">
                      <a:satMod val="175000"/>
                      <a:alpha val="40000"/>
                    </a:schemeClr>
                  </a:glow>
                  <a:outerShdw blurRad="38100" dist="38100" dir="2700000" algn="tl">
                    <a:srgbClr val="000000">
                      <a:alpha val="43137"/>
                    </a:srgbClr>
                  </a:outerShdw>
                </a:effectLst>
              </a:rPr>
              <a:t/>
            </a:r>
            <a:b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2">
                      <a:satMod val="175000"/>
                      <a:alpha val="40000"/>
                    </a:schemeClr>
                  </a:glow>
                  <a:outerShdw blurRad="38100" dist="38100" dir="2700000" algn="tl">
                    <a:srgbClr val="000000">
                      <a:alpha val="43137"/>
                    </a:srgbClr>
                  </a:outerShdw>
                </a:effectLst>
              </a:rPr>
            </a:b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2">
                      <a:satMod val="175000"/>
                      <a:alpha val="40000"/>
                    </a:schemeClr>
                  </a:glow>
                  <a:outerShdw blurRad="38100" dist="38100" dir="2700000" algn="tl">
                    <a:srgbClr val="000000">
                      <a:alpha val="43137"/>
                    </a:srgbClr>
                  </a:outerShdw>
                </a:effectLst>
              </a:rPr>
              <a:t>Mahmoud</a:t>
            </a:r>
            <a:endPar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2">
                    <a:satMod val="175000"/>
                    <a:alpha val="40000"/>
                  </a:schemeClr>
                </a:glow>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4" name="Text Box 8"/>
          <p:cNvSpPr txBox="1">
            <a:spLocks noChangeArrowheads="1"/>
          </p:cNvSpPr>
          <p:nvPr/>
        </p:nvSpPr>
        <p:spPr bwMode="auto">
          <a:xfrm>
            <a:off x="2971800" y="304800"/>
            <a:ext cx="5867400" cy="906463"/>
          </a:xfrm>
          <a:prstGeom prst="rect">
            <a:avLst/>
          </a:prstGeom>
          <a:noFill/>
          <a:ln w="9525">
            <a:noFill/>
            <a:miter lim="800000"/>
            <a:headEnd/>
            <a:tailEnd/>
          </a:ln>
          <a:effectLst/>
        </p:spPr>
        <p:txBody>
          <a:bodyPr>
            <a:spAutoFit/>
          </a:bodyPr>
          <a:lstStyle/>
          <a:p>
            <a:pPr algn="r" rtl="1">
              <a:spcBef>
                <a:spcPct val="50000"/>
              </a:spcBef>
              <a:spcAft>
                <a:spcPts val="1000"/>
              </a:spcAft>
            </a:pPr>
            <a:r>
              <a:rPr lang="ar-EG" b="1" u="sng">
                <a:solidFill>
                  <a:srgbClr val="FFFF99"/>
                </a:solidFill>
              </a:rPr>
              <a:t>1.دراسة الحركة في المتاحف (</a:t>
            </a:r>
            <a:r>
              <a:rPr lang="en-US" b="1" u="sng">
                <a:solidFill>
                  <a:srgbClr val="FFFF99"/>
                </a:solidFill>
              </a:rPr>
              <a:t>circulation )</a:t>
            </a:r>
            <a:r>
              <a:rPr lang="ar-EG" b="1" u="sng">
                <a:solidFill>
                  <a:srgbClr val="FFFF99"/>
                </a:solidFill>
              </a:rPr>
              <a:t>))</a:t>
            </a:r>
            <a:endParaRPr lang="en-US" b="1" u="sng">
              <a:solidFill>
                <a:srgbClr val="FFFF99"/>
              </a:solidFill>
            </a:endParaRPr>
          </a:p>
          <a:p>
            <a:pPr>
              <a:spcBef>
                <a:spcPct val="50000"/>
              </a:spcBef>
            </a:pPr>
            <a:endParaRPr lang="en-US"/>
          </a:p>
        </p:txBody>
      </p:sp>
      <p:sp>
        <p:nvSpPr>
          <p:cNvPr id="60425" name="Text Box 9"/>
          <p:cNvSpPr txBox="1">
            <a:spLocks noChangeArrowheads="1"/>
          </p:cNvSpPr>
          <p:nvPr/>
        </p:nvSpPr>
        <p:spPr bwMode="auto">
          <a:xfrm>
            <a:off x="2133600" y="685800"/>
            <a:ext cx="6553200" cy="1465263"/>
          </a:xfrm>
          <a:prstGeom prst="rect">
            <a:avLst/>
          </a:prstGeom>
          <a:noFill/>
          <a:ln w="9525">
            <a:noFill/>
            <a:miter lim="800000"/>
            <a:headEnd/>
            <a:tailEnd/>
          </a:ln>
          <a:effectLst/>
        </p:spPr>
        <p:txBody>
          <a:bodyPr>
            <a:spAutoFit/>
          </a:bodyPr>
          <a:lstStyle/>
          <a:p>
            <a:pPr algn="r"/>
            <a:r>
              <a:rPr lang="en-US" b="1"/>
              <a:t>Approach</a:t>
            </a:r>
          </a:p>
          <a:p>
            <a:pPr algn="r"/>
            <a:r>
              <a:rPr lang="en-US" b="1"/>
              <a:t>Entrance</a:t>
            </a:r>
          </a:p>
          <a:p>
            <a:pPr algn="r"/>
            <a:r>
              <a:rPr lang="en-US" b="1"/>
              <a:t>Pathway configuration</a:t>
            </a:r>
          </a:p>
          <a:p>
            <a:pPr algn="r"/>
            <a:r>
              <a:rPr lang="en-US" b="1"/>
              <a:t>Path-space relationship</a:t>
            </a:r>
          </a:p>
          <a:p>
            <a:pPr algn="r"/>
            <a:r>
              <a:rPr lang="en-US" b="1"/>
              <a:t>Form of the circulation space</a:t>
            </a:r>
          </a:p>
        </p:txBody>
      </p:sp>
      <p:graphicFrame>
        <p:nvGraphicFramePr>
          <p:cNvPr id="60426" name="Object 10"/>
          <p:cNvGraphicFramePr>
            <a:graphicFrameLocks noChangeAspect="1"/>
          </p:cNvGraphicFramePr>
          <p:nvPr/>
        </p:nvGraphicFramePr>
        <p:xfrm>
          <a:off x="609600" y="2438400"/>
          <a:ext cx="7848600" cy="3810000"/>
        </p:xfrm>
        <a:graphic>
          <a:graphicData uri="http://schemas.openxmlformats.org/presentationml/2006/ole">
            <mc:AlternateContent xmlns:mc="http://schemas.openxmlformats.org/markup-compatibility/2006">
              <mc:Choice xmlns:v="urn:schemas-microsoft-com:vml" Requires="v">
                <p:oleObj spid="_x0000_s60429" name="Picture" r:id="rId3" imgW="4819048" imgH="1924319" progId="StaticMetafile">
                  <p:embed/>
                </p:oleObj>
              </mc:Choice>
              <mc:Fallback>
                <p:oleObj name="Picture" r:id="rId3" imgW="4819048" imgH="1924319" progId="StaticMetafile">
                  <p:embed/>
                  <p:pic>
                    <p:nvPicPr>
                      <p:cNvPr id="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438400"/>
                        <a:ext cx="78486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9" name="Text Box 9"/>
          <p:cNvSpPr txBox="1">
            <a:spLocks noChangeArrowheads="1"/>
          </p:cNvSpPr>
          <p:nvPr/>
        </p:nvSpPr>
        <p:spPr bwMode="auto">
          <a:xfrm>
            <a:off x="5791200" y="228600"/>
            <a:ext cx="3124200" cy="366713"/>
          </a:xfrm>
          <a:prstGeom prst="rect">
            <a:avLst/>
          </a:prstGeom>
          <a:noFill/>
          <a:ln w="9525">
            <a:noFill/>
            <a:miter lim="800000"/>
            <a:headEnd/>
            <a:tailEnd/>
          </a:ln>
          <a:effectLst/>
        </p:spPr>
        <p:txBody>
          <a:bodyPr>
            <a:spAutoFit/>
          </a:bodyPr>
          <a:lstStyle/>
          <a:p>
            <a:pPr>
              <a:spcBef>
                <a:spcPct val="50000"/>
              </a:spcBef>
            </a:pPr>
            <a:r>
              <a:rPr lang="en-US" b="1" u="sng"/>
              <a:t>the aaproach </a:t>
            </a:r>
            <a:r>
              <a:rPr lang="ar-EG" b="1"/>
              <a:t>. </a:t>
            </a:r>
            <a:r>
              <a:rPr lang="ar-EG" b="1" u="sng"/>
              <a:t>طريق الوصول</a:t>
            </a:r>
            <a:r>
              <a:rPr lang="en-US" b="1" u="sng"/>
              <a:t>1</a:t>
            </a:r>
            <a:r>
              <a:rPr lang="ar-EG"/>
              <a:t> </a:t>
            </a:r>
            <a:endParaRPr lang="en-US"/>
          </a:p>
        </p:txBody>
      </p:sp>
      <p:sp>
        <p:nvSpPr>
          <p:cNvPr id="61451" name="Text Box 11"/>
          <p:cNvSpPr txBox="1">
            <a:spLocks noChangeArrowheads="1"/>
          </p:cNvSpPr>
          <p:nvPr/>
        </p:nvSpPr>
        <p:spPr bwMode="auto">
          <a:xfrm>
            <a:off x="2743200" y="762000"/>
            <a:ext cx="5943600" cy="366713"/>
          </a:xfrm>
          <a:prstGeom prst="rect">
            <a:avLst/>
          </a:prstGeom>
          <a:noFill/>
          <a:ln w="9525">
            <a:noFill/>
            <a:miter lim="800000"/>
            <a:headEnd/>
            <a:tailEnd/>
          </a:ln>
          <a:effectLst/>
        </p:spPr>
        <p:txBody>
          <a:bodyPr>
            <a:spAutoFit/>
          </a:bodyPr>
          <a:lstStyle/>
          <a:p>
            <a:pPr>
              <a:spcBef>
                <a:spcPct val="50000"/>
              </a:spcBef>
            </a:pPr>
            <a:endParaRPr lang="en-US"/>
          </a:p>
        </p:txBody>
      </p:sp>
      <p:sp>
        <p:nvSpPr>
          <p:cNvPr id="61453" name="Text Box 13"/>
          <p:cNvSpPr txBox="1">
            <a:spLocks noChangeArrowheads="1"/>
          </p:cNvSpPr>
          <p:nvPr/>
        </p:nvSpPr>
        <p:spPr bwMode="auto">
          <a:xfrm>
            <a:off x="1905000" y="1905000"/>
            <a:ext cx="4953000" cy="366713"/>
          </a:xfrm>
          <a:prstGeom prst="rect">
            <a:avLst/>
          </a:prstGeom>
          <a:noFill/>
          <a:ln w="9525">
            <a:noFill/>
            <a:miter lim="800000"/>
            <a:headEnd/>
            <a:tailEnd/>
          </a:ln>
          <a:effectLst/>
        </p:spPr>
        <p:txBody>
          <a:bodyPr>
            <a:spAutoFit/>
          </a:bodyPr>
          <a:lstStyle/>
          <a:p>
            <a:pPr>
              <a:spcBef>
                <a:spcPct val="50000"/>
              </a:spcBef>
            </a:pPr>
            <a:endParaRPr lang="en-US"/>
          </a:p>
        </p:txBody>
      </p:sp>
      <p:sp>
        <p:nvSpPr>
          <p:cNvPr id="61455" name="Text Box 15"/>
          <p:cNvSpPr txBox="1">
            <a:spLocks noChangeArrowheads="1"/>
          </p:cNvSpPr>
          <p:nvPr/>
        </p:nvSpPr>
        <p:spPr bwMode="auto">
          <a:xfrm>
            <a:off x="228600" y="685800"/>
            <a:ext cx="8610600" cy="915988"/>
          </a:xfrm>
          <a:prstGeom prst="rect">
            <a:avLst/>
          </a:prstGeom>
          <a:noFill/>
          <a:ln w="9525">
            <a:noFill/>
            <a:miter lim="800000"/>
            <a:headEnd/>
            <a:tailEnd/>
          </a:ln>
          <a:effectLst/>
        </p:spPr>
        <p:txBody>
          <a:bodyPr>
            <a:spAutoFit/>
          </a:bodyPr>
          <a:lstStyle/>
          <a:p>
            <a:pPr algn="r"/>
            <a:r>
              <a:rPr lang="en-US" b="1"/>
              <a:t>Is the distant view before entering the building is very important to prepare the visitors for the experience of the spaces in the museums</a:t>
            </a:r>
          </a:p>
          <a:p>
            <a:pPr algn="r"/>
            <a:r>
              <a:rPr lang="en-US" b="1"/>
              <a:t>. </a:t>
            </a:r>
          </a:p>
        </p:txBody>
      </p:sp>
      <p:sp>
        <p:nvSpPr>
          <p:cNvPr id="61456" name="Text Box 16"/>
          <p:cNvSpPr txBox="1">
            <a:spLocks noChangeArrowheads="1"/>
          </p:cNvSpPr>
          <p:nvPr/>
        </p:nvSpPr>
        <p:spPr bwMode="auto">
          <a:xfrm>
            <a:off x="381000" y="1370013"/>
            <a:ext cx="8458200" cy="915987"/>
          </a:xfrm>
          <a:prstGeom prst="rect">
            <a:avLst/>
          </a:prstGeom>
          <a:noFill/>
          <a:ln w="9525">
            <a:noFill/>
            <a:miter lim="800000"/>
            <a:headEnd/>
            <a:tailEnd/>
          </a:ln>
          <a:effectLst/>
        </p:spPr>
        <p:txBody>
          <a:bodyPr>
            <a:spAutoFit/>
          </a:bodyPr>
          <a:lstStyle/>
          <a:p>
            <a:pPr algn="r"/>
            <a:r>
              <a:rPr lang="ar-EG" b="1"/>
              <a:t>مراعاة كونه في منطقة يسهل الوصول اليها من جميع انحاء المدينة كما يفضل</a:t>
            </a:r>
            <a:r>
              <a:rPr lang="en-US" b="1"/>
              <a:t> </a:t>
            </a:r>
            <a:r>
              <a:rPr lang="ar-EG" b="1"/>
              <a:t>ان يكون المتحف</a:t>
            </a:r>
            <a:r>
              <a:rPr lang="en-US" b="1"/>
              <a:t> </a:t>
            </a:r>
            <a:r>
              <a:rPr lang="ar-EG" b="1"/>
              <a:t>قريبا من دور العلم والجامعات</a:t>
            </a:r>
          </a:p>
          <a:p>
            <a:pPr algn="r"/>
            <a:r>
              <a:rPr lang="ar-EG" b="1"/>
              <a:t>.يجب ان يكون مؤكدا لطبيعة معروضات  المتحف او يخدم  فلسفة تصميم المشروع</a:t>
            </a:r>
            <a:endParaRPr lang="en-US" b="1"/>
          </a:p>
        </p:txBody>
      </p:sp>
      <p:graphicFrame>
        <p:nvGraphicFramePr>
          <p:cNvPr id="61461" name="Object 21"/>
          <p:cNvGraphicFramePr>
            <a:graphicFrameLocks noGrp="1" noChangeAspect="1"/>
          </p:cNvGraphicFramePr>
          <p:nvPr>
            <p:ph sz="half" idx="1"/>
          </p:nvPr>
        </p:nvGraphicFramePr>
        <p:xfrm>
          <a:off x="6400800" y="3200400"/>
          <a:ext cx="2438400" cy="2654300"/>
        </p:xfrm>
        <a:graphic>
          <a:graphicData uri="http://schemas.openxmlformats.org/presentationml/2006/ole">
            <mc:AlternateContent xmlns:mc="http://schemas.openxmlformats.org/markup-compatibility/2006">
              <mc:Choice xmlns:v="urn:schemas-microsoft-com:vml" Requires="v">
                <p:oleObj spid="_x0000_s61473" name="Picture" r:id="rId3" imgW="5200000" imgH="3419952" progId="StaticMetafile">
                  <p:embed/>
                </p:oleObj>
              </mc:Choice>
              <mc:Fallback>
                <p:oleObj name="Picture" r:id="rId3" imgW="5200000" imgH="3419952" progId="StaticMetafile">
                  <p:embed/>
                  <p:pic>
                    <p:nvPicPr>
                      <p:cNvPr id="0"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200400"/>
                        <a:ext cx="24384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63" name="Object 23"/>
          <p:cNvGraphicFramePr>
            <a:graphicFrameLocks noGrp="1" noChangeAspect="1"/>
          </p:cNvGraphicFramePr>
          <p:nvPr>
            <p:ph sz="quarter" idx="2"/>
          </p:nvPr>
        </p:nvGraphicFramePr>
        <p:xfrm>
          <a:off x="228600" y="3249613"/>
          <a:ext cx="2414588" cy="2414587"/>
        </p:xfrm>
        <a:graphic>
          <a:graphicData uri="http://schemas.openxmlformats.org/presentationml/2006/ole">
            <mc:AlternateContent xmlns:mc="http://schemas.openxmlformats.org/markup-compatibility/2006">
              <mc:Choice xmlns:v="urn:schemas-microsoft-com:vml" Requires="v">
                <p:oleObj spid="_x0000_s61474" name="Picture" r:id="rId5" imgW="4285714" imgH="4285714" progId="StaticMetafile">
                  <p:embed/>
                </p:oleObj>
              </mc:Choice>
              <mc:Fallback>
                <p:oleObj name="Picture" r:id="rId5" imgW="4285714" imgH="4285714" progId="StaticMetafile">
                  <p:embed/>
                  <p:pic>
                    <p:nvPicPr>
                      <p:cNvPr id="0"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249613"/>
                        <a:ext cx="2414588" cy="241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66" name="Object 26"/>
          <p:cNvGraphicFramePr>
            <a:graphicFrameLocks noGrp="1" noChangeAspect="1"/>
          </p:cNvGraphicFramePr>
          <p:nvPr>
            <p:ph sz="quarter" idx="3"/>
          </p:nvPr>
        </p:nvGraphicFramePr>
        <p:xfrm>
          <a:off x="2895600" y="3276600"/>
          <a:ext cx="3284973" cy="2514600"/>
        </p:xfrm>
        <a:graphic>
          <a:graphicData uri="http://schemas.openxmlformats.org/presentationml/2006/ole">
            <mc:AlternateContent xmlns:mc="http://schemas.openxmlformats.org/markup-compatibility/2006">
              <mc:Choice xmlns:v="urn:schemas-microsoft-com:vml" Requires="v">
                <p:oleObj spid="_x0000_s61475" name="Picture" r:id="rId7" imgW="5714286" imgH="3172268" progId="StaticMetafile">
                  <p:embed/>
                </p:oleObj>
              </mc:Choice>
              <mc:Fallback>
                <p:oleObj name="Picture" r:id="rId7" imgW="5714286" imgH="3172268" progId="StaticMetafile">
                  <p:embed/>
                  <p:pic>
                    <p:nvPicPr>
                      <p:cNvPr id="0" name="Picture 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3276600"/>
                        <a:ext cx="3284973"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69" name="Text Box 29"/>
          <p:cNvSpPr txBox="1">
            <a:spLocks noChangeArrowheads="1"/>
          </p:cNvSpPr>
          <p:nvPr/>
        </p:nvSpPr>
        <p:spPr bwMode="auto">
          <a:xfrm>
            <a:off x="7315200" y="2362200"/>
            <a:ext cx="1447800" cy="366713"/>
          </a:xfrm>
          <a:prstGeom prst="rect">
            <a:avLst/>
          </a:prstGeom>
          <a:noFill/>
          <a:ln w="9525">
            <a:noFill/>
            <a:miter lim="800000"/>
            <a:headEnd/>
            <a:tailEnd/>
          </a:ln>
          <a:effectLst/>
        </p:spPr>
        <p:txBody>
          <a:bodyPr>
            <a:spAutoFit/>
          </a:bodyPr>
          <a:lstStyle/>
          <a:p>
            <a:pPr>
              <a:spcBef>
                <a:spcPct val="50000"/>
              </a:spcBef>
            </a:pPr>
            <a:r>
              <a:rPr lang="ar-EG" b="1">
                <a:effectLst>
                  <a:outerShdw blurRad="38100" dist="38100" dir="2700000" algn="tl">
                    <a:srgbClr val="FFFFFF"/>
                  </a:outerShdw>
                </a:effectLst>
              </a:rPr>
              <a:t>امثــــــــــــــله</a:t>
            </a:r>
            <a:endParaRPr lang="en-US" b="1">
              <a:effectLst>
                <a:outerShdw blurRad="38100" dist="38100" dir="2700000" algn="tl">
                  <a:srgbClr val="FFFFFF"/>
                </a:outerShdw>
              </a:effectLst>
            </a:endParaRPr>
          </a:p>
        </p:txBody>
      </p:sp>
      <p:sp>
        <p:nvSpPr>
          <p:cNvPr id="61470" name="Text Box 30"/>
          <p:cNvSpPr txBox="1">
            <a:spLocks noChangeArrowheads="1"/>
          </p:cNvSpPr>
          <p:nvPr/>
        </p:nvSpPr>
        <p:spPr bwMode="auto">
          <a:xfrm>
            <a:off x="5943600" y="6172200"/>
            <a:ext cx="2209800" cy="906463"/>
          </a:xfrm>
          <a:prstGeom prst="rect">
            <a:avLst/>
          </a:prstGeom>
          <a:noFill/>
          <a:ln w="9525">
            <a:noFill/>
            <a:miter lim="800000"/>
            <a:headEnd/>
            <a:tailEnd/>
          </a:ln>
          <a:effectLst/>
        </p:spPr>
        <p:txBody>
          <a:bodyPr>
            <a:spAutoFit/>
          </a:bodyPr>
          <a:lstStyle/>
          <a:p>
            <a:pPr algn="r" rtl="1">
              <a:spcBef>
                <a:spcPct val="50000"/>
              </a:spcBef>
              <a:spcAft>
                <a:spcPts val="1000"/>
              </a:spcAft>
            </a:pPr>
            <a:r>
              <a:rPr lang="ar-EG"/>
              <a:t> </a:t>
            </a:r>
            <a:r>
              <a:rPr lang="ar-EG" b="1"/>
              <a:t>متحف اثار الشارقة</a:t>
            </a:r>
            <a:endParaRPr lang="ar-EG" b="1" i="1"/>
          </a:p>
          <a:p>
            <a:pPr>
              <a:spcBef>
                <a:spcPct val="50000"/>
              </a:spcBef>
            </a:pPr>
            <a:endParaRPr lang="en-US"/>
          </a:p>
        </p:txBody>
      </p:sp>
      <p:sp>
        <p:nvSpPr>
          <p:cNvPr id="61471" name="Text Box 31"/>
          <p:cNvSpPr txBox="1">
            <a:spLocks noChangeArrowheads="1"/>
          </p:cNvSpPr>
          <p:nvPr/>
        </p:nvSpPr>
        <p:spPr bwMode="auto">
          <a:xfrm>
            <a:off x="0" y="6096000"/>
            <a:ext cx="3276600" cy="366713"/>
          </a:xfrm>
          <a:prstGeom prst="rect">
            <a:avLst/>
          </a:prstGeom>
          <a:noFill/>
          <a:ln w="9525">
            <a:noFill/>
            <a:miter lim="800000"/>
            <a:headEnd/>
            <a:tailEnd/>
          </a:ln>
          <a:effectLst/>
        </p:spPr>
        <p:txBody>
          <a:bodyPr>
            <a:spAutoFit/>
          </a:bodyPr>
          <a:lstStyle/>
          <a:p>
            <a:pPr>
              <a:spcBef>
                <a:spcPct val="50000"/>
              </a:spcBef>
            </a:pPr>
            <a:r>
              <a:rPr lang="en-US" b="1" i="1"/>
              <a:t>guggenhiem hermitage</a:t>
            </a:r>
            <a:r>
              <a:rPr lang="en-US"/>
              <a:t> </a:t>
            </a:r>
          </a:p>
        </p:txBody>
      </p:sp>
      <p:sp>
        <p:nvSpPr>
          <p:cNvPr id="61472" name="Text Box 32"/>
          <p:cNvSpPr txBox="1">
            <a:spLocks noChangeArrowheads="1"/>
          </p:cNvSpPr>
          <p:nvPr/>
        </p:nvSpPr>
        <p:spPr bwMode="auto">
          <a:xfrm>
            <a:off x="2971800" y="6172200"/>
            <a:ext cx="2971800" cy="366712"/>
          </a:xfrm>
          <a:prstGeom prst="rect">
            <a:avLst/>
          </a:prstGeom>
          <a:noFill/>
          <a:ln w="9525">
            <a:noFill/>
            <a:miter lim="800000"/>
            <a:headEnd/>
            <a:tailEnd/>
          </a:ln>
          <a:effectLst/>
        </p:spPr>
        <p:txBody>
          <a:bodyPr>
            <a:spAutoFit/>
          </a:bodyPr>
          <a:lstStyle/>
          <a:p>
            <a:pPr>
              <a:spcBef>
                <a:spcPct val="50000"/>
              </a:spcBef>
            </a:pPr>
            <a:r>
              <a:rPr lang="ar-EG" b="1" dirty="0"/>
              <a:t>متحف الفن الاسلامي –الدوحه-قطر</a:t>
            </a:r>
            <a:r>
              <a:rPr lang="ar-EG" dirty="0"/>
              <a:t> </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Text Box 4"/>
          <p:cNvSpPr txBox="1">
            <a:spLocks noChangeArrowheads="1"/>
          </p:cNvSpPr>
          <p:nvPr/>
        </p:nvSpPr>
        <p:spPr bwMode="auto">
          <a:xfrm>
            <a:off x="4267200" y="152400"/>
            <a:ext cx="4648200" cy="906463"/>
          </a:xfrm>
          <a:prstGeom prst="rect">
            <a:avLst/>
          </a:prstGeom>
          <a:noFill/>
          <a:ln w="9525">
            <a:noFill/>
            <a:miter lim="800000"/>
            <a:headEnd/>
            <a:tailEnd/>
          </a:ln>
          <a:effectLst/>
        </p:spPr>
        <p:txBody>
          <a:bodyPr>
            <a:spAutoFit/>
          </a:bodyPr>
          <a:lstStyle/>
          <a:p>
            <a:pPr algn="r" rtl="1">
              <a:spcBef>
                <a:spcPct val="50000"/>
              </a:spcBef>
              <a:spcAft>
                <a:spcPts val="1000"/>
              </a:spcAft>
            </a:pPr>
            <a:r>
              <a:rPr lang="ar-EG" b="1" u="sng"/>
              <a:t>2. المداخل (</a:t>
            </a:r>
            <a:r>
              <a:rPr lang="en-US" b="1" u="sng"/>
              <a:t>entrance) </a:t>
            </a:r>
          </a:p>
          <a:p>
            <a:pPr>
              <a:spcBef>
                <a:spcPct val="50000"/>
              </a:spcBef>
            </a:pPr>
            <a:endParaRPr lang="en-US"/>
          </a:p>
        </p:txBody>
      </p:sp>
      <p:sp>
        <p:nvSpPr>
          <p:cNvPr id="65541" name="Text Box 5"/>
          <p:cNvSpPr txBox="1">
            <a:spLocks noChangeArrowheads="1"/>
          </p:cNvSpPr>
          <p:nvPr/>
        </p:nvSpPr>
        <p:spPr bwMode="auto">
          <a:xfrm>
            <a:off x="304800" y="609600"/>
            <a:ext cx="8534400" cy="1465263"/>
          </a:xfrm>
          <a:prstGeom prst="rect">
            <a:avLst/>
          </a:prstGeom>
          <a:noFill/>
          <a:ln w="9525">
            <a:noFill/>
            <a:miter lim="800000"/>
            <a:headEnd/>
            <a:tailEnd/>
          </a:ln>
          <a:effectLst/>
        </p:spPr>
        <p:txBody>
          <a:bodyPr>
            <a:spAutoFit/>
          </a:bodyPr>
          <a:lstStyle/>
          <a:p>
            <a:r>
              <a:rPr lang="en-US" b="1"/>
              <a:t>The entrance of a museum is the start point where the visitors move from the outside space to the interior space</a:t>
            </a:r>
          </a:p>
          <a:p>
            <a:r>
              <a:rPr lang="en-US" b="1"/>
              <a:t>Museum’s entrances are usually highlighted</a:t>
            </a:r>
          </a:p>
          <a:p>
            <a:r>
              <a:rPr lang="en-US" b="1"/>
              <a:t>by very visible items or attractive patterns, decorative or structural components</a:t>
            </a:r>
          </a:p>
        </p:txBody>
      </p:sp>
      <p:sp>
        <p:nvSpPr>
          <p:cNvPr id="65542" name="Text Box 6"/>
          <p:cNvSpPr txBox="1">
            <a:spLocks noChangeArrowheads="1"/>
          </p:cNvSpPr>
          <p:nvPr/>
        </p:nvSpPr>
        <p:spPr bwMode="auto">
          <a:xfrm>
            <a:off x="5562600" y="2438400"/>
            <a:ext cx="3124200" cy="366713"/>
          </a:xfrm>
          <a:prstGeom prst="rect">
            <a:avLst/>
          </a:prstGeom>
          <a:noFill/>
          <a:ln w="9525">
            <a:noFill/>
            <a:miter lim="800000"/>
            <a:headEnd/>
            <a:tailEnd/>
          </a:ln>
          <a:effectLst/>
        </p:spPr>
        <p:txBody>
          <a:bodyPr>
            <a:spAutoFit/>
          </a:bodyPr>
          <a:lstStyle/>
          <a:p>
            <a:pPr>
              <a:spcBef>
                <a:spcPct val="50000"/>
              </a:spcBef>
            </a:pPr>
            <a:r>
              <a:rPr lang="ar-EG" b="1"/>
              <a:t>متحف مربي الشارقه للاحياء البحريه</a:t>
            </a:r>
            <a:r>
              <a:rPr lang="ar-EG"/>
              <a:t> </a:t>
            </a:r>
            <a:endParaRPr lang="en-US"/>
          </a:p>
        </p:txBody>
      </p:sp>
      <p:graphicFrame>
        <p:nvGraphicFramePr>
          <p:cNvPr id="65543" name="Object 7"/>
          <p:cNvGraphicFramePr>
            <a:graphicFrameLocks noGrp="1" noChangeAspect="1"/>
          </p:cNvGraphicFramePr>
          <p:nvPr>
            <p:ph sz="half" idx="1"/>
          </p:nvPr>
        </p:nvGraphicFramePr>
        <p:xfrm>
          <a:off x="4800600" y="3200400"/>
          <a:ext cx="3962400" cy="2788356"/>
        </p:xfrm>
        <a:graphic>
          <a:graphicData uri="http://schemas.openxmlformats.org/presentationml/2006/ole">
            <mc:AlternateContent xmlns:mc="http://schemas.openxmlformats.org/markup-compatibility/2006">
              <mc:Choice xmlns:v="urn:schemas-microsoft-com:vml" Requires="v">
                <p:oleObj spid="_x0000_s65551" name="Picture" r:id="rId4" imgW="6571429" imgH="3381847" progId="StaticMetafile">
                  <p:embed/>
                </p:oleObj>
              </mc:Choice>
              <mc:Fallback>
                <p:oleObj name="Picture" r:id="rId4" imgW="6571429" imgH="3381847" progId="StaticMetafile">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200400"/>
                        <a:ext cx="3962400" cy="2788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546" name="Object 10"/>
          <p:cNvGraphicFramePr>
            <a:graphicFrameLocks noGrp="1" noChangeAspect="1"/>
          </p:cNvGraphicFramePr>
          <p:nvPr>
            <p:ph sz="half" idx="2"/>
          </p:nvPr>
        </p:nvGraphicFramePr>
        <p:xfrm>
          <a:off x="152399" y="3200400"/>
          <a:ext cx="3943217" cy="2819400"/>
        </p:xfrm>
        <a:graphic>
          <a:graphicData uri="http://schemas.openxmlformats.org/presentationml/2006/ole">
            <mc:AlternateContent xmlns:mc="http://schemas.openxmlformats.org/markup-compatibility/2006">
              <mc:Choice xmlns:v="urn:schemas-microsoft-com:vml" Requires="v">
                <p:oleObj spid="_x0000_s65552" name="Picture" r:id="rId6" imgW="3809524" imgH="2723810" progId="StaticMetafile">
                  <p:embed/>
                </p:oleObj>
              </mc:Choice>
              <mc:Fallback>
                <p:oleObj name="Picture" r:id="rId6" imgW="3809524" imgH="2723810" progId="StaticMetafile">
                  <p:embed/>
                  <p:pic>
                    <p:nvPicPr>
                      <p:cNvPr id="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399" y="3200400"/>
                        <a:ext cx="3943217"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5545" name="Text Box 9"/>
          <p:cNvSpPr txBox="1">
            <a:spLocks noChangeArrowheads="1"/>
          </p:cNvSpPr>
          <p:nvPr/>
        </p:nvSpPr>
        <p:spPr bwMode="auto">
          <a:xfrm>
            <a:off x="762000" y="2438400"/>
            <a:ext cx="3124200" cy="366713"/>
          </a:xfrm>
          <a:prstGeom prst="rect">
            <a:avLst/>
          </a:prstGeom>
          <a:noFill/>
          <a:ln w="9525">
            <a:noFill/>
            <a:miter lim="800000"/>
            <a:headEnd/>
            <a:tailEnd/>
          </a:ln>
          <a:effectLst/>
        </p:spPr>
        <p:txBody>
          <a:bodyPr>
            <a:spAutoFit/>
          </a:bodyPr>
          <a:lstStyle/>
          <a:p>
            <a:pPr>
              <a:spcBef>
                <a:spcPct val="50000"/>
              </a:spcBef>
            </a:pPr>
            <a:r>
              <a:rPr lang="en-US" b="1"/>
              <a:t>war  museum – london</a:t>
            </a:r>
          </a:p>
        </p:txBody>
      </p:sp>
    </p:spTree>
  </p:cSld>
  <p:clrMapOvr>
    <a:masterClrMapping/>
  </p:clrMapOvr>
  <mc:AlternateContent xmlns:mc="http://schemas.openxmlformats.org/markup-compatibility/2006">
    <mc:Choice xmlns:p14="http://schemas.microsoft.com/office/powerpoint/2010/main" Requires="p14">
      <p:transition p14:dur="0">
        <p:sndAc>
          <p:stSnd>
            <p:snd r:embed="rId3" name="camera.wav"/>
          </p:stSnd>
        </p:sndAc>
      </p:transition>
    </mc:Choice>
    <mc:Fallback>
      <p:transition>
        <p:sndAc>
          <p:stSnd>
            <p:snd r:embed="rId3" name="camera.wav"/>
          </p:stSnd>
        </p:sndAc>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5" name="Text Box 5"/>
          <p:cNvSpPr txBox="1">
            <a:spLocks noChangeArrowheads="1"/>
          </p:cNvSpPr>
          <p:nvPr/>
        </p:nvSpPr>
        <p:spPr bwMode="auto">
          <a:xfrm>
            <a:off x="533400" y="228600"/>
            <a:ext cx="8305800" cy="366713"/>
          </a:xfrm>
          <a:prstGeom prst="rect">
            <a:avLst/>
          </a:prstGeom>
          <a:noFill/>
          <a:ln w="9525">
            <a:noFill/>
            <a:miter lim="800000"/>
            <a:headEnd/>
            <a:tailEnd/>
          </a:ln>
          <a:effectLst/>
        </p:spPr>
        <p:txBody>
          <a:bodyPr>
            <a:spAutoFit/>
          </a:bodyPr>
          <a:lstStyle/>
          <a:p>
            <a:pPr algn="r">
              <a:spcBef>
                <a:spcPct val="50000"/>
              </a:spcBef>
            </a:pPr>
            <a:r>
              <a:rPr lang="en-US" b="1" u="sng"/>
              <a:t>pathway configuration </a:t>
            </a:r>
            <a:r>
              <a:rPr lang="ar-EG" b="1" u="sng"/>
              <a:t>3.الحركة داخل المتحف(</a:t>
            </a:r>
            <a:endParaRPr lang="en-US" b="1" u="sng"/>
          </a:p>
        </p:txBody>
      </p:sp>
      <p:sp>
        <p:nvSpPr>
          <p:cNvPr id="66566" name="Text Box 6"/>
          <p:cNvSpPr txBox="1">
            <a:spLocks noChangeArrowheads="1"/>
          </p:cNvSpPr>
          <p:nvPr/>
        </p:nvSpPr>
        <p:spPr bwMode="auto">
          <a:xfrm>
            <a:off x="152400" y="685800"/>
            <a:ext cx="8763000" cy="3390900"/>
          </a:xfrm>
          <a:prstGeom prst="rect">
            <a:avLst/>
          </a:prstGeom>
          <a:noFill/>
          <a:ln w="9525">
            <a:noFill/>
            <a:miter lim="800000"/>
            <a:headEnd/>
            <a:tailEnd/>
          </a:ln>
          <a:effectLst/>
        </p:spPr>
        <p:txBody>
          <a:bodyPr>
            <a:spAutoFit/>
          </a:bodyPr>
          <a:lstStyle/>
          <a:p>
            <a:endParaRPr lang="en-US" b="1" u="sng"/>
          </a:p>
          <a:p>
            <a:r>
              <a:rPr lang="en-US" b="1"/>
              <a:t>refers to the path of movement from a starting point to the end point within the museum</a:t>
            </a:r>
          </a:p>
          <a:p>
            <a:pPr algn="r"/>
            <a:r>
              <a:rPr lang="ar-EG" sz="1600" b="1" u="sng"/>
              <a:t>حركة الزوار</a:t>
            </a:r>
            <a:r>
              <a:rPr lang="en-US" sz="1600" b="1" u="sng"/>
              <a:t> </a:t>
            </a:r>
            <a:r>
              <a:rPr lang="ar-EG" sz="1600" b="1" u="sng"/>
              <a:t>و</a:t>
            </a:r>
            <a:r>
              <a:rPr lang="en-US" sz="1600" b="1" u="sng"/>
              <a:t> </a:t>
            </a:r>
            <a:r>
              <a:rPr lang="ar-EG" sz="1600" b="1" u="sng"/>
              <a:t>تتابع الفراغات</a:t>
            </a:r>
            <a:r>
              <a:rPr lang="en-US" sz="1600" b="1" u="sng"/>
              <a:t> </a:t>
            </a:r>
          </a:p>
          <a:p>
            <a:pPr algn="r"/>
            <a:r>
              <a:rPr lang="ar-EG" sz="1600"/>
              <a:t>  </a:t>
            </a:r>
            <a:r>
              <a:rPr lang="ar-EG" sz="1600" b="1"/>
              <a:t>والتي تعتبر من اهم الوظائف التي يجب مراعاتها ودراستها بدقة , ويكون ذلك حسب ترتيب منطقي لصالات العرض والذي يكون مرتبطا بالهدف من انشاء المتحف فان كان المتحف علمي فيكون ترتيب صالاته حسب الطبيعة العلمية التي صمم لأجلها وان كان يعتمد المسار الزمني او على طبيعة المواد المعروضة كل تلك الامور يجب أخذها بعين الاعتبار في ترتيب الصلالات التي تلبي في النهاية الحركة المثالية المطلوبة </a:t>
            </a:r>
            <a:br>
              <a:rPr lang="ar-EG" sz="1600" b="1"/>
            </a:br>
            <a:r>
              <a:rPr lang="ar-EG" sz="1600" b="1"/>
              <a:t/>
            </a:r>
            <a:br>
              <a:rPr lang="ar-EG" sz="1600" b="1"/>
            </a:br>
            <a:r>
              <a:rPr lang="ar-EG" sz="1600" b="1"/>
              <a:t>حيث تبدأ الحركة من مدخل المتحف الذي يؤدي الى صالة المدخل التي توجد فيه كافة الفعاليات الخدمية اللازمة للزوار من قطع تذاكر واستعلامات ومشاجب ومقاعد للاستراحة وهناك عنصر رئيسي يجب الاشارة اليه وهو المخطط العام للمتحف ليفهم الزائر كيفية الانتقال بين أقسام المتحف وليرسم لنفسه خطة سير تساعد</a:t>
            </a:r>
          </a:p>
          <a:p>
            <a:pPr algn="r"/>
            <a:r>
              <a:rPr lang="ar-EG" sz="1600" b="1" u="sng"/>
              <a:t>انواع الحركه  الزوار داخل المتحف و يتم تحديدها حسب اهميه تتابع الفراغات و نوعية المعروضات</a:t>
            </a:r>
            <a:r>
              <a:rPr lang="ar-EG"/>
              <a:t> </a:t>
            </a:r>
            <a:endParaRPr lang="en-US"/>
          </a:p>
        </p:txBody>
      </p:sp>
      <p:graphicFrame>
        <p:nvGraphicFramePr>
          <p:cNvPr id="66567" name="Object 7"/>
          <p:cNvGraphicFramePr>
            <a:graphicFrameLocks noGrp="1" noChangeAspect="1"/>
          </p:cNvGraphicFramePr>
          <p:nvPr>
            <p:ph/>
          </p:nvPr>
        </p:nvGraphicFramePr>
        <p:xfrm>
          <a:off x="2413000" y="4038600"/>
          <a:ext cx="4241800" cy="2819400"/>
        </p:xfrm>
        <a:graphic>
          <a:graphicData uri="http://schemas.openxmlformats.org/presentationml/2006/ole">
            <mc:AlternateContent xmlns:mc="http://schemas.openxmlformats.org/markup-compatibility/2006">
              <mc:Choice xmlns:v="urn:schemas-microsoft-com:vml" Requires="v">
                <p:oleObj spid="_x0000_s66570" name="Picture" r:id="rId3" imgW="4657143" imgH="3095238" progId="StaticMetafile">
                  <p:embed/>
                </p:oleObj>
              </mc:Choice>
              <mc:Fallback>
                <p:oleObj name="Picture" r:id="rId3" imgW="4657143" imgH="3095238" progId="StaticMetafile">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3000" y="4038600"/>
                        <a:ext cx="42418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91" name="Text Box 7"/>
          <p:cNvSpPr txBox="1">
            <a:spLocks noChangeArrowheads="1"/>
          </p:cNvSpPr>
          <p:nvPr/>
        </p:nvSpPr>
        <p:spPr bwMode="auto">
          <a:xfrm>
            <a:off x="4724400" y="152400"/>
            <a:ext cx="4419600" cy="641350"/>
          </a:xfrm>
          <a:prstGeom prst="rect">
            <a:avLst/>
          </a:prstGeom>
          <a:noFill/>
          <a:ln w="9525">
            <a:noFill/>
            <a:miter lim="800000"/>
            <a:headEnd/>
            <a:tailEnd/>
          </a:ln>
          <a:effectLst/>
        </p:spPr>
        <p:txBody>
          <a:bodyPr>
            <a:spAutoFit/>
          </a:bodyPr>
          <a:lstStyle/>
          <a:p>
            <a:pPr algn="r">
              <a:spcBef>
                <a:spcPct val="50000"/>
              </a:spcBef>
            </a:pPr>
            <a:r>
              <a:rPr lang="ar-EG" b="1"/>
              <a:t>: </a:t>
            </a:r>
            <a:r>
              <a:rPr lang="en-US" b="1"/>
              <a:t>spiral circulation path </a:t>
            </a:r>
            <a:r>
              <a:rPr lang="ar-EG" b="1"/>
              <a:t>مثال</a:t>
            </a:r>
            <a:r>
              <a:rPr lang="ar-EG"/>
              <a:t> </a:t>
            </a:r>
            <a:r>
              <a:rPr lang="en-US" b="1"/>
              <a:t/>
            </a:r>
            <a:br>
              <a:rPr lang="en-US" b="1"/>
            </a:br>
            <a:endParaRPr lang="en-US" b="1"/>
          </a:p>
        </p:txBody>
      </p:sp>
      <p:graphicFrame>
        <p:nvGraphicFramePr>
          <p:cNvPr id="67592" name="Object 8"/>
          <p:cNvGraphicFramePr>
            <a:graphicFrameLocks noGrp="1" noChangeAspect="1"/>
          </p:cNvGraphicFramePr>
          <p:nvPr>
            <p:ph/>
          </p:nvPr>
        </p:nvGraphicFramePr>
        <p:xfrm>
          <a:off x="1219200" y="1374775"/>
          <a:ext cx="6480175" cy="4387850"/>
        </p:xfrm>
        <a:graphic>
          <a:graphicData uri="http://schemas.openxmlformats.org/presentationml/2006/ole">
            <mc:AlternateContent xmlns:mc="http://schemas.openxmlformats.org/markup-compatibility/2006">
              <mc:Choice xmlns:v="urn:schemas-microsoft-com:vml" Requires="v">
                <p:oleObj spid="_x0000_s67595" name="Picture" r:id="rId3" imgW="4571429" imgH="3095238" progId="StaticMetafile">
                  <p:embed/>
                </p:oleObj>
              </mc:Choice>
              <mc:Fallback>
                <p:oleObj name="Picture" r:id="rId3" imgW="4571429" imgH="3095238" progId="StaticMetafile">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374775"/>
                        <a:ext cx="6480175" cy="438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Text Box 4"/>
          <p:cNvSpPr txBox="1">
            <a:spLocks noChangeArrowheads="1"/>
          </p:cNvSpPr>
          <p:nvPr/>
        </p:nvSpPr>
        <p:spPr bwMode="auto">
          <a:xfrm>
            <a:off x="2286000" y="152400"/>
            <a:ext cx="6705600" cy="906463"/>
          </a:xfrm>
          <a:prstGeom prst="rect">
            <a:avLst/>
          </a:prstGeom>
          <a:noFill/>
          <a:ln w="9525">
            <a:noFill/>
            <a:miter lim="800000"/>
            <a:headEnd/>
            <a:tailEnd/>
          </a:ln>
          <a:effectLst/>
        </p:spPr>
        <p:txBody>
          <a:bodyPr>
            <a:spAutoFit/>
          </a:bodyPr>
          <a:lstStyle/>
          <a:p>
            <a:pPr algn="r" rtl="1">
              <a:spcBef>
                <a:spcPct val="50000"/>
              </a:spcBef>
              <a:spcAft>
                <a:spcPts val="1000"/>
              </a:spcAft>
            </a:pPr>
            <a:r>
              <a:rPr lang="ar-EG" b="1" u="sng" dirty="0"/>
              <a:t>4.علاقه </a:t>
            </a:r>
            <a:r>
              <a:rPr lang="ar-EG" b="1" u="sng" dirty="0" smtClean="0"/>
              <a:t>الفراغات </a:t>
            </a:r>
            <a:r>
              <a:rPr lang="ar-EG" b="1" u="sng" dirty="0"/>
              <a:t>و المسارات </a:t>
            </a:r>
            <a:r>
              <a:rPr lang="en-US" b="1" u="sng" dirty="0"/>
              <a:t>path-space relationship </a:t>
            </a:r>
          </a:p>
          <a:p>
            <a:pPr>
              <a:spcBef>
                <a:spcPct val="50000"/>
              </a:spcBef>
            </a:pPr>
            <a:endParaRPr lang="en-US" dirty="0"/>
          </a:p>
        </p:txBody>
      </p:sp>
      <p:sp>
        <p:nvSpPr>
          <p:cNvPr id="68613" name="Text Box 5"/>
          <p:cNvSpPr txBox="1">
            <a:spLocks noChangeArrowheads="1"/>
          </p:cNvSpPr>
          <p:nvPr/>
        </p:nvSpPr>
        <p:spPr bwMode="auto">
          <a:xfrm>
            <a:off x="152400" y="457200"/>
            <a:ext cx="8382000" cy="2976563"/>
          </a:xfrm>
          <a:prstGeom prst="rect">
            <a:avLst/>
          </a:prstGeom>
          <a:noFill/>
          <a:ln w="9525">
            <a:noFill/>
            <a:miter lim="800000"/>
            <a:headEnd/>
            <a:tailEnd/>
          </a:ln>
          <a:effectLst/>
        </p:spPr>
        <p:txBody>
          <a:bodyPr>
            <a:spAutoFit/>
          </a:bodyPr>
          <a:lstStyle/>
          <a:p>
            <a:endParaRPr lang="en-US" b="1" u="sng"/>
          </a:p>
          <a:p>
            <a:r>
              <a:rPr lang="en-US" b="1"/>
              <a:t>the relationship between the path and space in a museum can be linked</a:t>
            </a:r>
          </a:p>
          <a:p>
            <a:r>
              <a:rPr lang="en-US" b="1"/>
              <a:t>in three different ways.</a:t>
            </a:r>
          </a:p>
          <a:p>
            <a:r>
              <a:rPr lang="en-US"/>
              <a:t> </a:t>
            </a:r>
            <a:r>
              <a:rPr lang="en-US" u="sng"/>
              <a:t>First</a:t>
            </a:r>
            <a:r>
              <a:rPr lang="en-US"/>
              <a:t>: </a:t>
            </a:r>
            <a:r>
              <a:rPr lang="en-US" b="1"/>
              <a:t>the path passes by the exhibitions and spaces, ensuring the connectivity for each space.</a:t>
            </a:r>
            <a:endParaRPr lang="en-US"/>
          </a:p>
          <a:p>
            <a:r>
              <a:rPr lang="en-US" u="sng"/>
              <a:t>Second</a:t>
            </a:r>
            <a:r>
              <a:rPr lang="en-US"/>
              <a:t>: </a:t>
            </a:r>
            <a:r>
              <a:rPr lang="en-US" b="1"/>
              <a:t>the path passes through spaces. In turn, the intervening of spaces trespassed creates patterns of rest and movement. </a:t>
            </a:r>
            <a:endParaRPr lang="en-US"/>
          </a:p>
          <a:p>
            <a:r>
              <a:rPr lang="en-US" u="sng"/>
              <a:t>Third</a:t>
            </a:r>
            <a:r>
              <a:rPr lang="en-US"/>
              <a:t>, </a:t>
            </a:r>
            <a:r>
              <a:rPr lang="en-US" b="1"/>
              <a:t>the path terminates in a space, often as a way of emphasizing the importance of the final destination</a:t>
            </a:r>
          </a:p>
          <a:p>
            <a:pPr>
              <a:spcBef>
                <a:spcPct val="50000"/>
              </a:spcBef>
            </a:pPr>
            <a:endParaRPr lang="en-US"/>
          </a:p>
        </p:txBody>
      </p:sp>
      <p:graphicFrame>
        <p:nvGraphicFramePr>
          <p:cNvPr id="68614" name="Object 6"/>
          <p:cNvGraphicFramePr>
            <a:graphicFrameLocks noGrp="1" noChangeAspect="1"/>
          </p:cNvGraphicFramePr>
          <p:nvPr>
            <p:ph/>
          </p:nvPr>
        </p:nvGraphicFramePr>
        <p:xfrm>
          <a:off x="2514600" y="3048000"/>
          <a:ext cx="4953000" cy="3520009"/>
        </p:xfrm>
        <a:graphic>
          <a:graphicData uri="http://schemas.openxmlformats.org/presentationml/2006/ole">
            <mc:AlternateContent xmlns:mc="http://schemas.openxmlformats.org/markup-compatibility/2006">
              <mc:Choice xmlns:v="urn:schemas-microsoft-com:vml" Requires="v">
                <p:oleObj spid="_x0000_s68617" name="Picture" r:id="rId3" imgW="7238095" imgH="5144218" progId="StaticMetafile">
                  <p:embed/>
                </p:oleObj>
              </mc:Choice>
              <mc:Fallback>
                <p:oleObj name="Picture" r:id="rId3" imgW="7238095" imgH="5144218" progId="StaticMetafile">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3048000"/>
                        <a:ext cx="4953000" cy="3520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636" name="Object 4"/>
          <p:cNvGraphicFramePr>
            <a:graphicFrameLocks noGrp="1" noChangeAspect="1"/>
          </p:cNvGraphicFramePr>
          <p:nvPr>
            <p:ph sz="half" idx="1"/>
          </p:nvPr>
        </p:nvGraphicFramePr>
        <p:xfrm>
          <a:off x="381000" y="774700"/>
          <a:ext cx="3810000" cy="5080000"/>
        </p:xfrm>
        <a:graphic>
          <a:graphicData uri="http://schemas.openxmlformats.org/presentationml/2006/ole">
            <mc:AlternateContent xmlns:mc="http://schemas.openxmlformats.org/markup-compatibility/2006">
              <mc:Choice xmlns:v="urn:schemas-microsoft-com:vml" Requires="v">
                <p:oleObj spid="_x0000_s69648" name="Picture" r:id="rId3" imgW="3572374" imgH="4761905" progId="StaticMetafile">
                  <p:embed/>
                </p:oleObj>
              </mc:Choice>
              <mc:Fallback>
                <p:oleObj name="Picture" r:id="rId3" imgW="3572374" imgH="4761905" progId="StaticMetafile">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774700"/>
                        <a:ext cx="3810000" cy="5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638" name="Object 6"/>
          <p:cNvGraphicFramePr>
            <a:graphicFrameLocks noGrp="1" noChangeAspect="1"/>
          </p:cNvGraphicFramePr>
          <p:nvPr>
            <p:ph sz="quarter" idx="2"/>
          </p:nvPr>
        </p:nvGraphicFramePr>
        <p:xfrm>
          <a:off x="4572000" y="609600"/>
          <a:ext cx="3973513" cy="3152775"/>
        </p:xfrm>
        <a:graphic>
          <a:graphicData uri="http://schemas.openxmlformats.org/presentationml/2006/ole">
            <mc:AlternateContent xmlns:mc="http://schemas.openxmlformats.org/markup-compatibility/2006">
              <mc:Choice xmlns:v="urn:schemas-microsoft-com:vml" Requires="v">
                <p:oleObj spid="_x0000_s69649" name="Picture" r:id="rId5" imgW="2857899" imgH="2266667" progId="StaticMetafile">
                  <p:embed/>
                </p:oleObj>
              </mc:Choice>
              <mc:Fallback>
                <p:oleObj name="Picture" r:id="rId5" imgW="2857899" imgH="2266667" progId="StaticMetafile">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609600"/>
                        <a:ext cx="3973513" cy="31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641" name="Object 9"/>
          <p:cNvGraphicFramePr>
            <a:graphicFrameLocks noGrp="1" noChangeAspect="1"/>
          </p:cNvGraphicFramePr>
          <p:nvPr>
            <p:ph sz="quarter" idx="3"/>
          </p:nvPr>
        </p:nvGraphicFramePr>
        <p:xfrm>
          <a:off x="4495800" y="3967163"/>
          <a:ext cx="3900488" cy="2522537"/>
        </p:xfrm>
        <a:graphic>
          <a:graphicData uri="http://schemas.openxmlformats.org/presentationml/2006/ole">
            <mc:AlternateContent xmlns:mc="http://schemas.openxmlformats.org/markup-compatibility/2006">
              <mc:Choice xmlns:v="urn:schemas-microsoft-com:vml" Requires="v">
                <p:oleObj spid="_x0000_s69650" name="Picture" r:id="rId7" imgW="2857899" imgH="1848108" progId="StaticMetafile">
                  <p:embed/>
                </p:oleObj>
              </mc:Choice>
              <mc:Fallback>
                <p:oleObj name="Picture" r:id="rId7" imgW="2857899" imgH="1848108" progId="StaticMetafile">
                  <p:embed/>
                  <p:pic>
                    <p:nvPicPr>
                      <p:cNvPr id="0"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3967163"/>
                        <a:ext cx="3900488" cy="252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تصميم افتراضي">
  <a:themeElements>
    <a:clrScheme name="تصميم افتراضي 2">
      <a:dk1>
        <a:srgbClr val="000000"/>
      </a:dk1>
      <a:lt1>
        <a:srgbClr val="FF9900"/>
      </a:lt1>
      <a:dk2>
        <a:srgbClr val="000000"/>
      </a:dk2>
      <a:lt2>
        <a:srgbClr val="CCCCCC"/>
      </a:lt2>
      <a:accent1>
        <a:srgbClr val="99501F"/>
      </a:accent1>
      <a:accent2>
        <a:srgbClr val="735C00"/>
      </a:accent2>
      <a:accent3>
        <a:srgbClr val="FFCAAA"/>
      </a:accent3>
      <a:accent4>
        <a:srgbClr val="000000"/>
      </a:accent4>
      <a:accent5>
        <a:srgbClr val="CAB3AB"/>
      </a:accent5>
      <a:accent6>
        <a:srgbClr val="685300"/>
      </a:accent6>
      <a:hlink>
        <a:srgbClr val="734500"/>
      </a:hlink>
      <a:folHlink>
        <a:srgbClr val="4C4C00"/>
      </a:folHlink>
    </a:clrScheme>
    <a:fontScheme name="تصميم افتراضي">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تصميم افتراضي 1">
        <a:dk1>
          <a:srgbClr val="000000"/>
        </a:dk1>
        <a:lt1>
          <a:srgbClr val="FF9900"/>
        </a:lt1>
        <a:dk2>
          <a:srgbClr val="000000"/>
        </a:dk2>
        <a:lt2>
          <a:srgbClr val="CCCCCC"/>
        </a:lt2>
        <a:accent1>
          <a:srgbClr val="A66300"/>
        </a:accent1>
        <a:accent2>
          <a:srgbClr val="8C5400"/>
        </a:accent2>
        <a:accent3>
          <a:srgbClr val="FFCAAA"/>
        </a:accent3>
        <a:accent4>
          <a:srgbClr val="000000"/>
        </a:accent4>
        <a:accent5>
          <a:srgbClr val="D0B7AA"/>
        </a:accent5>
        <a:accent6>
          <a:srgbClr val="7E4B00"/>
        </a:accent6>
        <a:hlink>
          <a:srgbClr val="7A4900"/>
        </a:hlink>
        <a:folHlink>
          <a:srgbClr val="6B4000"/>
        </a:folHlink>
      </a:clrScheme>
      <a:clrMap bg1="lt1" tx1="dk1" bg2="lt2" tx2="dk2" accent1="accent1" accent2="accent2" accent3="accent3" accent4="accent4" accent5="accent5" accent6="accent6" hlink="hlink" folHlink="folHlink"/>
    </a:extraClrScheme>
    <a:extraClrScheme>
      <a:clrScheme name="تصميم افتراضي 2">
        <a:dk1>
          <a:srgbClr val="000000"/>
        </a:dk1>
        <a:lt1>
          <a:srgbClr val="FF9900"/>
        </a:lt1>
        <a:dk2>
          <a:srgbClr val="000000"/>
        </a:dk2>
        <a:lt2>
          <a:srgbClr val="CCCCCC"/>
        </a:lt2>
        <a:accent1>
          <a:srgbClr val="99501F"/>
        </a:accent1>
        <a:accent2>
          <a:srgbClr val="735C00"/>
        </a:accent2>
        <a:accent3>
          <a:srgbClr val="FFCAAA"/>
        </a:accent3>
        <a:accent4>
          <a:srgbClr val="000000"/>
        </a:accent4>
        <a:accent5>
          <a:srgbClr val="CAB3AB"/>
        </a:accent5>
        <a:accent6>
          <a:srgbClr val="685300"/>
        </a:accent6>
        <a:hlink>
          <a:srgbClr val="734500"/>
        </a:hlink>
        <a:folHlink>
          <a:srgbClr val="4C4C00"/>
        </a:folHlink>
      </a:clrScheme>
      <a:clrMap bg1="lt1" tx1="dk1" bg2="lt2" tx2="dk2" accent1="accent1" accent2="accent2" accent3="accent3" accent4="accent4" accent5="accent5" accent6="accent6" hlink="hlink" folHlink="folHlink"/>
    </a:extraClrScheme>
    <a:extraClrScheme>
      <a:clrScheme name="تصميم افتراضي 3">
        <a:dk1>
          <a:srgbClr val="000000"/>
        </a:dk1>
        <a:lt1>
          <a:srgbClr val="FF9900"/>
        </a:lt1>
        <a:dk2>
          <a:srgbClr val="000000"/>
        </a:dk2>
        <a:lt2>
          <a:srgbClr val="CCCCCC"/>
        </a:lt2>
        <a:accent1>
          <a:srgbClr val="245766"/>
        </a:accent1>
        <a:accent2>
          <a:srgbClr val="734500"/>
        </a:accent2>
        <a:accent3>
          <a:srgbClr val="FFCAAA"/>
        </a:accent3>
        <a:accent4>
          <a:srgbClr val="000000"/>
        </a:accent4>
        <a:accent5>
          <a:srgbClr val="ACB4B8"/>
        </a:accent5>
        <a:accent6>
          <a:srgbClr val="683E00"/>
        </a:accent6>
        <a:hlink>
          <a:srgbClr val="383561"/>
        </a:hlink>
        <a:folHlink>
          <a:srgbClr val="004C00"/>
        </a:folHlink>
      </a:clrScheme>
      <a:clrMap bg1="lt1" tx1="dk1" bg2="lt2" tx2="dk2" accent1="accent1" accent2="accent2" accent3="accent3" accent4="accent4" accent5="accent5" accent6="accent6" hlink="hlink" folHlink="folHlink"/>
    </a:extraClrScheme>
    <a:extraClrScheme>
      <a:clrScheme name="تصميم افتراضي 4">
        <a:dk1>
          <a:srgbClr val="000000"/>
        </a:dk1>
        <a:lt1>
          <a:srgbClr val="FF9900"/>
        </a:lt1>
        <a:dk2>
          <a:srgbClr val="000000"/>
        </a:dk2>
        <a:lt2>
          <a:srgbClr val="CCCCCC"/>
        </a:lt2>
        <a:accent1>
          <a:srgbClr val="4D6600"/>
        </a:accent1>
        <a:accent2>
          <a:srgbClr val="733F5C"/>
        </a:accent2>
        <a:accent3>
          <a:srgbClr val="FFCAAA"/>
        </a:accent3>
        <a:accent4>
          <a:srgbClr val="000000"/>
        </a:accent4>
        <a:accent5>
          <a:srgbClr val="B2B8AA"/>
        </a:accent5>
        <a:accent6>
          <a:srgbClr val="683853"/>
        </a:accent6>
        <a:hlink>
          <a:srgbClr val="273F61"/>
        </a:hlink>
        <a:folHlink>
          <a:srgbClr val="5C3700"/>
        </a:folHlink>
      </a:clrScheme>
      <a:clrMap bg1="lt1" tx1="dk1" bg2="lt2" tx2="dk2" accent1="accent1" accent2="accent2" accent3="accent3" accent4="accent4" accent5="accent5" accent6="accent6" hlink="hlink" folHlink="folHlink"/>
    </a:extraClrScheme>
    <a:extraClrScheme>
      <a:clrScheme name="تصميم افتراضي 5">
        <a:dk1>
          <a:srgbClr val="000000"/>
        </a:dk1>
        <a:lt1>
          <a:srgbClr val="FFFFFF"/>
        </a:lt1>
        <a:dk2>
          <a:srgbClr val="000000"/>
        </a:dk2>
        <a:lt2>
          <a:srgbClr val="CCCCCC"/>
        </a:lt2>
        <a:accent1>
          <a:srgbClr val="A66300"/>
        </a:accent1>
        <a:accent2>
          <a:srgbClr val="8C5400"/>
        </a:accent2>
        <a:accent3>
          <a:srgbClr val="FFFFFF"/>
        </a:accent3>
        <a:accent4>
          <a:srgbClr val="000000"/>
        </a:accent4>
        <a:accent5>
          <a:srgbClr val="D0B7AA"/>
        </a:accent5>
        <a:accent6>
          <a:srgbClr val="7E4B00"/>
        </a:accent6>
        <a:hlink>
          <a:srgbClr val="7A4900"/>
        </a:hlink>
        <a:folHlink>
          <a:srgbClr val="6B4000"/>
        </a:folHlink>
      </a:clrScheme>
      <a:clrMap bg1="lt1" tx1="dk1" bg2="lt2" tx2="dk2" accent1="accent1" accent2="accent2" accent3="accent3" accent4="accent4" accent5="accent5" accent6="accent6" hlink="hlink" folHlink="folHlink"/>
    </a:extraClrScheme>
    <a:extraClrScheme>
      <a:clrScheme name="تصميم افتراضي 6">
        <a:dk1>
          <a:srgbClr val="000000"/>
        </a:dk1>
        <a:lt1>
          <a:srgbClr val="FFFFFF"/>
        </a:lt1>
        <a:dk2>
          <a:srgbClr val="000000"/>
        </a:dk2>
        <a:lt2>
          <a:srgbClr val="CCCCCC"/>
        </a:lt2>
        <a:accent1>
          <a:srgbClr val="99501F"/>
        </a:accent1>
        <a:accent2>
          <a:srgbClr val="735C00"/>
        </a:accent2>
        <a:accent3>
          <a:srgbClr val="FFFFFF"/>
        </a:accent3>
        <a:accent4>
          <a:srgbClr val="000000"/>
        </a:accent4>
        <a:accent5>
          <a:srgbClr val="CAB3AB"/>
        </a:accent5>
        <a:accent6>
          <a:srgbClr val="685300"/>
        </a:accent6>
        <a:hlink>
          <a:srgbClr val="734500"/>
        </a:hlink>
        <a:folHlink>
          <a:srgbClr val="4C4C00"/>
        </a:folHlink>
      </a:clrScheme>
      <a:clrMap bg1="lt1" tx1="dk1" bg2="lt2" tx2="dk2" accent1="accent1" accent2="accent2" accent3="accent3" accent4="accent4" accent5="accent5" accent6="accent6" hlink="hlink" folHlink="folHlink"/>
    </a:extraClrScheme>
    <a:extraClrScheme>
      <a:clrScheme name="تصميم افتراضي 7">
        <a:dk1>
          <a:srgbClr val="000000"/>
        </a:dk1>
        <a:lt1>
          <a:srgbClr val="FFFFFF"/>
        </a:lt1>
        <a:dk2>
          <a:srgbClr val="000000"/>
        </a:dk2>
        <a:lt2>
          <a:srgbClr val="CCCCCC"/>
        </a:lt2>
        <a:accent1>
          <a:srgbClr val="245766"/>
        </a:accent1>
        <a:accent2>
          <a:srgbClr val="734500"/>
        </a:accent2>
        <a:accent3>
          <a:srgbClr val="FFFFFF"/>
        </a:accent3>
        <a:accent4>
          <a:srgbClr val="000000"/>
        </a:accent4>
        <a:accent5>
          <a:srgbClr val="ACB4B8"/>
        </a:accent5>
        <a:accent6>
          <a:srgbClr val="683E00"/>
        </a:accent6>
        <a:hlink>
          <a:srgbClr val="383561"/>
        </a:hlink>
        <a:folHlink>
          <a:srgbClr val="004C00"/>
        </a:folHlink>
      </a:clrScheme>
      <a:clrMap bg1="lt1" tx1="dk1" bg2="lt2" tx2="dk2" accent1="accent1" accent2="accent2" accent3="accent3" accent4="accent4" accent5="accent5" accent6="accent6" hlink="hlink" folHlink="folHlink"/>
    </a:extraClrScheme>
    <a:extraClrScheme>
      <a:clrScheme name="تصميم افتراضي 8">
        <a:dk1>
          <a:srgbClr val="000000"/>
        </a:dk1>
        <a:lt1>
          <a:srgbClr val="FFFFFF"/>
        </a:lt1>
        <a:dk2>
          <a:srgbClr val="000000"/>
        </a:dk2>
        <a:lt2>
          <a:srgbClr val="CCCCCC"/>
        </a:lt2>
        <a:accent1>
          <a:srgbClr val="4D6600"/>
        </a:accent1>
        <a:accent2>
          <a:srgbClr val="733F5C"/>
        </a:accent2>
        <a:accent3>
          <a:srgbClr val="FFFFFF"/>
        </a:accent3>
        <a:accent4>
          <a:srgbClr val="000000"/>
        </a:accent4>
        <a:accent5>
          <a:srgbClr val="B2B8AA"/>
        </a:accent5>
        <a:accent6>
          <a:srgbClr val="683853"/>
        </a:accent6>
        <a:hlink>
          <a:srgbClr val="273F61"/>
        </a:hlink>
        <a:folHlink>
          <a:srgbClr val="5C37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9900"/>
      </a:lt1>
      <a:dk2>
        <a:srgbClr val="000000"/>
      </a:dk2>
      <a:lt2>
        <a:srgbClr val="CCCCCC"/>
      </a:lt2>
      <a:accent1>
        <a:srgbClr val="99501F"/>
      </a:accent1>
      <a:accent2>
        <a:srgbClr val="735C00"/>
      </a:accent2>
      <a:accent3>
        <a:srgbClr val="FFCAAA"/>
      </a:accent3>
      <a:accent4>
        <a:srgbClr val="000000"/>
      </a:accent4>
      <a:accent5>
        <a:srgbClr val="CAB3AB"/>
      </a:accent5>
      <a:accent6>
        <a:srgbClr val="685300"/>
      </a:accent6>
      <a:hlink>
        <a:srgbClr val="734500"/>
      </a:hlink>
      <a:folHlink>
        <a:srgbClr val="4C4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9900"/>
        </a:lt1>
        <a:dk2>
          <a:srgbClr val="000000"/>
        </a:dk2>
        <a:lt2>
          <a:srgbClr val="CCCCCC"/>
        </a:lt2>
        <a:accent1>
          <a:srgbClr val="A66300"/>
        </a:accent1>
        <a:accent2>
          <a:srgbClr val="8C5400"/>
        </a:accent2>
        <a:accent3>
          <a:srgbClr val="FFCAAA"/>
        </a:accent3>
        <a:accent4>
          <a:srgbClr val="000000"/>
        </a:accent4>
        <a:accent5>
          <a:srgbClr val="D0B7AA"/>
        </a:accent5>
        <a:accent6>
          <a:srgbClr val="7E4B00"/>
        </a:accent6>
        <a:hlink>
          <a:srgbClr val="7A4900"/>
        </a:hlink>
        <a:folHlink>
          <a:srgbClr val="6B40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9900"/>
        </a:lt1>
        <a:dk2>
          <a:srgbClr val="000000"/>
        </a:dk2>
        <a:lt2>
          <a:srgbClr val="CCCCCC"/>
        </a:lt2>
        <a:accent1>
          <a:srgbClr val="99501F"/>
        </a:accent1>
        <a:accent2>
          <a:srgbClr val="735C00"/>
        </a:accent2>
        <a:accent3>
          <a:srgbClr val="FFCAAA"/>
        </a:accent3>
        <a:accent4>
          <a:srgbClr val="000000"/>
        </a:accent4>
        <a:accent5>
          <a:srgbClr val="CAB3AB"/>
        </a:accent5>
        <a:accent6>
          <a:srgbClr val="685300"/>
        </a:accent6>
        <a:hlink>
          <a:srgbClr val="734500"/>
        </a:hlink>
        <a:folHlink>
          <a:srgbClr val="4C4C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9900"/>
        </a:lt1>
        <a:dk2>
          <a:srgbClr val="000000"/>
        </a:dk2>
        <a:lt2>
          <a:srgbClr val="CCCCCC"/>
        </a:lt2>
        <a:accent1>
          <a:srgbClr val="245766"/>
        </a:accent1>
        <a:accent2>
          <a:srgbClr val="734500"/>
        </a:accent2>
        <a:accent3>
          <a:srgbClr val="FFCAAA"/>
        </a:accent3>
        <a:accent4>
          <a:srgbClr val="000000"/>
        </a:accent4>
        <a:accent5>
          <a:srgbClr val="ACB4B8"/>
        </a:accent5>
        <a:accent6>
          <a:srgbClr val="683E00"/>
        </a:accent6>
        <a:hlink>
          <a:srgbClr val="383561"/>
        </a:hlink>
        <a:folHlink>
          <a:srgbClr val="004C00"/>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9900"/>
        </a:lt1>
        <a:dk2>
          <a:srgbClr val="000000"/>
        </a:dk2>
        <a:lt2>
          <a:srgbClr val="CCCCCC"/>
        </a:lt2>
        <a:accent1>
          <a:srgbClr val="4D6600"/>
        </a:accent1>
        <a:accent2>
          <a:srgbClr val="733F5C"/>
        </a:accent2>
        <a:accent3>
          <a:srgbClr val="FFCAAA"/>
        </a:accent3>
        <a:accent4>
          <a:srgbClr val="000000"/>
        </a:accent4>
        <a:accent5>
          <a:srgbClr val="B2B8AA"/>
        </a:accent5>
        <a:accent6>
          <a:srgbClr val="683853"/>
        </a:accent6>
        <a:hlink>
          <a:srgbClr val="273F61"/>
        </a:hlink>
        <a:folHlink>
          <a:srgbClr val="5C37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A66300"/>
        </a:accent1>
        <a:accent2>
          <a:srgbClr val="8C5400"/>
        </a:accent2>
        <a:accent3>
          <a:srgbClr val="FFFFFF"/>
        </a:accent3>
        <a:accent4>
          <a:srgbClr val="000000"/>
        </a:accent4>
        <a:accent5>
          <a:srgbClr val="D0B7AA"/>
        </a:accent5>
        <a:accent6>
          <a:srgbClr val="7E4B00"/>
        </a:accent6>
        <a:hlink>
          <a:srgbClr val="7A4900"/>
        </a:hlink>
        <a:folHlink>
          <a:srgbClr val="6B400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99501F"/>
        </a:accent1>
        <a:accent2>
          <a:srgbClr val="735C00"/>
        </a:accent2>
        <a:accent3>
          <a:srgbClr val="FFFFFF"/>
        </a:accent3>
        <a:accent4>
          <a:srgbClr val="000000"/>
        </a:accent4>
        <a:accent5>
          <a:srgbClr val="CAB3AB"/>
        </a:accent5>
        <a:accent6>
          <a:srgbClr val="685300"/>
        </a:accent6>
        <a:hlink>
          <a:srgbClr val="734500"/>
        </a:hlink>
        <a:folHlink>
          <a:srgbClr val="4C4C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245766"/>
        </a:accent1>
        <a:accent2>
          <a:srgbClr val="734500"/>
        </a:accent2>
        <a:accent3>
          <a:srgbClr val="FFFFFF"/>
        </a:accent3>
        <a:accent4>
          <a:srgbClr val="000000"/>
        </a:accent4>
        <a:accent5>
          <a:srgbClr val="ACB4B8"/>
        </a:accent5>
        <a:accent6>
          <a:srgbClr val="683E00"/>
        </a:accent6>
        <a:hlink>
          <a:srgbClr val="383561"/>
        </a:hlink>
        <a:folHlink>
          <a:srgbClr val="004C00"/>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4D6600"/>
        </a:accent1>
        <a:accent2>
          <a:srgbClr val="733F5C"/>
        </a:accent2>
        <a:accent3>
          <a:srgbClr val="FFFFFF"/>
        </a:accent3>
        <a:accent4>
          <a:srgbClr val="000000"/>
        </a:accent4>
        <a:accent5>
          <a:srgbClr val="B2B8AA"/>
        </a:accent5>
        <a:accent6>
          <a:srgbClr val="683853"/>
        </a:accent6>
        <a:hlink>
          <a:srgbClr val="273F61"/>
        </a:hlink>
        <a:folHlink>
          <a:srgbClr val="5C37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218</TotalTime>
  <Words>710</Words>
  <Application>Microsoft Office PowerPoint</Application>
  <PresentationFormat>On-screen Show (4:3)</PresentationFormat>
  <Paragraphs>79</Paragraphs>
  <Slides>24</Slides>
  <Notes>0</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24</vt:i4>
      </vt:variant>
    </vt:vector>
  </HeadingPairs>
  <TitlesOfParts>
    <vt:vector size="28" baseType="lpstr">
      <vt:lpstr>تصميم افتراضي</vt:lpstr>
      <vt:lpstr>1_Default Design</vt:lpstr>
      <vt:lpstr>Technic</vt:lpstr>
      <vt:lpstr>Picture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Indezine.com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Indezine Template</dc:title>
  <dc:creator>Geetesh Bajaj</dc:creator>
  <cp:lastModifiedBy>Hany mohamed Ibrhim</cp:lastModifiedBy>
  <cp:revision>38</cp:revision>
  <dcterms:created xsi:type="dcterms:W3CDTF">2006-02-15T05:33:44Z</dcterms:created>
  <dcterms:modified xsi:type="dcterms:W3CDTF">2012-06-01T08:38:23Z</dcterms:modified>
</cp:coreProperties>
</file>