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3880" r:id="rId2"/>
  </p:sldMasterIdLst>
  <p:notesMasterIdLst>
    <p:notesMasterId r:id="rId74"/>
  </p:notesMasterIdLst>
  <p:sldIdLst>
    <p:sldId id="262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2" r:id="rId11"/>
    <p:sldId id="273" r:id="rId12"/>
    <p:sldId id="274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47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71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820"/>
    <a:srgbClr val="7D7571"/>
    <a:srgbClr val="6D27B3"/>
    <a:srgbClr val="A04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3" autoAdjust="0"/>
    <p:restoredTop sz="94710" autoAdjust="0"/>
  </p:normalViewPr>
  <p:slideViewPr>
    <p:cSldViewPr>
      <p:cViewPr varScale="1">
        <p:scale>
          <a:sx n="48" d="100"/>
          <a:sy n="48" d="100"/>
        </p:scale>
        <p:origin x="-5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4472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F44F86-BB23-4645-BA5F-180126BE1DA1}" type="datetimeFigureOut">
              <a:rPr lang="en-US"/>
              <a:pPr>
                <a:defRPr/>
              </a:pPr>
              <a:t>5/8/2012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  <a:endParaRPr lang="en-US" noProof="0" smtClean="0"/>
          </a:p>
          <a:p>
            <a:pPr lvl="1"/>
            <a:r>
              <a:rPr lang="ar-SA" noProof="0" smtClean="0"/>
              <a:t>المستوى الثاني</a:t>
            </a:r>
            <a:endParaRPr lang="en-US" noProof="0" smtClean="0"/>
          </a:p>
          <a:p>
            <a:pPr lvl="2"/>
            <a:r>
              <a:rPr lang="ar-SA" noProof="0" smtClean="0"/>
              <a:t>المستوى الثالث</a:t>
            </a:r>
            <a:endParaRPr lang="en-US" noProof="0" smtClean="0"/>
          </a:p>
          <a:p>
            <a:pPr lvl="3"/>
            <a:r>
              <a:rPr lang="ar-SA" noProof="0" smtClean="0"/>
              <a:t>المستوى الرابع</a:t>
            </a:r>
            <a:endParaRPr lang="en-US" noProof="0" smtClean="0"/>
          </a:p>
          <a:p>
            <a:pPr lvl="4"/>
            <a:r>
              <a:rPr lang="ar-SA" noProof="0" smtClean="0"/>
              <a:t>المستوى الخامس</a:t>
            </a:r>
            <a:endParaRPr lang="en-US" noProof="0" smtClean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FE517F-D431-4E33-AA93-047D2661F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67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AB519-DC9F-4057-9CC3-07B5FE1E30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333AF-5A91-4CC0-B483-F246E59AB75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CD18-744F-4FAF-AC8F-45310F9E17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26711-E29C-4C8B-8F70-57ECDFE859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0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عنوان وأربعة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sz="quarter"/>
          </p:nvPr>
        </p:nvSpPr>
        <p:spPr>
          <a:xfrm>
            <a:off x="1752600" y="228600"/>
            <a:ext cx="7239000" cy="8382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55775" y="1447800"/>
            <a:ext cx="3541713" cy="24765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5449888" y="1447800"/>
            <a:ext cx="3541712" cy="24765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1755775" y="4076700"/>
            <a:ext cx="3541713" cy="24765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5449888" y="4076700"/>
            <a:ext cx="3541712" cy="24765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931D8-2B4F-40A8-9EB2-A19A5F861B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71351"/>
      </p:ext>
    </p:extLst>
  </p:cSld>
  <p:clrMapOvr>
    <a:masterClrMapping/>
  </p:clrMapOvr>
  <p:transition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1752600" y="228600"/>
            <a:ext cx="7239000" cy="63246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2601E-7E61-498F-8663-456B6CD5140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46366"/>
      </p:ext>
    </p:extLst>
  </p:cSld>
  <p:clrMapOvr>
    <a:masterClrMapping/>
  </p:clrMapOvr>
  <p:transition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22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3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6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80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1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3707-1306-40FA-B2BC-3E8CA14C504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1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3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75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74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40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B74E1-8021-4B2F-A34A-1030E6075346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0968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6D0C9-2FDB-42C6-A35D-DAC30B243E0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0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52AF-46A4-4BFA-9909-B5E113D81E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2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49923-6A31-4347-928C-F0FDAA773FD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8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F16D7-1439-47EA-9A5D-A174E96E4C0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7B73-93C5-48A9-AC8C-1C4FC21CF59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5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EAB7-6B07-4908-88AF-7142223E11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4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8EB74E1-8021-4B2F-A34A-1030E607534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79" r:id="rId3"/>
    <p:sldLayoutId id="2147483878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</p:sldLayoutIdLst>
  <p:transition>
    <p:newsfla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6EC4-08F8-4AE5-BABB-2C3031948B8C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E525-44BF-43D7-97A4-1438BC1E4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أولا :- أنواع الأخشاب </a:t>
            </a:r>
            <a:endParaRPr lang="en-US" sz="5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أهم أنواع الأخشاب المستخدمة في الشدات الخشبية </a:t>
            </a:r>
            <a:endParaRPr lang="en-US" b="1" dirty="0" smtClean="0">
              <a:latin typeface="Arial" charset="0"/>
              <a:cs typeface="Arial" charset="0"/>
            </a:endParaRP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1- العروق الفلليري وتستخدم في القوائم الرئسية (4*4 او5*5 بوصة ).</a:t>
            </a: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2- الخشب الموسكي (5*2 بوصة )</a:t>
            </a: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3- الخشب البونطي ويستخدم في الفرشات والسقالات (9*2 بوصة).</a:t>
            </a: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4- ألواح اللتزانة وهي الملاصقة للخرسانة المسلحة ( 4*1 او 5*1 أو 6*1 بوصة )</a:t>
            </a: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  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53000" cy="3505200"/>
          </a:xfrm>
          <a:noFill/>
        </p:spPr>
      </p:pic>
      <p:pic>
        <p:nvPicPr>
          <p:cNvPr id="13315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0"/>
            <a:ext cx="4191000" cy="3429000"/>
          </a:xfrm>
          <a:noFill/>
        </p:spPr>
      </p:pic>
      <p:pic>
        <p:nvPicPr>
          <p:cNvPr id="13316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5200"/>
            <a:ext cx="4953000" cy="3349625"/>
          </a:xfrm>
          <a:noFill/>
        </p:spPr>
      </p:pic>
      <p:pic>
        <p:nvPicPr>
          <p:cNvPr id="13317" name="Picture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429000"/>
            <a:ext cx="4159250" cy="3429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62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113"/>
            <a:ext cx="58674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280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" y="4665"/>
            <a:ext cx="9144000" cy="1143000"/>
          </a:xfrm>
        </p:spPr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-EG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الاستخدامات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cs typeface="Arial" charset="0"/>
              </a:rPr>
              <a:t>1- الفرشات : عبارة عن ألواح من خشب البونطي أو من عروق فلليري توضع أعلي القوائم الرئيسية في الأدوار الأرضية والبدرومات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cs typeface="Arial" charset="0"/>
              </a:rPr>
              <a:t>2- القوائم الرئيسية : عروق فلليري توضع فوق الفرشات وتثبت معها بمسمار وتوضع موازية بطول واتجاه المكان علي مسافات محورية سواء في اتجاه الطول أو العرض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cs typeface="Arial" charset="0"/>
              </a:rPr>
              <a:t>3- المدادات : عروق فلليري مثل القوائم الرئيسية وهي توضع في مستوي أفقي علي جوانب الحفر وتثبت بواسطة خوابير خشبية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cs typeface="Arial" charset="0"/>
              </a:rPr>
              <a:t>4- البراندات : عروق فلليري مثل القوائم الرئيسية وتثبت أفقيا بالتعامد مع بعضها  البعض مع القوائم الرئسية .</a:t>
            </a:r>
            <a:endParaRPr lang="en-US" b="1" dirty="0" smtClean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0"/>
            <a:ext cx="6465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1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0"/>
            <a:ext cx="636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الاستخدامات </a:t>
            </a:r>
            <a:endParaRPr lang="en-US" sz="4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5- العرقات : عبارة عن مدادات من الخشب الموسكي توضع في اتجاه يوازي طول المكان الموضوعة فيه وذالك علي منسوب يوازي ارتفاع السقف مطروح منه سمك ألواح التجليد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6- ألواح التطبيق : هي ألواح من خشب اللتزانة توضع أعلي القطاع بالمسمار بحيث تكون كل الألواح متلاصقة مع بعضها حتي لا يتسرب زبد مونة الخرسانة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7- قاع الكمرات : ألواح لتزانة تثبت أعلي القطاع وتقوم بعرض الكمرة وبطولها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8- طبالي الجوانب : هي مجموعة من ألواح اللتزانة توضع بجوار بعضها بارتفاع الجنب و تثبت بواسطة عوارض خشبية .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0"/>
            <a:ext cx="5988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629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5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4" y="0"/>
            <a:ext cx="612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76" y="0"/>
            <a:ext cx="91440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الاستخدامات</a:t>
            </a:r>
            <a:endParaRPr lang="en-US" sz="4800" dirty="0" smtClean="0">
              <a:solidFill>
                <a:srgbClr val="E3F820"/>
              </a:solidFill>
              <a:cs typeface="Andalus" pitchFamily="2" charset="-7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9-الشيكال : فضلة من خشب اللتزانة الغرض منها تثبيت الجوانب في أماكنها ويسمر أحد طرفيها من أعلي علي طبلية الجنب ومن أسفل علي المدادات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 10- الدكمة : فضلة من خشب اللتزانة الغرض منها زنق جوانب الطبا</a:t>
            </a:r>
            <a:r>
              <a:rPr lang="ar-SA" b="1" dirty="0" smtClean="0">
                <a:latin typeface="Arial" charset="0"/>
                <a:cs typeface="Arial" charset="0"/>
              </a:rPr>
              <a:t>ل</a:t>
            </a:r>
            <a:r>
              <a:rPr lang="ar-EG" b="1" dirty="0" smtClean="0">
                <a:latin typeface="Arial" charset="0"/>
                <a:cs typeface="Arial" charset="0"/>
              </a:rPr>
              <a:t>ي بالقوائم أو المدادات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11- الخابور : فضلة من خشب اللتزانة أحد طرفيها مسلوب والغرض منها تثبيت المدادات الخشبية في أماكنها علي أسطح فرشة الأساس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12- الكمرات : عروق فلليري قصيرة وتستعمل لزنق طبا</a:t>
            </a:r>
            <a:r>
              <a:rPr lang="ar-SA" b="1" dirty="0" smtClean="0">
                <a:latin typeface="Arial" charset="0"/>
                <a:cs typeface="Arial" charset="0"/>
              </a:rPr>
              <a:t>ل</a:t>
            </a:r>
            <a:r>
              <a:rPr lang="ar-EG" b="1" dirty="0" smtClean="0">
                <a:latin typeface="Arial" charset="0"/>
                <a:cs typeface="Arial" charset="0"/>
              </a:rPr>
              <a:t>ي وجوانب الميد وتربط  بين قائمين للتقوية . 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9435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665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245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0"/>
            <a:ext cx="6435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327"/>
            <a:ext cx="91440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الاستخدامات</a:t>
            </a:r>
            <a:endParaRPr lang="en-US" sz="4800" dirty="0" smtClean="0">
              <a:solidFill>
                <a:srgbClr val="E3F820"/>
              </a:solidFill>
              <a:cs typeface="Andalus" pitchFamily="2" charset="-7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13- القمط الحديد : الغرض منها تثبيت عناصرالشدة الخشبية مع بعضها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14- الضفدعة : هي قمط من الحديد أو فضلة من خشب اللتزانة تثبت بالقوائم الرئسية والغرض منها المساعدة في حمل هذه العناصر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15- الحطات الموسكي : مجموعة مكونة من أربع قطع من الخشب الموسكي .</a:t>
            </a:r>
          </a:p>
          <a:p>
            <a:pPr marL="136525" indent="0" algn="r" rtl="1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16- الشنايش : ثقب بطول سمك الحائط يترك أثناء بنائها والغرض منها ترك فراغ لمرور القمط الحديدية داخلها لتثبيت القوائم الرئيسية .</a:t>
            </a:r>
          </a:p>
          <a:p>
            <a:pPr algn="r" rt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>
              <a:solidFill>
                <a:srgbClr val="E3F820"/>
              </a:solidFill>
              <a:cs typeface="Andalus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2483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113"/>
            <a:ext cx="61722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9213"/>
            <a:ext cx="6726238" cy="67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10"/>
            <a:ext cx="91440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اختيار الأخشاب المستعملة في الشدات</a:t>
            </a:r>
            <a:endParaRPr lang="en-US" sz="48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dirty="0" smtClean="0">
                <a:solidFill>
                  <a:srgbClr val="E3F820"/>
                </a:solidFill>
                <a:cs typeface="Andalus" pitchFamily="2" charset="-78"/>
              </a:rPr>
              <a:t> </a:t>
            </a:r>
            <a:r>
              <a:rPr lang="ar-EG" sz="3600" b="1" dirty="0" smtClean="0">
                <a:latin typeface="Arial" pitchFamily="34" charset="0"/>
                <a:cs typeface="Arial" pitchFamily="34" charset="0"/>
              </a:rPr>
              <a:t>يجب أن تكون هذه الأخشاب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سليمة خالية من (الانحناء – الالتواء – الانفصام – العقد الخبيثة ).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أن يكون التجفيف طبيعي حتي لا تلتوي من كثرة امتصاصها للماء.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ألا يقل سمك اللوح عن 2.5 سم </a:t>
            </a:r>
            <a:r>
              <a:rPr lang="ar-EG" dirty="0" smtClean="0">
                <a:solidFill>
                  <a:srgbClr val="E3F820"/>
                </a:solidFill>
                <a:cs typeface="Andalus" pitchFamily="2" charset="-78"/>
              </a:rPr>
              <a:t>.</a:t>
            </a:r>
            <a:endParaRPr lang="en-US" dirty="0" smtClean="0">
              <a:solidFill>
                <a:srgbClr val="E3F820"/>
              </a:solidFill>
              <a:cs typeface="Andalus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3928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0"/>
            <a:ext cx="577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97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435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5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48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تخزين الأخشاب</a:t>
            </a:r>
            <a:endParaRPr lang="en-US" sz="48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يعتبر سوء التخزين من العوامل المسببة للنقص في المحصول الخشبي ومثال ذالك رش الأخشاب تحت وهج الشمس لذالك وجب الاتي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رص الأخشاب فوق طبلية خشبية أو خرسانية مستوية أفقية .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رص الأخشاب بترك فراغ بينهم .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أن يكون مكان التخزين جيد التهوية وقريب من مكان الاستهلاك .</a:t>
            </a:r>
          </a:p>
          <a:p>
            <a:pPr marL="136525" indent="0" algn="r" rtl="1" eaLnBrk="1" hangingPunct="1">
              <a:buFont typeface="Wingdings 2" pitchFamily="18" charset="2"/>
              <a:buNone/>
              <a:defRPr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رش الرصات بمحمول للوقاية من الحشرات وارتفاع درجات الحرارة .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sz="4800" dirty="0" smtClean="0">
                <a:solidFill>
                  <a:schemeClr val="tx1"/>
                </a:solidFill>
                <a:cs typeface="Arial" charset="0"/>
              </a:rPr>
              <a:t>مدة فك الشدات بالنسبة ل</a:t>
            </a:r>
            <a:r>
              <a:rPr lang="ar-EG" sz="4800" dirty="0" smtClean="0">
                <a:solidFill>
                  <a:schemeClr val="tx1"/>
                </a:solidFill>
                <a:cs typeface="Arial" charset="0"/>
              </a:rPr>
              <a:t>لأ</a:t>
            </a:r>
            <a:r>
              <a:rPr lang="ar-SA" sz="4800" dirty="0" smtClean="0">
                <a:solidFill>
                  <a:schemeClr val="tx1"/>
                </a:solidFill>
                <a:cs typeface="Arial" charset="0"/>
              </a:rPr>
              <a:t>سمنت البورتلاندي</a:t>
            </a:r>
            <a:endParaRPr lang="en-US" sz="480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-29547" y="838200"/>
            <a:ext cx="8991600" cy="1676400"/>
          </a:xfrm>
        </p:spPr>
        <p:txBody>
          <a:bodyPr/>
          <a:lstStyle/>
          <a:p>
            <a:pPr marL="136525" indent="0" algn="r" rtl="1" eaLnBrk="1" hangingPunct="1">
              <a:buNone/>
            </a:pPr>
            <a:r>
              <a:rPr lang="ar-SA" b="1" dirty="0" smtClean="0">
                <a:latin typeface="Arial" pitchFamily="34" charset="0"/>
                <a:cs typeface="Arial" pitchFamily="34" charset="0"/>
              </a:rPr>
              <a:t>جوانب الميد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 و الكمرات </a:t>
            </a:r>
            <a:endParaRPr lang="ar-EG" b="1" dirty="0" smtClean="0">
              <a:latin typeface="Arial" pitchFamily="34" charset="0"/>
              <a:cs typeface="Arial" pitchFamily="34" charset="0"/>
            </a:endParaRP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و 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القواعد و الأعمدة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36525" indent="0" algn="r" rtl="1" eaLnBrk="1" hangingPunct="1">
              <a:buNone/>
            </a:pPr>
            <a:r>
              <a:rPr lang="ar-EG" b="1" dirty="0" smtClean="0">
                <a:latin typeface="Arial" pitchFamily="34" charset="0"/>
                <a:cs typeface="Arial" pitchFamily="34" charset="0"/>
              </a:rPr>
              <a:t>و اللبشة و الحوائط 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ساعة 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36525" indent="0" algn="r" rtl="1" eaLnBrk="1" hangingPunct="1">
              <a:buNone/>
            </a:pPr>
            <a:r>
              <a:rPr lang="ar-SA" b="1" dirty="0" smtClean="0">
                <a:latin typeface="Arial" pitchFamily="34" charset="0"/>
                <a:cs typeface="Arial" pitchFamily="34" charset="0"/>
              </a:rPr>
              <a:t>البلاطة 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أيام 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36525" indent="0" algn="r" rtl="1" eaLnBrk="1" hangingPunct="1">
              <a:buNone/>
            </a:pPr>
            <a:r>
              <a:rPr lang="ar-SA" b="1" dirty="0" smtClean="0">
                <a:latin typeface="Arial" pitchFamily="34" charset="0"/>
                <a:cs typeface="Arial" pitchFamily="34" charset="0"/>
              </a:rPr>
              <a:t>الك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ابولى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ar-EG" b="1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ar-SA" b="1" dirty="0" smtClean="0">
                <a:latin typeface="Arial" pitchFamily="34" charset="0"/>
                <a:cs typeface="Arial" pitchFamily="34" charset="0"/>
              </a:rPr>
              <a:t> يوم .</a:t>
            </a:r>
          </a:p>
          <a:p>
            <a:pPr marL="136525" indent="0" algn="r" rtl="1" eaLnBrk="1" hangingPunct="1">
              <a:buNone/>
            </a:pPr>
            <a:endParaRPr lang="ar-SA" b="1" dirty="0" smtClean="0">
              <a:latin typeface="Arial" pitchFamily="34" charset="0"/>
              <a:cs typeface="Arial" pitchFamily="34" charset="0"/>
            </a:endParaRPr>
          </a:p>
          <a:p>
            <a:pPr marL="136525" indent="0" algn="r" rtl="1" eaLnBrk="1" hangingPunct="1">
              <a:buNone/>
            </a:pPr>
            <a:endParaRPr lang="en-US" sz="4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39" y="4800600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indent="0" algn="r" rtl="1" eaLnBrk="1" hangingPunct="1">
              <a:buNone/>
            </a:pPr>
            <a:r>
              <a:rPr lang="ar-SA" b="1" dirty="0" smtClean="0">
                <a:cs typeface="Arial" charset="0"/>
              </a:rPr>
              <a:t>نصف المدة السابقة .</a:t>
            </a:r>
            <a:endParaRPr lang="en-US" b="1" dirty="0" smtClean="0"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191" y="3962400"/>
            <a:ext cx="9144000" cy="8382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ar-SA" sz="4800" dirty="0" smtClean="0">
                <a:solidFill>
                  <a:schemeClr val="tx1"/>
                </a:solidFill>
                <a:effectLst/>
                <a:cs typeface="Arial" charset="0"/>
              </a:rPr>
              <a:t>ال</a:t>
            </a:r>
            <a:r>
              <a:rPr lang="ar-EG" sz="4800" dirty="0" smtClean="0">
                <a:solidFill>
                  <a:schemeClr val="tx1"/>
                </a:solidFill>
                <a:effectLst/>
                <a:cs typeface="Arial" charset="0"/>
              </a:rPr>
              <a:t>أ</a:t>
            </a:r>
            <a:r>
              <a:rPr lang="ar-SA" sz="4800" dirty="0" smtClean="0">
                <a:solidFill>
                  <a:schemeClr val="tx1"/>
                </a:solidFill>
                <a:effectLst/>
                <a:cs typeface="Arial" charset="0"/>
              </a:rPr>
              <a:t>سمنت البورتلاندي سريع التصلد </a:t>
            </a:r>
            <a:endParaRPr lang="en-US" sz="4800" dirty="0" smtClean="0">
              <a:solidFill>
                <a:schemeClr val="tx1"/>
              </a:solidFill>
              <a:effectLst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EG" sz="4800" dirty="0" smtClean="0">
                <a:solidFill>
                  <a:schemeClr val="tx1"/>
                </a:solidFill>
                <a:cs typeface="Arial" charset="0"/>
              </a:rPr>
              <a:t>مدة استهلاك الأخشاب</a:t>
            </a:r>
            <a:endParaRPr lang="en-US" sz="480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8991600" cy="5105400"/>
          </a:xfrm>
        </p:spPr>
        <p:txBody>
          <a:bodyPr/>
          <a:lstStyle/>
          <a:p>
            <a:pPr marL="136525" indent="0" algn="r" rtl="1" eaLnBrk="1" hangingPunct="1">
              <a:buFont typeface="Wingdings 2" pitchFamily="18" charset="2"/>
              <a:buNone/>
            </a:pPr>
            <a:r>
              <a:rPr lang="ar-EG" b="1" dirty="0" smtClean="0">
                <a:latin typeface="Arial" charset="0"/>
                <a:cs typeface="Arial" charset="0"/>
              </a:rPr>
              <a:t>وهي من أهم العوامل التي يعمل حسابها حيث تضاف قيمة الأخشاب المستهلكة الي تكاليف الخرسانة .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"/>
            <a:ext cx="9144000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961</TotalTime>
  <Words>560</Words>
  <Application>Microsoft Office PowerPoint</Application>
  <PresentationFormat>On-screen Show (4:3)</PresentationFormat>
  <Paragraphs>48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Apex</vt:lpstr>
      <vt:lpstr>Custom Design</vt:lpstr>
      <vt:lpstr>أولا :- أنواع الأخشاب </vt:lpstr>
      <vt:lpstr>الاستخدامات</vt:lpstr>
      <vt:lpstr>الاستخدامات </vt:lpstr>
      <vt:lpstr>الاستخدامات</vt:lpstr>
      <vt:lpstr>الاستخدامات</vt:lpstr>
      <vt:lpstr>اختيار الأخشاب المستعملة في الشدات</vt:lpstr>
      <vt:lpstr>تخزين الأخشاب</vt:lpstr>
      <vt:lpstr>مدة استهلاك الأخشاب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مدة فك الشدات بالنسبة للأسمنت البورتلاندي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tito</dc:creator>
  <cp:keywords/>
  <dc:description/>
  <cp:lastModifiedBy>Nasser56</cp:lastModifiedBy>
  <cp:revision>248</cp:revision>
  <cp:lastPrinted>1601-01-01T00:00:00Z</cp:lastPrinted>
  <dcterms:created xsi:type="dcterms:W3CDTF">2007-11-20T19:30:20Z</dcterms:created>
  <dcterms:modified xsi:type="dcterms:W3CDTF">2012-05-08T10:45:16Z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TC011408321033</vt:lpwstr>
  </property>
</Properties>
</file>